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3" r:id="rId58"/>
    <p:sldId id="312" r:id="rId59"/>
    <p:sldId id="314" r:id="rId60"/>
    <p:sldId id="315" r:id="rId61"/>
    <p:sldId id="316" r:id="rId62"/>
    <p:sldId id="317" r:id="rId63"/>
    <p:sldId id="318" r:id="rId64"/>
    <p:sldId id="319" r:id="rId65"/>
    <p:sldId id="320" r:id="rId66"/>
    <p:sldId id="321"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0" autoAdjust="0"/>
    <p:restoredTop sz="94660"/>
  </p:normalViewPr>
  <p:slideViewPr>
    <p:cSldViewPr snapToGrid="0">
      <p:cViewPr varScale="1">
        <p:scale>
          <a:sx n="105" d="100"/>
          <a:sy n="105" d="100"/>
        </p:scale>
        <p:origin x="60" y="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6D3C6-A7ED-27BC-B52B-1BB5D7090C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423576-69F7-A5F0-EA43-42572E2B2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8F849D-4684-FD4B-D13A-027AD432C849}"/>
              </a:ext>
            </a:extLst>
          </p:cNvPr>
          <p:cNvSpPr>
            <a:spLocks noGrp="1"/>
          </p:cNvSpPr>
          <p:nvPr>
            <p:ph type="dt" sz="half" idx="10"/>
          </p:nvPr>
        </p:nvSpPr>
        <p:spPr/>
        <p:txBody>
          <a:bodyPr/>
          <a:lstStyle/>
          <a:p>
            <a:fld id="{02D5AA63-EFE5-4ED0-8A7B-0EF9A0CDA452}" type="datetimeFigureOut">
              <a:rPr lang="en-US" smtClean="0"/>
              <a:t>4/17/2026</a:t>
            </a:fld>
            <a:endParaRPr lang="en-US" dirty="0"/>
          </a:p>
        </p:txBody>
      </p:sp>
      <p:sp>
        <p:nvSpPr>
          <p:cNvPr id="5" name="Footer Placeholder 4">
            <a:extLst>
              <a:ext uri="{FF2B5EF4-FFF2-40B4-BE49-F238E27FC236}">
                <a16:creationId xmlns:a16="http://schemas.microsoft.com/office/drawing/2014/main" id="{6150E55E-6FB7-7591-8F3B-D707EC926B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1FF9E6-8F83-BA08-F487-1DA4EE4C25A7}"/>
              </a:ext>
            </a:extLst>
          </p:cNvPr>
          <p:cNvSpPr>
            <a:spLocks noGrp="1"/>
          </p:cNvSpPr>
          <p:nvPr>
            <p:ph type="sldNum" sz="quarter" idx="12"/>
          </p:nvPr>
        </p:nvSpPr>
        <p:spPr/>
        <p:txBody>
          <a:bodyPr/>
          <a:lstStyle/>
          <a:p>
            <a:fld id="{A157C900-F63F-418D-B392-121AA2D9D864}" type="slidenum">
              <a:rPr lang="en-US" smtClean="0"/>
              <a:t>‹#›</a:t>
            </a:fld>
            <a:endParaRPr lang="en-US" dirty="0"/>
          </a:p>
        </p:txBody>
      </p:sp>
    </p:spTree>
    <p:extLst>
      <p:ext uri="{BB962C8B-B14F-4D97-AF65-F5344CB8AC3E}">
        <p14:creationId xmlns:p14="http://schemas.microsoft.com/office/powerpoint/2010/main" val="51040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0E9B-4CFF-3535-D83C-E50AC568A6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7A967F-8FBF-DC03-2EF6-B103239903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BABE2-2DCB-40EC-7CB1-1BAB52484C68}"/>
              </a:ext>
            </a:extLst>
          </p:cNvPr>
          <p:cNvSpPr>
            <a:spLocks noGrp="1"/>
          </p:cNvSpPr>
          <p:nvPr>
            <p:ph type="dt" sz="half" idx="10"/>
          </p:nvPr>
        </p:nvSpPr>
        <p:spPr/>
        <p:txBody>
          <a:bodyPr/>
          <a:lstStyle/>
          <a:p>
            <a:fld id="{02D5AA63-EFE5-4ED0-8A7B-0EF9A0CDA452}" type="datetimeFigureOut">
              <a:rPr lang="en-US" smtClean="0"/>
              <a:t>4/17/2026</a:t>
            </a:fld>
            <a:endParaRPr lang="en-US" dirty="0"/>
          </a:p>
        </p:txBody>
      </p:sp>
      <p:sp>
        <p:nvSpPr>
          <p:cNvPr id="5" name="Footer Placeholder 4">
            <a:extLst>
              <a:ext uri="{FF2B5EF4-FFF2-40B4-BE49-F238E27FC236}">
                <a16:creationId xmlns:a16="http://schemas.microsoft.com/office/drawing/2014/main" id="{95457157-B7B4-2214-0C5C-D199C8A085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8A0C5A-FBF7-8431-A720-8C53CA608437}"/>
              </a:ext>
            </a:extLst>
          </p:cNvPr>
          <p:cNvSpPr>
            <a:spLocks noGrp="1"/>
          </p:cNvSpPr>
          <p:nvPr>
            <p:ph type="sldNum" sz="quarter" idx="12"/>
          </p:nvPr>
        </p:nvSpPr>
        <p:spPr/>
        <p:txBody>
          <a:bodyPr/>
          <a:lstStyle/>
          <a:p>
            <a:fld id="{A157C900-F63F-418D-B392-121AA2D9D864}" type="slidenum">
              <a:rPr lang="en-US" smtClean="0"/>
              <a:t>‹#›</a:t>
            </a:fld>
            <a:endParaRPr lang="en-US" dirty="0"/>
          </a:p>
        </p:txBody>
      </p:sp>
    </p:spTree>
    <p:extLst>
      <p:ext uri="{BB962C8B-B14F-4D97-AF65-F5344CB8AC3E}">
        <p14:creationId xmlns:p14="http://schemas.microsoft.com/office/powerpoint/2010/main" val="228234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53647-4445-C5FD-7AD3-D9E49278B2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6A645D-D856-896B-E6B7-6CBC92E95F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92EF6-3A29-2C85-6EA9-A8B1674AAAE0}"/>
              </a:ext>
            </a:extLst>
          </p:cNvPr>
          <p:cNvSpPr>
            <a:spLocks noGrp="1"/>
          </p:cNvSpPr>
          <p:nvPr>
            <p:ph type="dt" sz="half" idx="10"/>
          </p:nvPr>
        </p:nvSpPr>
        <p:spPr/>
        <p:txBody>
          <a:bodyPr/>
          <a:lstStyle/>
          <a:p>
            <a:fld id="{02D5AA63-EFE5-4ED0-8A7B-0EF9A0CDA452}" type="datetimeFigureOut">
              <a:rPr lang="en-US" smtClean="0"/>
              <a:t>4/17/2026</a:t>
            </a:fld>
            <a:endParaRPr lang="en-US" dirty="0"/>
          </a:p>
        </p:txBody>
      </p:sp>
      <p:sp>
        <p:nvSpPr>
          <p:cNvPr id="5" name="Footer Placeholder 4">
            <a:extLst>
              <a:ext uri="{FF2B5EF4-FFF2-40B4-BE49-F238E27FC236}">
                <a16:creationId xmlns:a16="http://schemas.microsoft.com/office/drawing/2014/main" id="{49BF596C-F5C0-4E7C-D273-619835426C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DB29F1-34FC-92FB-9CB5-632948EA28B5}"/>
              </a:ext>
            </a:extLst>
          </p:cNvPr>
          <p:cNvSpPr>
            <a:spLocks noGrp="1"/>
          </p:cNvSpPr>
          <p:nvPr>
            <p:ph type="sldNum" sz="quarter" idx="12"/>
          </p:nvPr>
        </p:nvSpPr>
        <p:spPr/>
        <p:txBody>
          <a:bodyPr/>
          <a:lstStyle/>
          <a:p>
            <a:fld id="{A157C900-F63F-418D-B392-121AA2D9D864}" type="slidenum">
              <a:rPr lang="en-US" smtClean="0"/>
              <a:t>‹#›</a:t>
            </a:fld>
            <a:endParaRPr lang="en-US" dirty="0"/>
          </a:p>
        </p:txBody>
      </p:sp>
    </p:spTree>
    <p:extLst>
      <p:ext uri="{BB962C8B-B14F-4D97-AF65-F5344CB8AC3E}">
        <p14:creationId xmlns:p14="http://schemas.microsoft.com/office/powerpoint/2010/main" val="330044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0A5E-417F-63F7-6CB5-6FE52D58C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1BB0EA-5AD0-9BEB-D214-1E905CBD11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6C398-4983-D435-0578-B5148C21BF0A}"/>
              </a:ext>
            </a:extLst>
          </p:cNvPr>
          <p:cNvSpPr>
            <a:spLocks noGrp="1"/>
          </p:cNvSpPr>
          <p:nvPr>
            <p:ph type="dt" sz="half" idx="10"/>
          </p:nvPr>
        </p:nvSpPr>
        <p:spPr/>
        <p:txBody>
          <a:bodyPr/>
          <a:lstStyle/>
          <a:p>
            <a:fld id="{02D5AA63-EFE5-4ED0-8A7B-0EF9A0CDA452}" type="datetimeFigureOut">
              <a:rPr lang="en-US" smtClean="0"/>
              <a:t>4/17/2026</a:t>
            </a:fld>
            <a:endParaRPr lang="en-US" dirty="0"/>
          </a:p>
        </p:txBody>
      </p:sp>
      <p:sp>
        <p:nvSpPr>
          <p:cNvPr id="5" name="Footer Placeholder 4">
            <a:extLst>
              <a:ext uri="{FF2B5EF4-FFF2-40B4-BE49-F238E27FC236}">
                <a16:creationId xmlns:a16="http://schemas.microsoft.com/office/drawing/2014/main" id="{AB16E757-F369-B462-9773-F7201473B5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C21EB-A521-B726-DD04-D25463600100}"/>
              </a:ext>
            </a:extLst>
          </p:cNvPr>
          <p:cNvSpPr>
            <a:spLocks noGrp="1"/>
          </p:cNvSpPr>
          <p:nvPr>
            <p:ph type="sldNum" sz="quarter" idx="12"/>
          </p:nvPr>
        </p:nvSpPr>
        <p:spPr/>
        <p:txBody>
          <a:bodyPr/>
          <a:lstStyle/>
          <a:p>
            <a:fld id="{A157C900-F63F-418D-B392-121AA2D9D864}" type="slidenum">
              <a:rPr lang="en-US" smtClean="0"/>
              <a:t>‹#›</a:t>
            </a:fld>
            <a:endParaRPr lang="en-US" dirty="0"/>
          </a:p>
        </p:txBody>
      </p:sp>
    </p:spTree>
    <p:extLst>
      <p:ext uri="{BB962C8B-B14F-4D97-AF65-F5344CB8AC3E}">
        <p14:creationId xmlns:p14="http://schemas.microsoft.com/office/powerpoint/2010/main" val="3804404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0D89-507F-647B-6B80-9D6F608F8F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C12B05-97E7-286E-C390-9C853C4637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B19303-2B9E-9AE8-C85D-5F613EF52863}"/>
              </a:ext>
            </a:extLst>
          </p:cNvPr>
          <p:cNvSpPr>
            <a:spLocks noGrp="1"/>
          </p:cNvSpPr>
          <p:nvPr>
            <p:ph type="dt" sz="half" idx="10"/>
          </p:nvPr>
        </p:nvSpPr>
        <p:spPr/>
        <p:txBody>
          <a:bodyPr/>
          <a:lstStyle/>
          <a:p>
            <a:fld id="{02D5AA63-EFE5-4ED0-8A7B-0EF9A0CDA452}" type="datetimeFigureOut">
              <a:rPr lang="en-US" smtClean="0"/>
              <a:t>4/17/2026</a:t>
            </a:fld>
            <a:endParaRPr lang="en-US" dirty="0"/>
          </a:p>
        </p:txBody>
      </p:sp>
      <p:sp>
        <p:nvSpPr>
          <p:cNvPr id="5" name="Footer Placeholder 4">
            <a:extLst>
              <a:ext uri="{FF2B5EF4-FFF2-40B4-BE49-F238E27FC236}">
                <a16:creationId xmlns:a16="http://schemas.microsoft.com/office/drawing/2014/main" id="{CD6BDD32-2936-DE5C-BC87-86D11B4F33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F7AE4A-C420-25F4-6B4C-ED92149A81D7}"/>
              </a:ext>
            </a:extLst>
          </p:cNvPr>
          <p:cNvSpPr>
            <a:spLocks noGrp="1"/>
          </p:cNvSpPr>
          <p:nvPr>
            <p:ph type="sldNum" sz="quarter" idx="12"/>
          </p:nvPr>
        </p:nvSpPr>
        <p:spPr/>
        <p:txBody>
          <a:bodyPr/>
          <a:lstStyle/>
          <a:p>
            <a:fld id="{A157C900-F63F-418D-B392-121AA2D9D864}" type="slidenum">
              <a:rPr lang="en-US" smtClean="0"/>
              <a:t>‹#›</a:t>
            </a:fld>
            <a:endParaRPr lang="en-US" dirty="0"/>
          </a:p>
        </p:txBody>
      </p:sp>
    </p:spTree>
    <p:extLst>
      <p:ext uri="{BB962C8B-B14F-4D97-AF65-F5344CB8AC3E}">
        <p14:creationId xmlns:p14="http://schemas.microsoft.com/office/powerpoint/2010/main" val="157348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1EF54-B6DC-263C-BB21-40F91EB1F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6E52D1-87DD-DA4E-BBA0-70AA80B4C1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90334-9001-7FB3-5C53-BDB30BCDD1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97A836-2620-9786-96FA-6FC569D4CA3F}"/>
              </a:ext>
            </a:extLst>
          </p:cNvPr>
          <p:cNvSpPr>
            <a:spLocks noGrp="1"/>
          </p:cNvSpPr>
          <p:nvPr>
            <p:ph type="dt" sz="half" idx="10"/>
          </p:nvPr>
        </p:nvSpPr>
        <p:spPr/>
        <p:txBody>
          <a:bodyPr/>
          <a:lstStyle/>
          <a:p>
            <a:fld id="{02D5AA63-EFE5-4ED0-8A7B-0EF9A0CDA452}" type="datetimeFigureOut">
              <a:rPr lang="en-US" smtClean="0"/>
              <a:t>4/17/2026</a:t>
            </a:fld>
            <a:endParaRPr lang="en-US" dirty="0"/>
          </a:p>
        </p:txBody>
      </p:sp>
      <p:sp>
        <p:nvSpPr>
          <p:cNvPr id="6" name="Footer Placeholder 5">
            <a:extLst>
              <a:ext uri="{FF2B5EF4-FFF2-40B4-BE49-F238E27FC236}">
                <a16:creationId xmlns:a16="http://schemas.microsoft.com/office/drawing/2014/main" id="{BAD56287-0FC0-82DE-842A-0820AFD3F9F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7083FB-964A-0915-FF36-6C3723E00BD6}"/>
              </a:ext>
            </a:extLst>
          </p:cNvPr>
          <p:cNvSpPr>
            <a:spLocks noGrp="1"/>
          </p:cNvSpPr>
          <p:nvPr>
            <p:ph type="sldNum" sz="quarter" idx="12"/>
          </p:nvPr>
        </p:nvSpPr>
        <p:spPr/>
        <p:txBody>
          <a:bodyPr/>
          <a:lstStyle/>
          <a:p>
            <a:fld id="{A157C900-F63F-418D-B392-121AA2D9D864}" type="slidenum">
              <a:rPr lang="en-US" smtClean="0"/>
              <a:t>‹#›</a:t>
            </a:fld>
            <a:endParaRPr lang="en-US" dirty="0"/>
          </a:p>
        </p:txBody>
      </p:sp>
    </p:spTree>
    <p:extLst>
      <p:ext uri="{BB962C8B-B14F-4D97-AF65-F5344CB8AC3E}">
        <p14:creationId xmlns:p14="http://schemas.microsoft.com/office/powerpoint/2010/main" val="30532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EE55-7F7F-70C9-75AB-4804506B14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2BF27B-D3ED-E6A1-82C2-D69E9037C5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A1070F-5BAC-EF60-8D22-1C52B79D81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681DEB-DC49-8C09-9D9D-FAB25B3AE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05201B-4C54-0815-F711-E2B27E9A6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A3BD7E-8279-2A1F-9FBC-A9008636509A}"/>
              </a:ext>
            </a:extLst>
          </p:cNvPr>
          <p:cNvSpPr>
            <a:spLocks noGrp="1"/>
          </p:cNvSpPr>
          <p:nvPr>
            <p:ph type="dt" sz="half" idx="10"/>
          </p:nvPr>
        </p:nvSpPr>
        <p:spPr/>
        <p:txBody>
          <a:bodyPr/>
          <a:lstStyle/>
          <a:p>
            <a:fld id="{02D5AA63-EFE5-4ED0-8A7B-0EF9A0CDA452}" type="datetimeFigureOut">
              <a:rPr lang="en-US" smtClean="0"/>
              <a:t>4/17/2026</a:t>
            </a:fld>
            <a:endParaRPr lang="en-US" dirty="0"/>
          </a:p>
        </p:txBody>
      </p:sp>
      <p:sp>
        <p:nvSpPr>
          <p:cNvPr id="8" name="Footer Placeholder 7">
            <a:extLst>
              <a:ext uri="{FF2B5EF4-FFF2-40B4-BE49-F238E27FC236}">
                <a16:creationId xmlns:a16="http://schemas.microsoft.com/office/drawing/2014/main" id="{81F6A06A-21D6-4DFB-A896-63CAF593E7A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CA9D18B-B968-E8A8-D0E9-E52B8D54D2AF}"/>
              </a:ext>
            </a:extLst>
          </p:cNvPr>
          <p:cNvSpPr>
            <a:spLocks noGrp="1"/>
          </p:cNvSpPr>
          <p:nvPr>
            <p:ph type="sldNum" sz="quarter" idx="12"/>
          </p:nvPr>
        </p:nvSpPr>
        <p:spPr/>
        <p:txBody>
          <a:bodyPr/>
          <a:lstStyle/>
          <a:p>
            <a:fld id="{A157C900-F63F-418D-B392-121AA2D9D864}" type="slidenum">
              <a:rPr lang="en-US" smtClean="0"/>
              <a:t>‹#›</a:t>
            </a:fld>
            <a:endParaRPr lang="en-US" dirty="0"/>
          </a:p>
        </p:txBody>
      </p:sp>
    </p:spTree>
    <p:extLst>
      <p:ext uri="{BB962C8B-B14F-4D97-AF65-F5344CB8AC3E}">
        <p14:creationId xmlns:p14="http://schemas.microsoft.com/office/powerpoint/2010/main" val="402306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426E-6D0F-8909-9312-B87A9CC53B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F12B3F-FFAD-13DB-6BEC-4E3CF042BF71}"/>
              </a:ext>
            </a:extLst>
          </p:cNvPr>
          <p:cNvSpPr>
            <a:spLocks noGrp="1"/>
          </p:cNvSpPr>
          <p:nvPr>
            <p:ph type="dt" sz="half" idx="10"/>
          </p:nvPr>
        </p:nvSpPr>
        <p:spPr/>
        <p:txBody>
          <a:bodyPr/>
          <a:lstStyle/>
          <a:p>
            <a:fld id="{02D5AA63-EFE5-4ED0-8A7B-0EF9A0CDA452}" type="datetimeFigureOut">
              <a:rPr lang="en-US" smtClean="0"/>
              <a:t>4/17/2026</a:t>
            </a:fld>
            <a:endParaRPr lang="en-US" dirty="0"/>
          </a:p>
        </p:txBody>
      </p:sp>
      <p:sp>
        <p:nvSpPr>
          <p:cNvPr id="4" name="Footer Placeholder 3">
            <a:extLst>
              <a:ext uri="{FF2B5EF4-FFF2-40B4-BE49-F238E27FC236}">
                <a16:creationId xmlns:a16="http://schemas.microsoft.com/office/drawing/2014/main" id="{5B51F280-E6EA-2FBB-062D-90E93933BA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EE84EEA-4E46-245E-F2A6-DF3F1CF73106}"/>
              </a:ext>
            </a:extLst>
          </p:cNvPr>
          <p:cNvSpPr>
            <a:spLocks noGrp="1"/>
          </p:cNvSpPr>
          <p:nvPr>
            <p:ph type="sldNum" sz="quarter" idx="12"/>
          </p:nvPr>
        </p:nvSpPr>
        <p:spPr/>
        <p:txBody>
          <a:bodyPr/>
          <a:lstStyle/>
          <a:p>
            <a:fld id="{A157C900-F63F-418D-B392-121AA2D9D864}" type="slidenum">
              <a:rPr lang="en-US" smtClean="0"/>
              <a:t>‹#›</a:t>
            </a:fld>
            <a:endParaRPr lang="en-US" dirty="0"/>
          </a:p>
        </p:txBody>
      </p:sp>
    </p:spTree>
    <p:extLst>
      <p:ext uri="{BB962C8B-B14F-4D97-AF65-F5344CB8AC3E}">
        <p14:creationId xmlns:p14="http://schemas.microsoft.com/office/powerpoint/2010/main" val="419727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E11D97-0168-0A90-D2E0-C695B21CDCAC}"/>
              </a:ext>
            </a:extLst>
          </p:cNvPr>
          <p:cNvSpPr>
            <a:spLocks noGrp="1"/>
          </p:cNvSpPr>
          <p:nvPr>
            <p:ph type="dt" sz="half" idx="10"/>
          </p:nvPr>
        </p:nvSpPr>
        <p:spPr/>
        <p:txBody>
          <a:bodyPr/>
          <a:lstStyle/>
          <a:p>
            <a:fld id="{02D5AA63-EFE5-4ED0-8A7B-0EF9A0CDA452}" type="datetimeFigureOut">
              <a:rPr lang="en-US" smtClean="0"/>
              <a:t>4/17/2026</a:t>
            </a:fld>
            <a:endParaRPr lang="en-US" dirty="0"/>
          </a:p>
        </p:txBody>
      </p:sp>
      <p:sp>
        <p:nvSpPr>
          <p:cNvPr id="3" name="Footer Placeholder 2">
            <a:extLst>
              <a:ext uri="{FF2B5EF4-FFF2-40B4-BE49-F238E27FC236}">
                <a16:creationId xmlns:a16="http://schemas.microsoft.com/office/drawing/2014/main" id="{465A5524-0A82-82B1-9CDE-B8F315575B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AB1DCAA-5398-9496-3CE3-7E5CC8CF2D06}"/>
              </a:ext>
            </a:extLst>
          </p:cNvPr>
          <p:cNvSpPr>
            <a:spLocks noGrp="1"/>
          </p:cNvSpPr>
          <p:nvPr>
            <p:ph type="sldNum" sz="quarter" idx="12"/>
          </p:nvPr>
        </p:nvSpPr>
        <p:spPr/>
        <p:txBody>
          <a:bodyPr/>
          <a:lstStyle/>
          <a:p>
            <a:fld id="{A157C900-F63F-418D-B392-121AA2D9D864}" type="slidenum">
              <a:rPr lang="en-US" smtClean="0"/>
              <a:t>‹#›</a:t>
            </a:fld>
            <a:endParaRPr lang="en-US" dirty="0"/>
          </a:p>
        </p:txBody>
      </p:sp>
    </p:spTree>
    <p:extLst>
      <p:ext uri="{BB962C8B-B14F-4D97-AF65-F5344CB8AC3E}">
        <p14:creationId xmlns:p14="http://schemas.microsoft.com/office/powerpoint/2010/main" val="207971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83AD-7A18-D611-3A81-0999A9DA75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F92716-DBBB-169C-1457-D23650A7D1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705EAF-B551-35A0-3695-7306C3685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756939-312B-4E8D-AF90-926CC682BBE8}"/>
              </a:ext>
            </a:extLst>
          </p:cNvPr>
          <p:cNvSpPr>
            <a:spLocks noGrp="1"/>
          </p:cNvSpPr>
          <p:nvPr>
            <p:ph type="dt" sz="half" idx="10"/>
          </p:nvPr>
        </p:nvSpPr>
        <p:spPr/>
        <p:txBody>
          <a:bodyPr/>
          <a:lstStyle/>
          <a:p>
            <a:fld id="{02D5AA63-EFE5-4ED0-8A7B-0EF9A0CDA452}" type="datetimeFigureOut">
              <a:rPr lang="en-US" smtClean="0"/>
              <a:t>4/17/2026</a:t>
            </a:fld>
            <a:endParaRPr lang="en-US" dirty="0"/>
          </a:p>
        </p:txBody>
      </p:sp>
      <p:sp>
        <p:nvSpPr>
          <p:cNvPr id="6" name="Footer Placeholder 5">
            <a:extLst>
              <a:ext uri="{FF2B5EF4-FFF2-40B4-BE49-F238E27FC236}">
                <a16:creationId xmlns:a16="http://schemas.microsoft.com/office/drawing/2014/main" id="{345515DA-3EDD-91B9-E7D9-C92609D9CD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18C7AB-88E9-22EF-A199-6CC0D71CCCEB}"/>
              </a:ext>
            </a:extLst>
          </p:cNvPr>
          <p:cNvSpPr>
            <a:spLocks noGrp="1"/>
          </p:cNvSpPr>
          <p:nvPr>
            <p:ph type="sldNum" sz="quarter" idx="12"/>
          </p:nvPr>
        </p:nvSpPr>
        <p:spPr/>
        <p:txBody>
          <a:bodyPr/>
          <a:lstStyle/>
          <a:p>
            <a:fld id="{A157C900-F63F-418D-B392-121AA2D9D864}" type="slidenum">
              <a:rPr lang="en-US" smtClean="0"/>
              <a:t>‹#›</a:t>
            </a:fld>
            <a:endParaRPr lang="en-US" dirty="0"/>
          </a:p>
        </p:txBody>
      </p:sp>
    </p:spTree>
    <p:extLst>
      <p:ext uri="{BB962C8B-B14F-4D97-AF65-F5344CB8AC3E}">
        <p14:creationId xmlns:p14="http://schemas.microsoft.com/office/powerpoint/2010/main" val="176822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02C0-FA8E-32E3-AF68-0A1BF70C0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CED6F-0C7F-75C5-4DBC-A94DFB2A49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93FED2-73ED-E935-274D-8DC8EC0E6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DC760E-48F1-9FC0-1720-9FA4DAFB9C7A}"/>
              </a:ext>
            </a:extLst>
          </p:cNvPr>
          <p:cNvSpPr>
            <a:spLocks noGrp="1"/>
          </p:cNvSpPr>
          <p:nvPr>
            <p:ph type="dt" sz="half" idx="10"/>
          </p:nvPr>
        </p:nvSpPr>
        <p:spPr/>
        <p:txBody>
          <a:bodyPr/>
          <a:lstStyle/>
          <a:p>
            <a:fld id="{02D5AA63-EFE5-4ED0-8A7B-0EF9A0CDA452}" type="datetimeFigureOut">
              <a:rPr lang="en-US" smtClean="0"/>
              <a:t>4/17/2026</a:t>
            </a:fld>
            <a:endParaRPr lang="en-US" dirty="0"/>
          </a:p>
        </p:txBody>
      </p:sp>
      <p:sp>
        <p:nvSpPr>
          <p:cNvPr id="6" name="Footer Placeholder 5">
            <a:extLst>
              <a:ext uri="{FF2B5EF4-FFF2-40B4-BE49-F238E27FC236}">
                <a16:creationId xmlns:a16="http://schemas.microsoft.com/office/drawing/2014/main" id="{DBB270F2-389D-1601-DCD6-2E846A98FF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5BA163-929D-7CAD-6867-3015F8633EDB}"/>
              </a:ext>
            </a:extLst>
          </p:cNvPr>
          <p:cNvSpPr>
            <a:spLocks noGrp="1"/>
          </p:cNvSpPr>
          <p:nvPr>
            <p:ph type="sldNum" sz="quarter" idx="12"/>
          </p:nvPr>
        </p:nvSpPr>
        <p:spPr/>
        <p:txBody>
          <a:bodyPr/>
          <a:lstStyle/>
          <a:p>
            <a:fld id="{A157C900-F63F-418D-B392-121AA2D9D864}" type="slidenum">
              <a:rPr lang="en-US" smtClean="0"/>
              <a:t>‹#›</a:t>
            </a:fld>
            <a:endParaRPr lang="en-US" dirty="0"/>
          </a:p>
        </p:txBody>
      </p:sp>
    </p:spTree>
    <p:extLst>
      <p:ext uri="{BB962C8B-B14F-4D97-AF65-F5344CB8AC3E}">
        <p14:creationId xmlns:p14="http://schemas.microsoft.com/office/powerpoint/2010/main" val="276171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7B85EF-72AA-A52D-53F8-CEE9EDD68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CDA6B2-55C0-746A-38DF-CD6F9E83D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BDB9F-E97B-96CE-1A5E-EA04E16F2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D5AA63-EFE5-4ED0-8A7B-0EF9A0CDA452}" type="datetimeFigureOut">
              <a:rPr lang="en-US" smtClean="0"/>
              <a:t>4/17/2026</a:t>
            </a:fld>
            <a:endParaRPr lang="en-US" dirty="0"/>
          </a:p>
        </p:txBody>
      </p:sp>
      <p:sp>
        <p:nvSpPr>
          <p:cNvPr id="5" name="Footer Placeholder 4">
            <a:extLst>
              <a:ext uri="{FF2B5EF4-FFF2-40B4-BE49-F238E27FC236}">
                <a16:creationId xmlns:a16="http://schemas.microsoft.com/office/drawing/2014/main" id="{7DD14805-F9E0-4D35-A691-56C07F1A9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495A854-336F-A70E-C123-85AC9FAE54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57C900-F63F-418D-B392-121AA2D9D864}" type="slidenum">
              <a:rPr lang="en-US" smtClean="0"/>
              <a:t>‹#›</a:t>
            </a:fld>
            <a:endParaRPr lang="en-US" dirty="0"/>
          </a:p>
        </p:txBody>
      </p:sp>
    </p:spTree>
    <p:extLst>
      <p:ext uri="{BB962C8B-B14F-4D97-AF65-F5344CB8AC3E}">
        <p14:creationId xmlns:p14="http://schemas.microsoft.com/office/powerpoint/2010/main" val="499157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E021-DF0F-2E95-58BA-9BEE7DB3221F}"/>
              </a:ext>
            </a:extLst>
          </p:cNvPr>
          <p:cNvSpPr>
            <a:spLocks noGrp="1"/>
          </p:cNvSpPr>
          <p:nvPr>
            <p:ph type="ctrTitle"/>
          </p:nvPr>
        </p:nvSpPr>
        <p:spPr>
          <a:xfrm>
            <a:off x="1524000" y="2646049"/>
            <a:ext cx="9144000" cy="1565902"/>
          </a:xfrm>
        </p:spPr>
        <p:txBody>
          <a:bodyPr>
            <a:normAutofit/>
          </a:bodyPr>
          <a:lstStyle/>
          <a:p>
            <a:r>
              <a:rPr lang="en-US" sz="9600" b="1" dirty="0">
                <a:latin typeface="Calibri" panose="020F0502020204030204" pitchFamily="34" charset="0"/>
                <a:ea typeface="Calibri" panose="020F0502020204030204" pitchFamily="34" charset="0"/>
                <a:cs typeface="Calibri" panose="020F0502020204030204" pitchFamily="34" charset="0"/>
              </a:rPr>
              <a:t>Ephesians</a:t>
            </a:r>
          </a:p>
        </p:txBody>
      </p:sp>
    </p:spTree>
    <p:extLst>
      <p:ext uri="{BB962C8B-B14F-4D97-AF65-F5344CB8AC3E}">
        <p14:creationId xmlns:p14="http://schemas.microsoft.com/office/powerpoint/2010/main" val="37607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B696D-85EB-6D78-8F28-34C39C261A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47F049-1320-241C-8C46-9F9F32FD9E24}"/>
              </a:ext>
            </a:extLst>
          </p:cNvPr>
          <p:cNvSpPr>
            <a:spLocks noGrp="1"/>
          </p:cNvSpPr>
          <p:nvPr>
            <p:ph idx="1"/>
          </p:nvPr>
        </p:nvSpPr>
        <p:spPr>
          <a:xfrm>
            <a:off x="838200" y="737667"/>
            <a:ext cx="10515600" cy="5439296"/>
          </a:xfrm>
        </p:spPr>
        <p:txBody>
          <a:bodyPr>
            <a:normAutofit/>
          </a:bodyPr>
          <a:lstStyle/>
          <a:p>
            <a:pPr marL="0" indent="0" algn="ctr">
              <a:buNone/>
            </a:pPr>
            <a:endParaRPr lang="en-US" sz="4800" dirty="0"/>
          </a:p>
          <a:p>
            <a:pPr marL="0" indent="0" algn="ctr">
              <a:buNone/>
            </a:pPr>
            <a:r>
              <a:rPr lang="en-US" sz="4800" dirty="0"/>
              <a:t>According to what this line of the song says, it was repenting of his sins that was the thing that sealed the deal for him … over and above what Jesus did that won the victory for him.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117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87795-79F4-4F74-22D8-C1F9B20FE9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33DADC-64C4-BD34-5CBB-CF05FA2231C5}"/>
              </a:ext>
            </a:extLst>
          </p:cNvPr>
          <p:cNvSpPr>
            <a:spLocks noGrp="1"/>
          </p:cNvSpPr>
          <p:nvPr>
            <p:ph type="title"/>
          </p:nvPr>
        </p:nvSpPr>
        <p:spPr/>
        <p:txBody>
          <a:bodyPr/>
          <a:lstStyle/>
          <a:p>
            <a:r>
              <a:rPr lang="en-US" dirty="0"/>
              <a:t>Victory in Jesus verse 1 lyrics … </a:t>
            </a:r>
          </a:p>
        </p:txBody>
      </p:sp>
      <p:sp>
        <p:nvSpPr>
          <p:cNvPr id="3" name="Content Placeholder 2">
            <a:extLst>
              <a:ext uri="{FF2B5EF4-FFF2-40B4-BE49-F238E27FC236}">
                <a16:creationId xmlns:a16="http://schemas.microsoft.com/office/drawing/2014/main" id="{7A798273-404D-E13D-01DE-168AE4632058}"/>
              </a:ext>
            </a:extLst>
          </p:cNvPr>
          <p:cNvSpPr>
            <a:spLocks noGrp="1"/>
          </p:cNvSpPr>
          <p:nvPr>
            <p:ph idx="1"/>
          </p:nvPr>
        </p:nvSpPr>
        <p:spPr/>
        <p:txBody>
          <a:bodyPr>
            <a:normAutofit/>
          </a:bodyPr>
          <a:lstStyle/>
          <a:p>
            <a:pPr marL="0" indent="0" algn="ctr">
              <a:buNone/>
            </a:pPr>
            <a:r>
              <a:rPr lang="en-US" sz="5400" i="1" dirty="0"/>
              <a:t>I heard about His groaning, </a:t>
            </a:r>
          </a:p>
          <a:p>
            <a:pPr marL="0" indent="0" algn="ctr">
              <a:buNone/>
            </a:pPr>
            <a:r>
              <a:rPr lang="en-US" sz="5400" i="1" dirty="0"/>
              <a:t>of </a:t>
            </a:r>
            <a:r>
              <a:rPr lang="en-US" sz="5400" i="1" dirty="0">
                <a:solidFill>
                  <a:srgbClr val="FF0000"/>
                </a:solidFill>
              </a:rPr>
              <a:t>His precious blood’s atoning</a:t>
            </a:r>
            <a:r>
              <a:rPr lang="en-US" sz="5400" i="1" dirty="0"/>
              <a:t>,</a:t>
            </a:r>
            <a:endParaRPr lang="en-US" sz="5400" dirty="0"/>
          </a:p>
        </p:txBody>
      </p:sp>
    </p:spTree>
    <p:extLst>
      <p:ext uri="{BB962C8B-B14F-4D97-AF65-F5344CB8AC3E}">
        <p14:creationId xmlns:p14="http://schemas.microsoft.com/office/powerpoint/2010/main" val="2294612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3B78C-DFD2-79D8-AC0A-7B6E016EB0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765E2-8954-95DA-D715-714FEDFC14D1}"/>
              </a:ext>
            </a:extLst>
          </p:cNvPr>
          <p:cNvSpPr>
            <a:spLocks noGrp="1"/>
          </p:cNvSpPr>
          <p:nvPr>
            <p:ph type="title"/>
          </p:nvPr>
        </p:nvSpPr>
        <p:spPr/>
        <p:txBody>
          <a:bodyPr/>
          <a:lstStyle/>
          <a:p>
            <a:r>
              <a:rPr lang="en-US" dirty="0"/>
              <a:t>Options for better lyrics … </a:t>
            </a:r>
          </a:p>
        </p:txBody>
      </p:sp>
      <p:sp>
        <p:nvSpPr>
          <p:cNvPr id="3" name="Content Placeholder 2">
            <a:extLst>
              <a:ext uri="{FF2B5EF4-FFF2-40B4-BE49-F238E27FC236}">
                <a16:creationId xmlns:a16="http://schemas.microsoft.com/office/drawing/2014/main" id="{86276216-C174-4E89-FF9C-23880F98386E}"/>
              </a:ext>
            </a:extLst>
          </p:cNvPr>
          <p:cNvSpPr>
            <a:spLocks noGrp="1"/>
          </p:cNvSpPr>
          <p:nvPr>
            <p:ph idx="1"/>
          </p:nvPr>
        </p:nvSpPr>
        <p:spPr/>
        <p:txBody>
          <a:bodyPr>
            <a:normAutofit/>
          </a:bodyPr>
          <a:lstStyle/>
          <a:p>
            <a:pPr marL="0" indent="0" algn="ctr">
              <a:buNone/>
            </a:pPr>
            <a:r>
              <a:rPr lang="en-US" sz="4400" i="1" dirty="0"/>
              <a:t>I heard about His groaning, </a:t>
            </a:r>
          </a:p>
          <a:p>
            <a:pPr marL="0" indent="0" algn="ctr">
              <a:buNone/>
            </a:pPr>
            <a:r>
              <a:rPr lang="en-US" sz="4400" i="1" dirty="0"/>
              <a:t>of His precious blood’s atoning,</a:t>
            </a:r>
          </a:p>
          <a:p>
            <a:pPr marL="0" indent="0" algn="ctr">
              <a:buNone/>
            </a:pPr>
            <a:endParaRPr lang="en-US" sz="4400" i="1" dirty="0"/>
          </a:p>
          <a:p>
            <a:pPr marL="0" indent="0" algn="ctr">
              <a:buNone/>
            </a:pPr>
            <a:r>
              <a:rPr lang="en-US" sz="4400" i="1" dirty="0" err="1">
                <a:solidFill>
                  <a:srgbClr val="FF0000"/>
                </a:solidFill>
              </a:rPr>
              <a:t>‘Twas</a:t>
            </a:r>
            <a:r>
              <a:rPr lang="en-US" sz="4400" i="1" dirty="0">
                <a:solidFill>
                  <a:srgbClr val="FF0000"/>
                </a:solidFill>
              </a:rPr>
              <a:t> that which cleansed my life from sin</a:t>
            </a:r>
          </a:p>
          <a:p>
            <a:pPr marL="0" indent="0" algn="ctr">
              <a:buNone/>
            </a:pPr>
            <a:r>
              <a:rPr lang="en-US" sz="4400" i="1" dirty="0">
                <a:solidFill>
                  <a:srgbClr val="FF0000"/>
                </a:solidFill>
              </a:rPr>
              <a:t>and won the victory.</a:t>
            </a:r>
          </a:p>
          <a:p>
            <a:pPr marL="0" indent="0" algn="ctr">
              <a:buNone/>
            </a:pPr>
            <a:endParaRPr lang="en-US" sz="5400" dirty="0"/>
          </a:p>
        </p:txBody>
      </p:sp>
    </p:spTree>
    <p:extLst>
      <p:ext uri="{BB962C8B-B14F-4D97-AF65-F5344CB8AC3E}">
        <p14:creationId xmlns:p14="http://schemas.microsoft.com/office/powerpoint/2010/main" val="1742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6336E-1635-BB5E-C28D-07B37E33FD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7B154-D14B-C677-D67D-AA7A05D15495}"/>
              </a:ext>
            </a:extLst>
          </p:cNvPr>
          <p:cNvSpPr>
            <a:spLocks noGrp="1"/>
          </p:cNvSpPr>
          <p:nvPr>
            <p:ph type="title"/>
          </p:nvPr>
        </p:nvSpPr>
        <p:spPr/>
        <p:txBody>
          <a:bodyPr/>
          <a:lstStyle/>
          <a:p>
            <a:r>
              <a:rPr lang="en-US" dirty="0"/>
              <a:t>Options for better lyrics … </a:t>
            </a:r>
          </a:p>
        </p:txBody>
      </p:sp>
      <p:sp>
        <p:nvSpPr>
          <p:cNvPr id="3" name="Content Placeholder 2">
            <a:extLst>
              <a:ext uri="{FF2B5EF4-FFF2-40B4-BE49-F238E27FC236}">
                <a16:creationId xmlns:a16="http://schemas.microsoft.com/office/drawing/2014/main" id="{7C207569-21FD-5819-061D-1D79FC700341}"/>
              </a:ext>
            </a:extLst>
          </p:cNvPr>
          <p:cNvSpPr>
            <a:spLocks noGrp="1"/>
          </p:cNvSpPr>
          <p:nvPr>
            <p:ph idx="1"/>
          </p:nvPr>
        </p:nvSpPr>
        <p:spPr/>
        <p:txBody>
          <a:bodyPr>
            <a:normAutofit/>
          </a:bodyPr>
          <a:lstStyle/>
          <a:p>
            <a:pPr marL="0" indent="0" algn="ctr">
              <a:buNone/>
            </a:pPr>
            <a:r>
              <a:rPr lang="en-US" sz="4400" i="1" dirty="0"/>
              <a:t>I heard about His groaning, </a:t>
            </a:r>
          </a:p>
          <a:p>
            <a:pPr marL="0" indent="0" algn="ctr">
              <a:buNone/>
            </a:pPr>
            <a:r>
              <a:rPr lang="en-US" sz="4400" i="1" dirty="0"/>
              <a:t>of His precious blood’s atoning,</a:t>
            </a:r>
          </a:p>
          <a:p>
            <a:pPr marL="0" indent="0" algn="ctr">
              <a:buNone/>
            </a:pPr>
            <a:endParaRPr lang="en-US" sz="4400" i="1" dirty="0"/>
          </a:p>
          <a:p>
            <a:pPr marL="0" indent="0" algn="ctr">
              <a:buNone/>
            </a:pPr>
            <a:r>
              <a:rPr lang="en-US" sz="4400" i="1" dirty="0" err="1">
                <a:solidFill>
                  <a:srgbClr val="FF0000"/>
                </a:solidFill>
              </a:rPr>
              <a:t>‘Twas</a:t>
            </a:r>
            <a:r>
              <a:rPr lang="en-US" sz="4400" i="1" dirty="0">
                <a:solidFill>
                  <a:srgbClr val="FF0000"/>
                </a:solidFill>
              </a:rPr>
              <a:t> that which washed away my sin</a:t>
            </a:r>
          </a:p>
          <a:p>
            <a:pPr marL="0" indent="0" algn="ctr">
              <a:buNone/>
            </a:pPr>
            <a:r>
              <a:rPr lang="en-US" sz="4400" i="1" dirty="0">
                <a:solidFill>
                  <a:srgbClr val="FF0000"/>
                </a:solidFill>
              </a:rPr>
              <a:t>and won the victory.</a:t>
            </a:r>
          </a:p>
          <a:p>
            <a:pPr marL="0" indent="0" algn="ctr">
              <a:buNone/>
            </a:pPr>
            <a:endParaRPr lang="en-US" sz="5400" dirty="0"/>
          </a:p>
        </p:txBody>
      </p:sp>
    </p:spTree>
    <p:extLst>
      <p:ext uri="{BB962C8B-B14F-4D97-AF65-F5344CB8AC3E}">
        <p14:creationId xmlns:p14="http://schemas.microsoft.com/office/powerpoint/2010/main" val="145015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03C2D-6972-34C5-63CE-C7FF6A5A8F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7EEC8-A8A0-2193-033D-C662EEEF15A1}"/>
              </a:ext>
            </a:extLst>
          </p:cNvPr>
          <p:cNvSpPr>
            <a:spLocks noGrp="1"/>
          </p:cNvSpPr>
          <p:nvPr>
            <p:ph type="title"/>
          </p:nvPr>
        </p:nvSpPr>
        <p:spPr/>
        <p:txBody>
          <a:bodyPr/>
          <a:lstStyle/>
          <a:p>
            <a:r>
              <a:rPr lang="en-US" dirty="0"/>
              <a:t>Options for better lyrics … </a:t>
            </a:r>
          </a:p>
        </p:txBody>
      </p:sp>
      <p:sp>
        <p:nvSpPr>
          <p:cNvPr id="3" name="Content Placeholder 2">
            <a:extLst>
              <a:ext uri="{FF2B5EF4-FFF2-40B4-BE49-F238E27FC236}">
                <a16:creationId xmlns:a16="http://schemas.microsoft.com/office/drawing/2014/main" id="{9563C47A-8803-11A7-CCA9-D10970685781}"/>
              </a:ext>
            </a:extLst>
          </p:cNvPr>
          <p:cNvSpPr>
            <a:spLocks noGrp="1"/>
          </p:cNvSpPr>
          <p:nvPr>
            <p:ph idx="1"/>
          </p:nvPr>
        </p:nvSpPr>
        <p:spPr/>
        <p:txBody>
          <a:bodyPr>
            <a:normAutofit/>
          </a:bodyPr>
          <a:lstStyle/>
          <a:p>
            <a:pPr marL="0" indent="0" algn="ctr">
              <a:buNone/>
            </a:pPr>
            <a:r>
              <a:rPr lang="en-US" sz="4400" i="1" dirty="0"/>
              <a:t>I heard about His groaning, </a:t>
            </a:r>
          </a:p>
          <a:p>
            <a:pPr marL="0" indent="0" algn="ctr">
              <a:buNone/>
            </a:pPr>
            <a:r>
              <a:rPr lang="en-US" sz="4400" i="1" dirty="0"/>
              <a:t>of His precious blood’s atoning,</a:t>
            </a:r>
          </a:p>
          <a:p>
            <a:pPr marL="0" indent="0" algn="ctr">
              <a:buNone/>
            </a:pPr>
            <a:endParaRPr lang="en-US" sz="4400" i="1" dirty="0"/>
          </a:p>
          <a:p>
            <a:pPr marL="0" indent="0" algn="ctr">
              <a:buNone/>
            </a:pPr>
            <a:r>
              <a:rPr lang="en-US" sz="4400" i="1" dirty="0" err="1">
                <a:solidFill>
                  <a:srgbClr val="FF0000"/>
                </a:solidFill>
              </a:rPr>
              <a:t>‘Twas</a:t>
            </a:r>
            <a:r>
              <a:rPr lang="en-US" sz="4400" i="1" dirty="0">
                <a:solidFill>
                  <a:srgbClr val="FF0000"/>
                </a:solidFill>
              </a:rPr>
              <a:t> that which took away my sin</a:t>
            </a:r>
          </a:p>
          <a:p>
            <a:pPr marL="0" indent="0" algn="ctr">
              <a:buNone/>
            </a:pPr>
            <a:r>
              <a:rPr lang="en-US" sz="4400" i="1" dirty="0">
                <a:solidFill>
                  <a:srgbClr val="FF0000"/>
                </a:solidFill>
              </a:rPr>
              <a:t>and won the victory.</a:t>
            </a:r>
          </a:p>
          <a:p>
            <a:pPr marL="0" indent="0" algn="ctr">
              <a:buNone/>
            </a:pPr>
            <a:endParaRPr lang="en-US" sz="5400" dirty="0"/>
          </a:p>
        </p:txBody>
      </p:sp>
    </p:spTree>
    <p:extLst>
      <p:ext uri="{BB962C8B-B14F-4D97-AF65-F5344CB8AC3E}">
        <p14:creationId xmlns:p14="http://schemas.microsoft.com/office/powerpoint/2010/main" val="1453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25206-3234-497C-1ACD-EE62D87E46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3AF416-771F-15CA-E5B4-2C2D2CB24BEF}"/>
              </a:ext>
            </a:extLst>
          </p:cNvPr>
          <p:cNvSpPr>
            <a:spLocks noGrp="1"/>
          </p:cNvSpPr>
          <p:nvPr>
            <p:ph type="title"/>
          </p:nvPr>
        </p:nvSpPr>
        <p:spPr/>
        <p:txBody>
          <a:bodyPr/>
          <a:lstStyle/>
          <a:p>
            <a:r>
              <a:rPr lang="en-US" dirty="0"/>
              <a:t>Options for better lyrics … </a:t>
            </a:r>
          </a:p>
        </p:txBody>
      </p:sp>
      <p:sp>
        <p:nvSpPr>
          <p:cNvPr id="3" name="Content Placeholder 2">
            <a:extLst>
              <a:ext uri="{FF2B5EF4-FFF2-40B4-BE49-F238E27FC236}">
                <a16:creationId xmlns:a16="http://schemas.microsoft.com/office/drawing/2014/main" id="{30203DDE-347C-0939-E134-00B4E2C33662}"/>
              </a:ext>
            </a:extLst>
          </p:cNvPr>
          <p:cNvSpPr>
            <a:spLocks noGrp="1"/>
          </p:cNvSpPr>
          <p:nvPr>
            <p:ph idx="1"/>
          </p:nvPr>
        </p:nvSpPr>
        <p:spPr/>
        <p:txBody>
          <a:bodyPr>
            <a:normAutofit/>
          </a:bodyPr>
          <a:lstStyle/>
          <a:p>
            <a:pPr marL="0" indent="0" algn="ctr">
              <a:buNone/>
            </a:pPr>
            <a:r>
              <a:rPr lang="en-US" sz="4400" i="1" dirty="0"/>
              <a:t>I heard about His groaning, </a:t>
            </a:r>
          </a:p>
          <a:p>
            <a:pPr marL="0" indent="0" algn="ctr">
              <a:buNone/>
            </a:pPr>
            <a:r>
              <a:rPr lang="en-US" sz="4400" i="1" dirty="0"/>
              <a:t>of His precious blood’s atoning,</a:t>
            </a:r>
          </a:p>
          <a:p>
            <a:pPr marL="0" indent="0" algn="ctr">
              <a:buNone/>
            </a:pPr>
            <a:endParaRPr lang="en-US" sz="4400" i="1" dirty="0"/>
          </a:p>
          <a:p>
            <a:pPr marL="0" indent="0" algn="ctr">
              <a:buNone/>
            </a:pPr>
            <a:r>
              <a:rPr lang="en-US" sz="4400" i="1" dirty="0">
                <a:solidFill>
                  <a:srgbClr val="FF0000"/>
                </a:solidFill>
              </a:rPr>
              <a:t>His blood redeemed me from my sin </a:t>
            </a:r>
          </a:p>
          <a:p>
            <a:pPr marL="0" indent="0" algn="ctr">
              <a:buNone/>
            </a:pPr>
            <a:r>
              <a:rPr lang="en-US" sz="4400" i="1" dirty="0">
                <a:solidFill>
                  <a:srgbClr val="FF0000"/>
                </a:solidFill>
              </a:rPr>
              <a:t>and won the victory.</a:t>
            </a:r>
            <a:endParaRPr lang="en-US" sz="4400" dirty="0">
              <a:solidFill>
                <a:srgbClr val="FF0000"/>
              </a:solidFill>
            </a:endParaRPr>
          </a:p>
        </p:txBody>
      </p:sp>
    </p:spTree>
    <p:extLst>
      <p:ext uri="{BB962C8B-B14F-4D97-AF65-F5344CB8AC3E}">
        <p14:creationId xmlns:p14="http://schemas.microsoft.com/office/powerpoint/2010/main" val="2826758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DDFB0-98CA-542B-CF73-FB8C0E8DCD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31F03C-B104-F81B-29FA-7145AFCFF7A9}"/>
              </a:ext>
            </a:extLst>
          </p:cNvPr>
          <p:cNvSpPr>
            <a:spLocks noGrp="1"/>
          </p:cNvSpPr>
          <p:nvPr>
            <p:ph idx="1"/>
          </p:nvPr>
        </p:nvSpPr>
        <p:spPr>
          <a:xfrm>
            <a:off x="838200" y="737667"/>
            <a:ext cx="10515600" cy="5439296"/>
          </a:xfrm>
        </p:spPr>
        <p:txBody>
          <a:bodyPr>
            <a:normAutofit/>
          </a:bodyPr>
          <a:lstStyle/>
          <a:p>
            <a:pPr marL="0" indent="0">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5400" dirty="0"/>
              <a:t>Sadly, whether the songwriter realized it or not, it’s that very kind of theology that pervades modern evangelical Christianity. </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887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D7E4C-F7FF-C4E7-D4E3-2153C836714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6FF33A-B40F-C548-F8D8-27AB0E1190F3}"/>
              </a:ext>
            </a:extLst>
          </p:cNvPr>
          <p:cNvSpPr>
            <a:spLocks noGrp="1"/>
          </p:cNvSpPr>
          <p:nvPr>
            <p:ph idx="1"/>
          </p:nvPr>
        </p:nvSpPr>
        <p:spPr>
          <a:xfrm>
            <a:off x="838200" y="737667"/>
            <a:ext cx="10515600" cy="5439296"/>
          </a:xfrm>
        </p:spPr>
        <p:txBody>
          <a:bodyPr>
            <a:normAutofit/>
          </a:bodyPr>
          <a:lstStyle/>
          <a:p>
            <a:pPr marL="0" indent="0">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4800" dirty="0"/>
              <a:t>If one is using repentance in their message of evangelism, then it puts the onus on the individual to work at their salvation instead of realizing that their salvation is 100% because of what Christ has done for them.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250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42E83-91E4-ADAA-5C12-E4D5047DF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26AB6-A194-5CF5-A4EB-E86785A12A66}"/>
              </a:ext>
            </a:extLst>
          </p:cNvPr>
          <p:cNvSpPr>
            <a:spLocks noGrp="1"/>
          </p:cNvSpPr>
          <p:nvPr>
            <p:ph type="title"/>
          </p:nvPr>
        </p:nvSpPr>
        <p:spPr>
          <a:xfrm>
            <a:off x="838200" y="160317"/>
            <a:ext cx="10515600" cy="786781"/>
          </a:xfrm>
        </p:spPr>
        <p:txBody>
          <a:bodyPr>
            <a:normAutofit/>
          </a:bodyPr>
          <a:lstStyle/>
          <a:p>
            <a:r>
              <a:rPr lang="en-US" dirty="0"/>
              <a:t>Victory in Jesus chorus … </a:t>
            </a:r>
          </a:p>
        </p:txBody>
      </p:sp>
      <p:sp>
        <p:nvSpPr>
          <p:cNvPr id="3" name="Content Placeholder 2">
            <a:extLst>
              <a:ext uri="{FF2B5EF4-FFF2-40B4-BE49-F238E27FC236}">
                <a16:creationId xmlns:a16="http://schemas.microsoft.com/office/drawing/2014/main" id="{7F5BD9CF-25E7-0A98-075B-0DA075304B8C}"/>
              </a:ext>
            </a:extLst>
          </p:cNvPr>
          <p:cNvSpPr>
            <a:spLocks noGrp="1"/>
          </p:cNvSpPr>
          <p:nvPr>
            <p:ph idx="1"/>
          </p:nvPr>
        </p:nvSpPr>
        <p:spPr>
          <a:xfrm>
            <a:off x="838200" y="947098"/>
            <a:ext cx="10515600" cy="5750585"/>
          </a:xfrm>
        </p:spPr>
        <p:txBody>
          <a:bodyPr>
            <a:noAutofit/>
          </a:bodyPr>
          <a:lstStyle/>
          <a:p>
            <a:pPr marL="0" indent="0" algn="ctr">
              <a:buNone/>
            </a:pPr>
            <a:r>
              <a:rPr lang="en-US" sz="4400" i="1" dirty="0"/>
              <a:t>O victory in Jesus, </a:t>
            </a:r>
          </a:p>
          <a:p>
            <a:pPr marL="0" indent="0" algn="ctr">
              <a:buNone/>
            </a:pPr>
            <a:r>
              <a:rPr lang="en-US" sz="4400" i="1" dirty="0"/>
              <a:t>my Savior, forever!  </a:t>
            </a:r>
          </a:p>
          <a:p>
            <a:pPr marL="0" indent="0" algn="ctr">
              <a:buNone/>
            </a:pPr>
            <a:r>
              <a:rPr lang="en-US" sz="4400" i="1" dirty="0"/>
              <a:t>He sought me and bought me </a:t>
            </a:r>
          </a:p>
          <a:p>
            <a:pPr marL="0" indent="0" algn="ctr">
              <a:buNone/>
            </a:pPr>
            <a:r>
              <a:rPr lang="en-US" sz="4400" i="1" dirty="0"/>
              <a:t>with His redeeming blood; </a:t>
            </a:r>
          </a:p>
          <a:p>
            <a:pPr marL="0" indent="0" algn="ctr">
              <a:buNone/>
            </a:pPr>
            <a:r>
              <a:rPr lang="en-US" sz="4400" i="1" dirty="0"/>
              <a:t>He loved me ere I knew Him, </a:t>
            </a:r>
          </a:p>
          <a:p>
            <a:pPr marL="0" indent="0" algn="ctr">
              <a:buNone/>
            </a:pPr>
            <a:r>
              <a:rPr lang="en-US" sz="4400" i="1" dirty="0"/>
              <a:t>and all my love is due Him – </a:t>
            </a:r>
          </a:p>
          <a:p>
            <a:pPr marL="0" indent="0" algn="ctr">
              <a:buNone/>
            </a:pPr>
            <a:r>
              <a:rPr lang="en-US" sz="4400" i="1" dirty="0"/>
              <a:t>He plunged me to victory </a:t>
            </a:r>
          </a:p>
          <a:p>
            <a:pPr marL="0" indent="0" algn="ctr">
              <a:buNone/>
            </a:pPr>
            <a:r>
              <a:rPr lang="en-US" sz="4400" i="1" dirty="0"/>
              <a:t>beneath the cleansing flood.</a:t>
            </a:r>
            <a:endParaRPr lang="en-US" sz="4400" dirty="0">
              <a:solidFill>
                <a:srgbClr val="FF0000"/>
              </a:solidFill>
            </a:endParaRPr>
          </a:p>
        </p:txBody>
      </p:sp>
    </p:spTree>
    <p:extLst>
      <p:ext uri="{BB962C8B-B14F-4D97-AF65-F5344CB8AC3E}">
        <p14:creationId xmlns:p14="http://schemas.microsoft.com/office/powerpoint/2010/main" val="3581875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E923A-2EBB-F1D7-3D0C-A7485E3921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00308-6323-C637-B98C-EDA56A156353}"/>
              </a:ext>
            </a:extLst>
          </p:cNvPr>
          <p:cNvSpPr>
            <a:spLocks noGrp="1"/>
          </p:cNvSpPr>
          <p:nvPr>
            <p:ph type="title"/>
          </p:nvPr>
        </p:nvSpPr>
        <p:spPr>
          <a:xfrm>
            <a:off x="838200" y="160317"/>
            <a:ext cx="10515600" cy="786781"/>
          </a:xfrm>
        </p:spPr>
        <p:txBody>
          <a:bodyPr>
            <a:normAutofit/>
          </a:bodyPr>
          <a:lstStyle/>
          <a:p>
            <a:r>
              <a:rPr lang="en-US" dirty="0"/>
              <a:t>Victory in Jesus chorus … </a:t>
            </a:r>
          </a:p>
        </p:txBody>
      </p:sp>
      <p:sp>
        <p:nvSpPr>
          <p:cNvPr id="3" name="Content Placeholder 2">
            <a:extLst>
              <a:ext uri="{FF2B5EF4-FFF2-40B4-BE49-F238E27FC236}">
                <a16:creationId xmlns:a16="http://schemas.microsoft.com/office/drawing/2014/main" id="{0A149C2B-55BB-537B-DB89-EC2442B86A12}"/>
              </a:ext>
            </a:extLst>
          </p:cNvPr>
          <p:cNvSpPr>
            <a:spLocks noGrp="1"/>
          </p:cNvSpPr>
          <p:nvPr>
            <p:ph idx="1"/>
          </p:nvPr>
        </p:nvSpPr>
        <p:spPr>
          <a:xfrm>
            <a:off x="838200" y="947098"/>
            <a:ext cx="10515600" cy="5750585"/>
          </a:xfrm>
        </p:spPr>
        <p:txBody>
          <a:bodyPr>
            <a:noAutofit/>
          </a:bodyPr>
          <a:lstStyle/>
          <a:p>
            <a:pPr marL="0" indent="0" algn="ctr">
              <a:buNone/>
            </a:pPr>
            <a:r>
              <a:rPr lang="en-US" sz="4400" i="1" dirty="0"/>
              <a:t>O victory in Jesus, </a:t>
            </a:r>
          </a:p>
          <a:p>
            <a:pPr marL="0" indent="0" algn="ctr">
              <a:buNone/>
            </a:pPr>
            <a:r>
              <a:rPr lang="en-US" sz="4400" i="1" dirty="0"/>
              <a:t>my Savior, forever!  </a:t>
            </a:r>
          </a:p>
          <a:p>
            <a:pPr marL="0" indent="0" algn="ctr">
              <a:buNone/>
            </a:pPr>
            <a:r>
              <a:rPr lang="en-US" sz="4400" i="1" dirty="0"/>
              <a:t>He sought me and bought me </a:t>
            </a:r>
          </a:p>
          <a:p>
            <a:pPr marL="0" indent="0" algn="ctr">
              <a:buNone/>
            </a:pPr>
            <a:r>
              <a:rPr lang="en-US" sz="4400" i="1" dirty="0"/>
              <a:t>with His redeeming blood; </a:t>
            </a:r>
          </a:p>
          <a:p>
            <a:pPr marL="0" indent="0" algn="ctr">
              <a:buNone/>
            </a:pPr>
            <a:r>
              <a:rPr lang="en-US" sz="4400" i="1" dirty="0"/>
              <a:t>He loved me ere I knew Him, </a:t>
            </a:r>
          </a:p>
          <a:p>
            <a:pPr marL="0" indent="0" algn="ctr">
              <a:buNone/>
            </a:pPr>
            <a:r>
              <a:rPr lang="en-US" sz="4400" i="1" dirty="0"/>
              <a:t>and all my love is due Him – </a:t>
            </a:r>
          </a:p>
          <a:p>
            <a:pPr marL="0" indent="0" algn="ctr">
              <a:buNone/>
            </a:pPr>
            <a:r>
              <a:rPr lang="en-US" sz="4400" i="1" dirty="0"/>
              <a:t>He plunged me to victory </a:t>
            </a:r>
          </a:p>
          <a:p>
            <a:pPr marL="0" indent="0" algn="ctr">
              <a:buNone/>
            </a:pPr>
            <a:r>
              <a:rPr lang="en-US" sz="4400" i="1" dirty="0"/>
              <a:t>beneath </a:t>
            </a:r>
            <a:r>
              <a:rPr lang="en-US" sz="4400" i="1" dirty="0">
                <a:solidFill>
                  <a:srgbClr val="FF0000"/>
                </a:solidFill>
              </a:rPr>
              <a:t>the cleansing flood</a:t>
            </a:r>
            <a:r>
              <a:rPr lang="en-US" sz="4400" i="1" dirty="0"/>
              <a:t>.</a:t>
            </a:r>
            <a:endParaRPr lang="en-US" sz="4400" dirty="0">
              <a:solidFill>
                <a:srgbClr val="FF0000"/>
              </a:solidFill>
            </a:endParaRPr>
          </a:p>
        </p:txBody>
      </p:sp>
    </p:spTree>
    <p:extLst>
      <p:ext uri="{BB962C8B-B14F-4D97-AF65-F5344CB8AC3E}">
        <p14:creationId xmlns:p14="http://schemas.microsoft.com/office/powerpoint/2010/main" val="2030526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0A354-19B3-3C4A-DB39-E77DDCBD451D}"/>
              </a:ext>
            </a:extLst>
          </p:cNvPr>
          <p:cNvSpPr>
            <a:spLocks noGrp="1"/>
          </p:cNvSpPr>
          <p:nvPr>
            <p:ph idx="1"/>
          </p:nvPr>
        </p:nvSpPr>
        <p:spPr>
          <a:xfrm>
            <a:off x="838200" y="737667"/>
            <a:ext cx="10515600" cy="5439296"/>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Acts 2:38</a:t>
            </a:r>
          </a:p>
          <a:p>
            <a:pPr marL="0" indent="0">
              <a:buNone/>
            </a:pPr>
            <a:r>
              <a:rPr lang="en-US" sz="5400" b="1" i="1" dirty="0">
                <a:latin typeface="Times New Roman" panose="02020603050405020304" pitchFamily="18" charset="0"/>
                <a:cs typeface="Times New Roman" panose="02020603050405020304" pitchFamily="18" charset="0"/>
              </a:rPr>
              <a:t>“Then Peter said to them, “Repent, and let every one of you be baptized in the name of Jesus Christ for the remission of sins; and you shall receive the gift of the Holy Spirit.”</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02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E254D-2DC6-B688-898B-F3D97A1B7C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CA344-1AA7-8EB9-6358-3D5DE4DB189D}"/>
              </a:ext>
            </a:extLst>
          </p:cNvPr>
          <p:cNvSpPr>
            <a:spLocks noGrp="1"/>
          </p:cNvSpPr>
          <p:nvPr>
            <p:ph idx="1"/>
          </p:nvPr>
        </p:nvSpPr>
        <p:spPr>
          <a:xfrm>
            <a:off x="838200" y="737667"/>
            <a:ext cx="10515600" cy="5439296"/>
          </a:xfrm>
        </p:spPr>
        <p:txBody>
          <a:bodyPr>
            <a:normAutofit/>
          </a:bodyPr>
          <a:lstStyle/>
          <a:p>
            <a:pPr marL="0" indent="0" algn="ctr">
              <a:buNone/>
            </a:pPr>
            <a:r>
              <a:rPr lang="en-US" sz="6000" dirty="0"/>
              <a:t>Salvation isn’t through Christ plus something else.  </a:t>
            </a:r>
          </a:p>
          <a:p>
            <a:pPr marL="0" indent="0" algn="ctr">
              <a:buNone/>
            </a:pPr>
            <a:endParaRPr lang="en-US" sz="6000" dirty="0"/>
          </a:p>
          <a:p>
            <a:pPr marL="0" indent="0" algn="ctr">
              <a:buNone/>
            </a:pPr>
            <a:r>
              <a:rPr lang="en-US" sz="6000" dirty="0"/>
              <a:t>Salvation is through Christ alone … period!</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540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36DF5-1B51-0314-3D65-012D619645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9905DC-C371-2B59-1992-0490517C95A4}"/>
              </a:ext>
            </a:extLst>
          </p:cNvPr>
          <p:cNvSpPr>
            <a:spLocks noGrp="1"/>
          </p:cNvSpPr>
          <p:nvPr>
            <p:ph idx="1"/>
          </p:nvPr>
        </p:nvSpPr>
        <p:spPr>
          <a:xfrm>
            <a:off x="838200" y="737667"/>
            <a:ext cx="10515600" cy="5439296"/>
          </a:xfrm>
        </p:spPr>
        <p:txBody>
          <a:bodyPr>
            <a:normAutofit/>
          </a:bodyPr>
          <a:lstStyle/>
          <a:p>
            <a:pPr marL="0" indent="0" algn="ctr">
              <a:buNone/>
            </a:pPr>
            <a:endParaRPr lang="en-US" sz="5400" dirty="0"/>
          </a:p>
          <a:p>
            <a:pPr marL="0" indent="0" algn="ctr">
              <a:buNone/>
            </a:pPr>
            <a:r>
              <a:rPr lang="en-US" sz="5400" dirty="0"/>
              <a:t>“Repentance,” per se, is not meant for unbelievers but for believers to get back on track in their relationship with the Lord. </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104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95FF4-6C49-9858-EEFE-E502449E07F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E64524-49B2-E749-70C0-EF145279CE28}"/>
              </a:ext>
            </a:extLst>
          </p:cNvPr>
          <p:cNvSpPr>
            <a:spLocks noGrp="1"/>
          </p:cNvSpPr>
          <p:nvPr>
            <p:ph idx="1"/>
          </p:nvPr>
        </p:nvSpPr>
        <p:spPr>
          <a:xfrm>
            <a:off x="838200" y="737667"/>
            <a:ext cx="10515600" cy="5439296"/>
          </a:xfrm>
        </p:spPr>
        <p:txBody>
          <a:bodyPr>
            <a:normAutofit/>
          </a:bodyPr>
          <a:lstStyle/>
          <a:p>
            <a:pPr marL="0" indent="0">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1 John 1:9</a:t>
            </a:r>
          </a:p>
          <a:p>
            <a:pPr marL="0" indent="0">
              <a:buNone/>
            </a:pPr>
            <a:r>
              <a:rPr lang="en-US" sz="5400" b="1" i="1" dirty="0">
                <a:latin typeface="Times New Roman" panose="02020603050405020304" pitchFamily="18" charset="0"/>
                <a:cs typeface="Times New Roman" panose="02020603050405020304" pitchFamily="18" charset="0"/>
              </a:rPr>
              <a:t>“If we confess our sins, He is faithful and just to forgive us our sins and to cleanse us from all unrighteousness.”</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10718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CA184-AEA2-6D56-A2C4-8B730D3E3C6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16DA89-6C36-31EC-1C43-F0BE2131AB7D}"/>
              </a:ext>
            </a:extLst>
          </p:cNvPr>
          <p:cNvSpPr>
            <a:spLocks noGrp="1"/>
          </p:cNvSpPr>
          <p:nvPr>
            <p:ph idx="1"/>
          </p:nvPr>
        </p:nvSpPr>
        <p:spPr>
          <a:xfrm>
            <a:off x="838200" y="737667"/>
            <a:ext cx="10515600" cy="5439296"/>
          </a:xfrm>
        </p:spPr>
        <p:txBody>
          <a:bodyPr>
            <a:normAutofit/>
          </a:bodyPr>
          <a:lstStyle/>
          <a:p>
            <a:pPr marL="0" indent="0" algn="ctr">
              <a:buNone/>
            </a:pPr>
            <a:endParaRPr lang="en-US" sz="5400" dirty="0"/>
          </a:p>
          <a:p>
            <a:pPr marL="0" indent="0" algn="ctr">
              <a:buNone/>
            </a:pPr>
            <a:r>
              <a:rPr lang="en-US" sz="5400" dirty="0"/>
              <a:t>Where repentance is necessary is when one has had a major falling away from walking with the Lord. </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979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B8AA6-BAA2-9BA9-AFC4-FA2C0763BC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A83FE-4507-CC69-6FDD-2746E57DAB5A}"/>
              </a:ext>
            </a:extLst>
          </p:cNvPr>
          <p:cNvSpPr>
            <a:spLocks noGrp="1"/>
          </p:cNvSpPr>
          <p:nvPr>
            <p:ph idx="1"/>
          </p:nvPr>
        </p:nvSpPr>
        <p:spPr>
          <a:xfrm>
            <a:off x="838200" y="737667"/>
            <a:ext cx="10515600" cy="5439296"/>
          </a:xfrm>
        </p:spPr>
        <p:txBody>
          <a:bodyPr>
            <a:normAutofit/>
          </a:bodyPr>
          <a:lstStyle/>
          <a:p>
            <a:pPr marL="0" indent="0" algn="ctr">
              <a:buNone/>
            </a:pPr>
            <a:endParaRPr lang="en-US" sz="2400" dirty="0"/>
          </a:p>
          <a:p>
            <a:pPr marL="0" indent="0" algn="ctr">
              <a:buNone/>
            </a:pPr>
            <a:r>
              <a:rPr lang="en-US" sz="5400" dirty="0"/>
              <a:t>When one finally realizes that he has done wrong and is not living the way he should nor walking with the Lord in the way that he should – then repentance is the proper course of action. </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00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DF9F5-542D-CCF6-79AA-426F4252075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3CE81-C046-0E0B-6682-171C68A101BF}"/>
              </a:ext>
            </a:extLst>
          </p:cNvPr>
          <p:cNvSpPr>
            <a:spLocks noGrp="1"/>
          </p:cNvSpPr>
          <p:nvPr>
            <p:ph idx="1"/>
          </p:nvPr>
        </p:nvSpPr>
        <p:spPr>
          <a:xfrm>
            <a:off x="838200" y="737667"/>
            <a:ext cx="10515600" cy="5439296"/>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Acts 2:37</a:t>
            </a:r>
          </a:p>
          <a:p>
            <a:pPr marL="0" indent="0">
              <a:buNone/>
            </a:pPr>
            <a:r>
              <a:rPr lang="en-US" sz="5400" b="1" i="1" dirty="0">
                <a:latin typeface="Times New Roman" panose="02020603050405020304" pitchFamily="18" charset="0"/>
                <a:cs typeface="Times New Roman" panose="02020603050405020304" pitchFamily="18" charset="0"/>
              </a:rPr>
              <a:t>“Now when they heard this, they were </a:t>
            </a:r>
            <a:r>
              <a:rPr lang="en-US" sz="5400" b="1" i="1" dirty="0">
                <a:solidFill>
                  <a:srgbClr val="FF0000"/>
                </a:solidFill>
                <a:latin typeface="Times New Roman" panose="02020603050405020304" pitchFamily="18" charset="0"/>
                <a:cs typeface="Times New Roman" panose="02020603050405020304" pitchFamily="18" charset="0"/>
              </a:rPr>
              <a:t>cut to the heart</a:t>
            </a:r>
            <a:r>
              <a:rPr lang="en-US" sz="5400" b="1" i="1" dirty="0">
                <a:latin typeface="Times New Roman" panose="02020603050405020304" pitchFamily="18" charset="0"/>
                <a:cs typeface="Times New Roman" panose="02020603050405020304" pitchFamily="18" charset="0"/>
              </a:rPr>
              <a:t>, and said to Peter and the rest of the apostles, “Men and brethren, what shall we do?”</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687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E6FB-D3B0-FCF9-E546-6261F35AFA1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9EB838-B994-9FBA-3A22-B63D08D25780}"/>
              </a:ext>
            </a:extLst>
          </p:cNvPr>
          <p:cNvSpPr>
            <a:spLocks noGrp="1"/>
          </p:cNvSpPr>
          <p:nvPr>
            <p:ph idx="1"/>
          </p:nvPr>
        </p:nvSpPr>
        <p:spPr>
          <a:xfrm>
            <a:off x="838200" y="737667"/>
            <a:ext cx="10515600" cy="5439296"/>
          </a:xfrm>
        </p:spPr>
        <p:txBody>
          <a:bodyPr>
            <a:normAutofit/>
          </a:bodyPr>
          <a:lstStyle/>
          <a:p>
            <a:pPr marL="0" indent="0" algn="ctr">
              <a:buNone/>
            </a:pPr>
            <a:r>
              <a:rPr lang="en-US" sz="4800" dirty="0"/>
              <a:t>When Peter tells them in verse 38 to “repent and be baptized,” the repentance Peter is referring to isn’t a repentance in the context of becoming saved, it is a repentance for them to be absolved of their guilt of killing their very own Messiah.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038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A7354-E849-0FC7-35AE-4932E6D556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3C685-C402-E25B-F206-2F26344D3B24}"/>
              </a:ext>
            </a:extLst>
          </p:cNvPr>
          <p:cNvSpPr>
            <a:spLocks noGrp="1"/>
          </p:cNvSpPr>
          <p:nvPr>
            <p:ph idx="1"/>
          </p:nvPr>
        </p:nvSpPr>
        <p:spPr>
          <a:xfrm>
            <a:off x="838200" y="737667"/>
            <a:ext cx="10515600" cy="5439296"/>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Acts 2:38</a:t>
            </a:r>
          </a:p>
          <a:p>
            <a:pPr marL="0" indent="0">
              <a:buNone/>
            </a:pPr>
            <a:r>
              <a:rPr lang="en-US" sz="5400" b="1" i="1" dirty="0">
                <a:latin typeface="Times New Roman" panose="02020603050405020304" pitchFamily="18" charset="0"/>
                <a:cs typeface="Times New Roman" panose="02020603050405020304" pitchFamily="18" charset="0"/>
              </a:rPr>
              <a:t>“Then Peter said to them, “Repent, and let every one of you be baptized in the name of Jesus Christ for the remission of sins; and you shall receive the gift of the Holy Spirit.”</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292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F9D1D-B65C-3D05-6294-0CCEC4D75BA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817F57-4BCD-3F09-5A59-E4A587E1C046}"/>
              </a:ext>
            </a:extLst>
          </p:cNvPr>
          <p:cNvSpPr>
            <a:spLocks noGrp="1"/>
          </p:cNvSpPr>
          <p:nvPr>
            <p:ph idx="1"/>
          </p:nvPr>
        </p:nvSpPr>
        <p:spPr>
          <a:xfrm>
            <a:off x="838200" y="737667"/>
            <a:ext cx="10515600" cy="5439296"/>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Acts 2:38</a:t>
            </a:r>
          </a:p>
          <a:p>
            <a:pPr marL="0" indent="0">
              <a:buNone/>
            </a:pPr>
            <a:r>
              <a:rPr lang="en-US" sz="5400" b="1" i="1" dirty="0">
                <a:latin typeface="Times New Roman" panose="02020603050405020304" pitchFamily="18" charset="0"/>
                <a:cs typeface="Times New Roman" panose="02020603050405020304" pitchFamily="18" charset="0"/>
              </a:rPr>
              <a:t>“Then Peter said to them, “Repent, and let every one of you </a:t>
            </a:r>
            <a:r>
              <a:rPr lang="en-US" sz="5400" b="1" i="1" dirty="0">
                <a:solidFill>
                  <a:srgbClr val="FF0000"/>
                </a:solidFill>
                <a:latin typeface="Times New Roman" panose="02020603050405020304" pitchFamily="18" charset="0"/>
                <a:cs typeface="Times New Roman" panose="02020603050405020304" pitchFamily="18" charset="0"/>
              </a:rPr>
              <a:t>be baptized in the name of Jesus Christ for the remission of sins</a:t>
            </a:r>
            <a:r>
              <a:rPr lang="en-US" sz="5400" b="1" i="1" dirty="0">
                <a:latin typeface="Times New Roman" panose="02020603050405020304" pitchFamily="18" charset="0"/>
                <a:cs typeface="Times New Roman" panose="02020603050405020304" pitchFamily="18" charset="0"/>
              </a:rPr>
              <a:t>; and you shall receive the gift of the Holy Spirit.”</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406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310D3-8F18-BBE3-5E64-52F9806B2F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89A890-0314-B110-60AC-8805B88E17AA}"/>
              </a:ext>
            </a:extLst>
          </p:cNvPr>
          <p:cNvSpPr>
            <a:spLocks noGrp="1"/>
          </p:cNvSpPr>
          <p:nvPr>
            <p:ph idx="1"/>
          </p:nvPr>
        </p:nvSpPr>
        <p:spPr>
          <a:xfrm>
            <a:off x="838200" y="737667"/>
            <a:ext cx="10515600" cy="5439296"/>
          </a:xfrm>
        </p:spPr>
        <p:txBody>
          <a:bodyPr>
            <a:normAutofit/>
          </a:bodyPr>
          <a:lstStyle/>
          <a:p>
            <a:pPr marL="0" indent="0" algn="ctr">
              <a:buNone/>
            </a:pPr>
            <a:r>
              <a:rPr lang="en-US" sz="4400" dirty="0"/>
              <a:t>Most everyone thinks that salvation is about going to heaven when they die.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5193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626E5-C3D0-E1D8-4CC7-BB626C773C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EDD563-DDAA-250C-105A-B97A2B292DBE}"/>
              </a:ext>
            </a:extLst>
          </p:cNvPr>
          <p:cNvSpPr>
            <a:spLocks noGrp="1"/>
          </p:cNvSpPr>
          <p:nvPr>
            <p:ph idx="1"/>
          </p:nvPr>
        </p:nvSpPr>
        <p:spPr>
          <a:xfrm>
            <a:off x="838200" y="737667"/>
            <a:ext cx="10515600" cy="5439296"/>
          </a:xfrm>
        </p:spPr>
        <p:txBody>
          <a:bodyPr>
            <a:normAutofit/>
          </a:bodyPr>
          <a:lstStyle/>
          <a:p>
            <a:pPr marL="0" indent="0" algn="ctr">
              <a:buNone/>
            </a:pPr>
            <a:r>
              <a:rPr lang="en-US" sz="4800" dirty="0"/>
              <a:t>My main concern about bringing repentance up in evangelism to unbelievers is that the only thing they are going to understand about that is that “repenting” is something they must do in order to make themselves acceptable before God.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250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99170-B533-7C60-F230-A3B3725EEFE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C48313-7D94-BD72-DF88-CF8BD6116EB6}"/>
              </a:ext>
            </a:extLst>
          </p:cNvPr>
          <p:cNvSpPr>
            <a:spLocks noGrp="1"/>
          </p:cNvSpPr>
          <p:nvPr>
            <p:ph idx="1"/>
          </p:nvPr>
        </p:nvSpPr>
        <p:spPr>
          <a:xfrm>
            <a:off x="838200" y="737667"/>
            <a:ext cx="10515600" cy="5439296"/>
          </a:xfrm>
        </p:spPr>
        <p:txBody>
          <a:bodyPr>
            <a:normAutofit lnSpcReduction="10000"/>
          </a:bodyPr>
          <a:lstStyle/>
          <a:p>
            <a:pPr marL="0" indent="0" algn="ctr">
              <a:buNone/>
            </a:pPr>
            <a:r>
              <a:rPr lang="en-US" sz="4400" dirty="0"/>
              <a:t>Most everyone thinks that salvation is about going to heaven when they die. </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4400" dirty="0"/>
              <a:t>Salvation is about God’s dealing with the problem of man’s sin.  And ultimately, salvation is about God taking away man’s sin through the redemption that is found in Christ Jesus, with everlasting life being the benefit received because of that.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672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7688B-874E-FCB0-F57B-0C41E063DC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FB8F15-0BA9-5D69-81E0-0363DC73963C}"/>
              </a:ext>
            </a:extLst>
          </p:cNvPr>
          <p:cNvSpPr>
            <a:spLocks noGrp="1"/>
          </p:cNvSpPr>
          <p:nvPr>
            <p:ph idx="1"/>
          </p:nvPr>
        </p:nvSpPr>
        <p:spPr>
          <a:xfrm>
            <a:off x="838200" y="737667"/>
            <a:ext cx="10515600" cy="5439296"/>
          </a:xfrm>
        </p:spPr>
        <p:txBody>
          <a:bodyPr>
            <a:normAutofit/>
          </a:bodyPr>
          <a:lstStyle/>
          <a:p>
            <a:pPr marL="0" indent="0" algn="ctr">
              <a:buNone/>
            </a:pPr>
            <a:r>
              <a:rPr lang="en-US" sz="4400" dirty="0"/>
              <a:t>Because Christ was born of a virgin with Mary becoming pregnant through the Holy Spirit overshadowing her … Christ did not have a sin nature.  That meant that not only was He 100% man being born of a human and totally in human form Himself, He was also 100% God because His Father was none other than God Himself.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480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1E3CC-193E-24F3-C34F-CE06AF9EB5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8A0ED-A743-ED63-F5C9-9256CE09826C}"/>
              </a:ext>
            </a:extLst>
          </p:cNvPr>
          <p:cNvSpPr>
            <a:spLocks noGrp="1"/>
          </p:cNvSpPr>
          <p:nvPr>
            <p:ph idx="1"/>
          </p:nvPr>
        </p:nvSpPr>
        <p:spPr>
          <a:xfrm>
            <a:off x="838200" y="737667"/>
            <a:ext cx="10515600" cy="5439296"/>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Hebrews 9:12</a:t>
            </a:r>
          </a:p>
          <a:p>
            <a:pPr marL="0" indent="0">
              <a:buNone/>
            </a:pPr>
            <a:r>
              <a:rPr lang="en-US" sz="5400" b="1" i="1" dirty="0">
                <a:latin typeface="Times New Roman" panose="02020603050405020304" pitchFamily="18" charset="0"/>
                <a:cs typeface="Times New Roman" panose="02020603050405020304" pitchFamily="18" charset="0"/>
              </a:rPr>
              <a:t>“Not with the blood of goats and calves, but with His own blood He entered the Most Holy Place once for all, having obtained eternal redemption.”</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17300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B4D4B-EB26-FED9-2355-0FF3B278CB52}"/>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C080FD2-E4F8-50FC-DD3B-AE98FEF511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6426" y="102718"/>
            <a:ext cx="9124544" cy="6676495"/>
          </a:xfrm>
          <a:prstGeom prst="rect">
            <a:avLst/>
          </a:prstGeom>
        </p:spPr>
      </p:pic>
    </p:spTree>
    <p:extLst>
      <p:ext uri="{BB962C8B-B14F-4D97-AF65-F5344CB8AC3E}">
        <p14:creationId xmlns:p14="http://schemas.microsoft.com/office/powerpoint/2010/main" val="3653644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3FF64-17C7-8ED4-4000-7EC47C2FFCF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CE6C70DF-A2C2-EC8D-7EA8-00A6286F149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5719" b="3651"/>
          <a:stretch>
            <a:fillRect/>
          </a:stretch>
        </p:blipFill>
        <p:spPr>
          <a:xfrm>
            <a:off x="20" y="1282"/>
            <a:ext cx="12191980" cy="6856718"/>
          </a:xfrm>
          <a:prstGeom prst="rect">
            <a:avLst/>
          </a:prstGeom>
        </p:spPr>
      </p:pic>
    </p:spTree>
    <p:extLst>
      <p:ext uri="{BB962C8B-B14F-4D97-AF65-F5344CB8AC3E}">
        <p14:creationId xmlns:p14="http://schemas.microsoft.com/office/powerpoint/2010/main" val="2672590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AC4AE-342B-98A4-473A-9E66C7D30E2D}"/>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D5C2B00-D421-0D9D-CF96-5C77FEE4E4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3924" y="144193"/>
            <a:ext cx="8424152" cy="6569614"/>
          </a:xfrm>
          <a:prstGeom prst="rect">
            <a:avLst/>
          </a:prstGeom>
        </p:spPr>
      </p:pic>
    </p:spTree>
    <p:extLst>
      <p:ext uri="{BB962C8B-B14F-4D97-AF65-F5344CB8AC3E}">
        <p14:creationId xmlns:p14="http://schemas.microsoft.com/office/powerpoint/2010/main" val="1307630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76ED8-F465-F6E2-0F92-7ED3632845C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2CAC86-802B-0954-F3FD-4B8C0220BC6B}"/>
              </a:ext>
            </a:extLst>
          </p:cNvPr>
          <p:cNvSpPr>
            <a:spLocks noGrp="1"/>
          </p:cNvSpPr>
          <p:nvPr>
            <p:ph idx="1"/>
          </p:nvPr>
        </p:nvSpPr>
        <p:spPr>
          <a:xfrm>
            <a:off x="838200" y="737667"/>
            <a:ext cx="10515600" cy="5439296"/>
          </a:xfrm>
        </p:spPr>
        <p:txBody>
          <a:bodyPr>
            <a:normAutofit/>
          </a:bodyPr>
          <a:lstStyle/>
          <a:p>
            <a:pPr marL="0" indent="0">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Exodus 40:34</a:t>
            </a:r>
          </a:p>
          <a:p>
            <a:pPr marL="0" indent="0">
              <a:buNone/>
            </a:pPr>
            <a:r>
              <a:rPr lang="en-US" sz="5400" b="1" i="1" dirty="0">
                <a:latin typeface="Times New Roman" panose="02020603050405020304" pitchFamily="18" charset="0"/>
                <a:cs typeface="Times New Roman" panose="02020603050405020304" pitchFamily="18" charset="0"/>
              </a:rPr>
              <a:t>“Then the cloud covered the tabernacle of meeting, and the glory of the LORD filled the tabernacle.”</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32481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D48C29-D98C-21DB-BF2D-C7FDC8135D3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C285222-587D-6BE8-F97D-92AE3514E28D}"/>
              </a:ext>
            </a:extLst>
          </p:cNvPr>
          <p:cNvPicPr>
            <a:picLocks noChangeAspect="1"/>
          </p:cNvPicPr>
          <p:nvPr/>
        </p:nvPicPr>
        <p:blipFill>
          <a:blip r:embed="rId2">
            <a:extLst>
              <a:ext uri="{28A0092B-C50C-407E-A947-70E740481C1C}">
                <a14:useLocalDpi xmlns:a14="http://schemas.microsoft.com/office/drawing/2010/main" val="0"/>
              </a:ext>
            </a:extLst>
          </a:blip>
          <a:srcRect r="-2" b="383"/>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8" name="Content Placeholder 7">
            <a:extLst>
              <a:ext uri="{FF2B5EF4-FFF2-40B4-BE49-F238E27FC236}">
                <a16:creationId xmlns:a16="http://schemas.microsoft.com/office/drawing/2014/main" id="{002F56D6-F527-3B0E-97A1-4E82F66E4A41}"/>
              </a:ext>
            </a:extLst>
          </p:cNvPr>
          <p:cNvSpPr>
            <a:spLocks noGrp="1"/>
          </p:cNvSpPr>
          <p:nvPr>
            <p:ph idx="1"/>
          </p:nvPr>
        </p:nvSpPr>
        <p:spPr>
          <a:xfrm>
            <a:off x="7320465" y="2194102"/>
            <a:ext cx="4140013" cy="3908586"/>
          </a:xfrm>
        </p:spPr>
        <p:txBody>
          <a:bodyPr>
            <a:normAutofit/>
          </a:bodyPr>
          <a:lstStyle/>
          <a:p>
            <a:pPr marL="0" indent="0">
              <a:buNone/>
            </a:pPr>
            <a:r>
              <a:rPr lang="en-US" sz="6000" dirty="0"/>
              <a:t>The glory of the LORD filling the tabernacle.</a:t>
            </a:r>
          </a:p>
        </p:txBody>
      </p:sp>
    </p:spTree>
    <p:extLst>
      <p:ext uri="{BB962C8B-B14F-4D97-AF65-F5344CB8AC3E}">
        <p14:creationId xmlns:p14="http://schemas.microsoft.com/office/powerpoint/2010/main" val="1442559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806FE-7E63-C4EA-5C01-1B1C139682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785767-C3CA-FE23-1E2D-64569A30A207}"/>
              </a:ext>
            </a:extLst>
          </p:cNvPr>
          <p:cNvSpPr>
            <a:spLocks noGrp="1"/>
          </p:cNvSpPr>
          <p:nvPr>
            <p:ph idx="1"/>
          </p:nvPr>
        </p:nvSpPr>
        <p:spPr>
          <a:xfrm>
            <a:off x="838200" y="737667"/>
            <a:ext cx="10515600" cy="5439296"/>
          </a:xfrm>
        </p:spPr>
        <p:txBody>
          <a:bodyPr>
            <a:norm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Exodus 40:35-38</a:t>
            </a:r>
          </a:p>
          <a:p>
            <a:pPr marL="0" indent="0">
              <a:buNone/>
            </a:pPr>
            <a:r>
              <a:rPr lang="en-US" sz="4400" b="1" i="1" dirty="0">
                <a:latin typeface="Times New Roman" panose="02020603050405020304" pitchFamily="18" charset="0"/>
                <a:cs typeface="Times New Roman" panose="02020603050405020304" pitchFamily="18" charset="0"/>
              </a:rPr>
              <a:t>“And Moses was not able to enter the tabernacle of meeting, because the cloud rested above it, and the glory of the LORD filled the tabernacle.  Whenever the cloud was taken up from above the tabernacle, the children of Israel would go onward in all their journeys.  But if the cloud was not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4367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DE73B-6DFF-81B8-B272-A3014F280FE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830770-0EE7-41E0-D8E7-3B4B6310B648}"/>
              </a:ext>
            </a:extLst>
          </p:cNvPr>
          <p:cNvSpPr>
            <a:spLocks noGrp="1"/>
          </p:cNvSpPr>
          <p:nvPr>
            <p:ph idx="1"/>
          </p:nvPr>
        </p:nvSpPr>
        <p:spPr>
          <a:xfrm>
            <a:off x="838200" y="737667"/>
            <a:ext cx="10515600" cy="5439296"/>
          </a:xfrm>
        </p:spPr>
        <p:txBody>
          <a:bodyPr>
            <a:norm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Exodus 40:35-38</a:t>
            </a:r>
          </a:p>
          <a:p>
            <a:pPr marL="0" indent="0">
              <a:buNone/>
            </a:pPr>
            <a:r>
              <a:rPr lang="en-US" sz="4400" b="1" i="1" dirty="0">
                <a:latin typeface="Times New Roman" panose="02020603050405020304" pitchFamily="18" charset="0"/>
                <a:cs typeface="Times New Roman" panose="02020603050405020304" pitchFamily="18" charset="0"/>
              </a:rPr>
              <a:t>taken up, then they did not journey till the day that it was taken up.  For the cloud of the LORD was above the tabernacle by day, and fire was over it by night, in the sight of all the house of Israel, throughout all their journeys.”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936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68262-5897-5F68-011B-DCD73C06127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09A9F0-3989-E1CA-F2B6-B78770845CF5}"/>
              </a:ext>
            </a:extLst>
          </p:cNvPr>
          <p:cNvSpPr>
            <a:spLocks noGrp="1"/>
          </p:cNvSpPr>
          <p:nvPr>
            <p:ph idx="1"/>
          </p:nvPr>
        </p:nvSpPr>
        <p:spPr>
          <a:xfrm>
            <a:off x="838200" y="737667"/>
            <a:ext cx="10515600" cy="5439296"/>
          </a:xfrm>
        </p:spPr>
        <p:txBody>
          <a:bodyPr>
            <a:normAutofit/>
          </a:bodyPr>
          <a:lstStyle/>
          <a:p>
            <a:pPr marL="0" indent="0" algn="ctr">
              <a:buNone/>
            </a:pPr>
            <a:endParaRPr lang="en-US" sz="3200" dirty="0"/>
          </a:p>
          <a:p>
            <a:pPr marL="0" indent="0" algn="ctr">
              <a:buNone/>
            </a:pPr>
            <a:r>
              <a:rPr lang="en-US" sz="6000" dirty="0"/>
              <a:t>Salvation isn’t about anything we must do for God.  Salvation is entirely 100% about what God did for us through His Son, Jesus Christ. </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3242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0A0C4-87D1-8913-6129-F25535CCBB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1AE5F9-9018-4B0C-7AEB-4E5106A09624}"/>
              </a:ext>
            </a:extLst>
          </p:cNvPr>
          <p:cNvSpPr>
            <a:spLocks noGrp="1"/>
          </p:cNvSpPr>
          <p:nvPr>
            <p:ph idx="1"/>
          </p:nvPr>
        </p:nvSpPr>
        <p:spPr>
          <a:xfrm>
            <a:off x="838200" y="262653"/>
            <a:ext cx="10515600" cy="6435029"/>
          </a:xfrm>
        </p:spPr>
        <p:txBody>
          <a:bodyPr>
            <a:noAutofit/>
          </a:bodyPr>
          <a:lstStyle/>
          <a:p>
            <a:pPr marL="0" indent="0">
              <a:buNone/>
            </a:pPr>
            <a:r>
              <a:rPr lang="en-US" sz="3600" i="1" dirty="0"/>
              <a:t>“The reason Moses could not enter is tied to the overwhelming holiness of God.  The Tabernacle was not merely a physical structure but a sacred dwelling where heaven and earth converged.  God’s glory, often described as a consuming fire, was so intense that even Moses, who had previously spoken with God “face to face” outside the camp, could not enter.  This demonstrates that access to God’s presence requires priestly consecration, sacrifice, and divine permission, emphasizing the need for mediated access to the holy.”</a:t>
            </a:r>
          </a:p>
          <a:p>
            <a:pPr marL="0" indent="0">
              <a:buNone/>
            </a:pPr>
            <a:r>
              <a:rPr lang="en-US" sz="3600" i="1" dirty="0">
                <a:latin typeface="Times New Roman" panose="02020603050405020304" pitchFamily="18" charset="0"/>
                <a:cs typeface="Times New Roman" panose="02020603050405020304" pitchFamily="18" charset="0"/>
              </a:rPr>
              <a:t>                                                           crosstalk.com</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497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3413F-2246-FD7E-2D79-A124CF3BE0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63B537-4104-A312-547A-9E485BCE90BD}"/>
              </a:ext>
            </a:extLst>
          </p:cNvPr>
          <p:cNvSpPr>
            <a:spLocks noGrp="1"/>
          </p:cNvSpPr>
          <p:nvPr>
            <p:ph idx="1"/>
          </p:nvPr>
        </p:nvSpPr>
        <p:spPr>
          <a:xfrm>
            <a:off x="838200" y="262653"/>
            <a:ext cx="10515600" cy="6435029"/>
          </a:xfrm>
        </p:spPr>
        <p:txBody>
          <a:bodyPr>
            <a:noAutofit/>
          </a:bodyPr>
          <a:lstStyle/>
          <a:p>
            <a:pPr marL="0" indent="0">
              <a:buNone/>
            </a:pPr>
            <a:r>
              <a:rPr lang="en-US" sz="4400" i="1" dirty="0"/>
              <a:t>“Jewish mystical thought, such as the concept of </a:t>
            </a:r>
            <a:r>
              <a:rPr lang="en-US" sz="4400" i="1" dirty="0" err="1"/>
              <a:t>Tzimtzum</a:t>
            </a:r>
            <a:r>
              <a:rPr lang="en-US" sz="4400" i="1" dirty="0"/>
              <a:t>, suggests that God’s presence contracts to allow space for creation and human independence.  In this view, the fullness of God’s glory in the Tabernacle left no room for anyone, including Moses, illustrating that even the most faithful servant must respect the limits of divine holiness.”</a:t>
            </a:r>
            <a:r>
              <a:rPr lang="en-US" sz="4400" i="1" dirty="0">
                <a:latin typeface="Times New Roman" panose="02020603050405020304" pitchFamily="18" charset="0"/>
                <a:cs typeface="Times New Roman" panose="02020603050405020304" pitchFamily="18" charset="0"/>
              </a:rPr>
              <a:t>                                                              </a:t>
            </a:r>
          </a:p>
          <a:p>
            <a:pPr marL="0" indent="0">
              <a:buNone/>
            </a:pPr>
            <a:r>
              <a:rPr lang="en-US" sz="4400" i="1"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myjewishlearning.com</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8506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29A97-4754-8AE5-BD9D-B0EC410D77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0C9046-CC3A-69C6-42B8-914F5988A3B1}"/>
              </a:ext>
            </a:extLst>
          </p:cNvPr>
          <p:cNvSpPr>
            <a:spLocks noGrp="1"/>
          </p:cNvSpPr>
          <p:nvPr>
            <p:ph idx="1"/>
          </p:nvPr>
        </p:nvSpPr>
        <p:spPr>
          <a:xfrm>
            <a:off x="838200" y="262653"/>
            <a:ext cx="10515600" cy="6435029"/>
          </a:xfrm>
        </p:spPr>
        <p:txBody>
          <a:bodyPr>
            <a:noAutofit/>
          </a:bodyPr>
          <a:lstStyle/>
          <a:p>
            <a:pPr marL="0" indent="0">
              <a:buNone/>
            </a:pPr>
            <a:r>
              <a:rPr lang="en-US" sz="3600" i="1" dirty="0"/>
              <a:t>“Moses’ exclusion also foreshadows the structured access to God established through the priesthood in Leviticus.  It underscores that holiness is not merely moral but ontological, and that God’s presence is supremely other, requiring reverence and preparation.  The narrative also reflects the consequences of Israel’s prior sins, such as the golden calf incident, which disrupted the harmony between God and His people, making even Moses’ direct access temporarily impossible.”</a:t>
            </a:r>
            <a:r>
              <a:rPr lang="en-US" sz="3600" i="1" dirty="0">
                <a:latin typeface="Times New Roman" panose="02020603050405020304" pitchFamily="18" charset="0"/>
                <a:cs typeface="Times New Roman" panose="02020603050405020304" pitchFamily="18" charset="0"/>
              </a:rPr>
              <a:t>                                                           </a:t>
            </a:r>
          </a:p>
          <a:p>
            <a:pPr marL="0" indent="0">
              <a:buNone/>
            </a:pPr>
            <a:r>
              <a:rPr lang="en-US" sz="3600" i="1" dirty="0">
                <a:latin typeface="Times New Roman" panose="02020603050405020304" pitchFamily="18" charset="0"/>
                <a:cs typeface="Times New Roman" panose="02020603050405020304" pitchFamily="18" charset="0"/>
              </a:rPr>
              <a:t>                                                             bibleproject.com</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788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92A34-71D6-CBFB-2EEF-1C01429170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2AF4C-125F-17F5-E9C7-8322147D7415}"/>
              </a:ext>
            </a:extLst>
          </p:cNvPr>
          <p:cNvSpPr>
            <a:spLocks noGrp="1"/>
          </p:cNvSpPr>
          <p:nvPr>
            <p:ph idx="1"/>
          </p:nvPr>
        </p:nvSpPr>
        <p:spPr>
          <a:xfrm>
            <a:off x="838200" y="262653"/>
            <a:ext cx="10515600" cy="6435029"/>
          </a:xfrm>
        </p:spPr>
        <p:txBody>
          <a:bodyPr>
            <a:noAutofit/>
          </a:bodyPr>
          <a:lstStyle/>
          <a:p>
            <a:pPr marL="0" indent="0">
              <a:buNone/>
            </a:pPr>
            <a:r>
              <a:rPr lang="en-US" sz="4400" i="1" dirty="0"/>
              <a:t>“Moses was barred from entering the Tabernacle because God’s glory filled it to such an extent that no human could enter, highlighting the absolute holiness of God, the necessity of mediated access through priesthood and sacrifice, and the profound spiritual significance of the Tabernacle as a dwelling place for the divine presence.”</a:t>
            </a:r>
            <a:r>
              <a:rPr lang="en-US" sz="4400" dirty="0"/>
              <a:t> </a:t>
            </a:r>
            <a:r>
              <a:rPr lang="en-US" sz="4400" i="1" dirty="0">
                <a:latin typeface="Times New Roman" panose="02020603050405020304" pitchFamily="18" charset="0"/>
                <a:cs typeface="Times New Roman" panose="02020603050405020304" pitchFamily="18" charset="0"/>
              </a:rPr>
              <a:t>                                                          </a:t>
            </a:r>
          </a:p>
          <a:p>
            <a:pPr marL="0" indent="0">
              <a:buNone/>
            </a:pPr>
            <a:r>
              <a:rPr lang="en-US" sz="3600" i="1" dirty="0">
                <a:latin typeface="Times New Roman" panose="02020603050405020304" pitchFamily="18" charset="0"/>
                <a:cs typeface="Times New Roman" panose="02020603050405020304" pitchFamily="18" charset="0"/>
              </a:rPr>
              <a:t>                                                             biblehub.com</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966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0A218F-259C-6D12-2F38-54921B534CA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44F06C4-4BC2-8873-D488-B28A0256812D}"/>
              </a:ext>
            </a:extLst>
          </p:cNvPr>
          <p:cNvPicPr>
            <a:picLocks noChangeAspect="1"/>
          </p:cNvPicPr>
          <p:nvPr/>
        </p:nvPicPr>
        <p:blipFill>
          <a:blip r:embed="rId2">
            <a:extLst>
              <a:ext uri="{28A0092B-C50C-407E-A947-70E740481C1C}">
                <a14:useLocalDpi xmlns:a14="http://schemas.microsoft.com/office/drawing/2010/main" val="0"/>
              </a:ext>
            </a:extLst>
          </a:blip>
          <a:srcRect t="8688"/>
          <a:stretch>
            <a:fillRect/>
          </a:stretch>
        </p:blipFill>
        <p:spPr>
          <a:xfrm>
            <a:off x="20" y="10"/>
            <a:ext cx="6095980" cy="4605671"/>
          </a:xfrm>
          <a:prstGeom prst="rect">
            <a:avLst/>
          </a:prstGeom>
        </p:spPr>
      </p:pic>
      <p:pic>
        <p:nvPicPr>
          <p:cNvPr id="4" name="Content Placeholder 3">
            <a:extLst>
              <a:ext uri="{FF2B5EF4-FFF2-40B4-BE49-F238E27FC236}">
                <a16:creationId xmlns:a16="http://schemas.microsoft.com/office/drawing/2014/main" id="{F70E0B6E-5208-DCCD-AA70-DDED549091C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589"/>
          <a:stretch>
            <a:fillRect/>
          </a:stretch>
        </p:blipFill>
        <p:spPr>
          <a:xfrm>
            <a:off x="6095998" y="10"/>
            <a:ext cx="6096000" cy="4605671"/>
          </a:xfrm>
          <a:prstGeom prst="rect">
            <a:avLst/>
          </a:prstGeom>
        </p:spPr>
      </p:pic>
      <p:grpSp>
        <p:nvGrpSpPr>
          <p:cNvPr id="11" name="Group 10">
            <a:extLst>
              <a:ext uri="{FF2B5EF4-FFF2-40B4-BE49-F238E27FC236}">
                <a16:creationId xmlns:a16="http://schemas.microsoft.com/office/drawing/2014/main" id="{A2A4F5A4-1409-1D21-0242-3FD06D0E87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4543999"/>
            <a:ext cx="12192000" cy="123364"/>
            <a:chOff x="1" y="6737460"/>
            <a:chExt cx="12192000" cy="123364"/>
          </a:xfrm>
        </p:grpSpPr>
        <p:sp>
          <p:nvSpPr>
            <p:cNvPr id="12" name="Rectangle 11">
              <a:extLst>
                <a:ext uri="{FF2B5EF4-FFF2-40B4-BE49-F238E27FC236}">
                  <a16:creationId xmlns:a16="http://schemas.microsoft.com/office/drawing/2014/main" id="{21B05FAC-21CF-D544-5CD5-C4FB6577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3E6EB2-0E8D-3B8D-C520-219B1D4F0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95ED4BB9-8B0E-0BFE-9267-6590CA7D9062}"/>
              </a:ext>
            </a:extLst>
          </p:cNvPr>
          <p:cNvSpPr txBox="1"/>
          <p:nvPr/>
        </p:nvSpPr>
        <p:spPr>
          <a:xfrm>
            <a:off x="902525" y="5058888"/>
            <a:ext cx="10489282" cy="1015663"/>
          </a:xfrm>
          <a:prstGeom prst="rect">
            <a:avLst/>
          </a:prstGeom>
          <a:noFill/>
        </p:spPr>
        <p:txBody>
          <a:bodyPr wrap="none" rtlCol="0">
            <a:spAutoFit/>
          </a:bodyPr>
          <a:lstStyle/>
          <a:p>
            <a:r>
              <a:rPr lang="en-US" sz="6000" dirty="0"/>
              <a:t>Fire by night             Cloud by day</a:t>
            </a:r>
          </a:p>
        </p:txBody>
      </p:sp>
    </p:spTree>
    <p:extLst>
      <p:ext uri="{BB962C8B-B14F-4D97-AF65-F5344CB8AC3E}">
        <p14:creationId xmlns:p14="http://schemas.microsoft.com/office/powerpoint/2010/main" val="4116924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658D7-47B3-DBD8-2703-DB32D0AF0C5D}"/>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4443B22-A769-46E8-FC19-651B21A50C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3924" y="144193"/>
            <a:ext cx="8424152" cy="6569614"/>
          </a:xfrm>
          <a:prstGeom prst="rect">
            <a:avLst/>
          </a:prstGeom>
        </p:spPr>
      </p:pic>
    </p:spTree>
    <p:extLst>
      <p:ext uri="{BB962C8B-B14F-4D97-AF65-F5344CB8AC3E}">
        <p14:creationId xmlns:p14="http://schemas.microsoft.com/office/powerpoint/2010/main" val="2163699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63116-B956-E25B-EA41-C499AD9EDDBC}"/>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742C200-86C2-7AB7-FC51-F959604DF23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5719" b="3651"/>
          <a:stretch>
            <a:fillRect/>
          </a:stretch>
        </p:blipFill>
        <p:spPr>
          <a:xfrm>
            <a:off x="20" y="1282"/>
            <a:ext cx="12191980" cy="6856718"/>
          </a:xfrm>
          <a:prstGeom prst="rect">
            <a:avLst/>
          </a:prstGeom>
        </p:spPr>
      </p:pic>
    </p:spTree>
    <p:extLst>
      <p:ext uri="{BB962C8B-B14F-4D97-AF65-F5344CB8AC3E}">
        <p14:creationId xmlns:p14="http://schemas.microsoft.com/office/powerpoint/2010/main" val="571866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AF4887-C25A-A92E-B782-17C88299ACD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09B2AE9D-CE82-776B-6451-42978AA7421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2377" r="-1" b="34177"/>
          <a:stretch>
            <a:fillRect/>
          </a:stretch>
        </p:blipFill>
        <p:spPr>
          <a:xfrm>
            <a:off x="20" y="1282"/>
            <a:ext cx="12191980" cy="6856718"/>
          </a:xfrm>
          <a:prstGeom prst="rect">
            <a:avLst/>
          </a:prstGeom>
        </p:spPr>
      </p:pic>
    </p:spTree>
    <p:extLst>
      <p:ext uri="{BB962C8B-B14F-4D97-AF65-F5344CB8AC3E}">
        <p14:creationId xmlns:p14="http://schemas.microsoft.com/office/powerpoint/2010/main" val="2938840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93D18-B09B-3140-B5D6-C9AC7F4DC5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CA3813-C3F2-2266-2D96-98B5C4B6D97A}"/>
              </a:ext>
            </a:extLst>
          </p:cNvPr>
          <p:cNvSpPr>
            <a:spLocks noGrp="1"/>
          </p:cNvSpPr>
          <p:nvPr>
            <p:ph idx="1"/>
          </p:nvPr>
        </p:nvSpPr>
        <p:spPr>
          <a:xfrm>
            <a:off x="838200" y="737667"/>
            <a:ext cx="10515600" cy="5439296"/>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Hebrews 9:12</a:t>
            </a:r>
          </a:p>
          <a:p>
            <a:pPr marL="0" indent="0">
              <a:buNone/>
            </a:pPr>
            <a:r>
              <a:rPr lang="en-US" sz="5400" b="1" i="1" dirty="0">
                <a:latin typeface="Times New Roman" panose="02020603050405020304" pitchFamily="18" charset="0"/>
                <a:cs typeface="Times New Roman" panose="02020603050405020304" pitchFamily="18" charset="0"/>
              </a:rPr>
              <a:t>“Not with the blood of goats and calves, but with His own blood He entered the Most Holy Place once for all, having obtained eternal redemption.”</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5608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9FFC3-97AD-6560-B4EC-BE69F3C35E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40094-8B45-AA50-4540-899C83CC48D6}"/>
              </a:ext>
            </a:extLst>
          </p:cNvPr>
          <p:cNvSpPr>
            <a:spLocks noGrp="1"/>
          </p:cNvSpPr>
          <p:nvPr>
            <p:ph idx="1"/>
          </p:nvPr>
        </p:nvSpPr>
        <p:spPr>
          <a:xfrm>
            <a:off x="838200" y="737667"/>
            <a:ext cx="10515600" cy="5439296"/>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Hebrews 9:12</a:t>
            </a:r>
          </a:p>
          <a:p>
            <a:pPr marL="0" indent="0">
              <a:buNone/>
            </a:pPr>
            <a:r>
              <a:rPr lang="en-US" sz="5400" b="1" i="1" dirty="0">
                <a:latin typeface="Times New Roman" panose="02020603050405020304" pitchFamily="18" charset="0"/>
                <a:cs typeface="Times New Roman" panose="02020603050405020304" pitchFamily="18" charset="0"/>
              </a:rPr>
              <a:t>“Not with the blood of goats and calves, but with His own blood </a:t>
            </a:r>
            <a:r>
              <a:rPr lang="en-US" sz="5400" b="1" i="1" dirty="0">
                <a:solidFill>
                  <a:srgbClr val="FF0000"/>
                </a:solidFill>
                <a:latin typeface="Times New Roman" panose="02020603050405020304" pitchFamily="18" charset="0"/>
                <a:cs typeface="Times New Roman" panose="02020603050405020304" pitchFamily="18" charset="0"/>
              </a:rPr>
              <a:t>He entered the Most Holy Place once for all</a:t>
            </a:r>
            <a:r>
              <a:rPr lang="en-US" sz="5400" b="1" i="1" dirty="0">
                <a:latin typeface="Times New Roman" panose="02020603050405020304" pitchFamily="18" charset="0"/>
                <a:cs typeface="Times New Roman" panose="02020603050405020304" pitchFamily="18" charset="0"/>
              </a:rPr>
              <a:t>, having obtained eternal redemption.”</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14124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6D256-2378-F942-7250-77B339ACB0A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C96D2E-D3ED-8298-E59D-C14BD8D8EB52}"/>
              </a:ext>
            </a:extLst>
          </p:cNvPr>
          <p:cNvSpPr>
            <a:spLocks noGrp="1"/>
          </p:cNvSpPr>
          <p:nvPr>
            <p:ph idx="1"/>
          </p:nvPr>
        </p:nvSpPr>
        <p:spPr>
          <a:xfrm>
            <a:off x="838200" y="737667"/>
            <a:ext cx="10515600" cy="5439296"/>
          </a:xfrm>
        </p:spPr>
        <p:txBody>
          <a:bodyPr>
            <a:normAutofit/>
          </a:bodyPr>
          <a:lstStyle/>
          <a:p>
            <a:pPr marL="0" indent="0" algn="ctr">
              <a:buNone/>
            </a:pPr>
            <a:endParaRPr lang="en-US" sz="3200" dirty="0"/>
          </a:p>
          <a:p>
            <a:pPr marL="0" indent="0" algn="ctr">
              <a:buNone/>
            </a:pPr>
            <a:r>
              <a:rPr lang="en-US" sz="6000" dirty="0"/>
              <a:t>Our salvation is 100% dependent upon what Jesus did for us – the redemption He provides through His shed blood on the Cross of Calvary. </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461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C24C-A5AF-77FD-0A04-E0DC96E7F9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6FB6B4-D551-21C5-3D40-EB84F8D5A4E3}"/>
              </a:ext>
            </a:extLst>
          </p:cNvPr>
          <p:cNvSpPr>
            <a:spLocks noGrp="1"/>
          </p:cNvSpPr>
          <p:nvPr>
            <p:ph idx="1"/>
          </p:nvPr>
        </p:nvSpPr>
        <p:spPr>
          <a:xfrm>
            <a:off x="838200" y="191402"/>
            <a:ext cx="10515600" cy="6446904"/>
          </a:xfrm>
        </p:spPr>
        <p:txBody>
          <a:bodyPr>
            <a:norm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Hebrews 9:23-28</a:t>
            </a:r>
          </a:p>
          <a:p>
            <a:pPr marL="0" indent="0">
              <a:buNone/>
            </a:pPr>
            <a:r>
              <a:rPr lang="en-US" sz="4800" b="1" i="1" dirty="0">
                <a:latin typeface="Times New Roman" panose="02020603050405020304" pitchFamily="18" charset="0"/>
                <a:cs typeface="Times New Roman" panose="02020603050405020304" pitchFamily="18" charset="0"/>
              </a:rPr>
              <a:t>“Therefore it was necessary that the copies of the things in the heavens should be purified with these, but the heavenly things themselves with better sacrifices than these.  For Christ has not entered the holy places made with hands, which are copies of the true, but into heaven itself, now to appear in the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788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FBC90-784F-12B5-1FDB-2FBFC4A434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BEE5DB-448E-846E-A143-51A4104AF685}"/>
              </a:ext>
            </a:extLst>
          </p:cNvPr>
          <p:cNvSpPr>
            <a:spLocks noGrp="1"/>
          </p:cNvSpPr>
          <p:nvPr>
            <p:ph idx="1"/>
          </p:nvPr>
        </p:nvSpPr>
        <p:spPr>
          <a:xfrm>
            <a:off x="838200" y="191402"/>
            <a:ext cx="10515600" cy="6446904"/>
          </a:xfrm>
        </p:spPr>
        <p:txBody>
          <a:bodyPr>
            <a:norm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Hebrews 9:23-28</a:t>
            </a:r>
          </a:p>
          <a:p>
            <a:pPr marL="0" indent="0">
              <a:buNone/>
            </a:pPr>
            <a:r>
              <a:rPr lang="en-US" sz="4800" b="1" i="1" dirty="0">
                <a:latin typeface="Times New Roman" panose="02020603050405020304" pitchFamily="18" charset="0"/>
                <a:cs typeface="Times New Roman" panose="02020603050405020304" pitchFamily="18" charset="0"/>
              </a:rPr>
              <a:t>presence of God for us; not that He should offer Himself often, as the high priest enters the Most Holy Place every year with blood of another – He then would have had to suffer often since the foundation of the world; but now, once at the end of the ages, He has appeared to put away sin by the sacrifice of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9062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EC403-44EE-7849-DA2B-6B6F8F3FEB8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0DC97-E72D-B6EE-52DC-4FE4A449468A}"/>
              </a:ext>
            </a:extLst>
          </p:cNvPr>
          <p:cNvSpPr>
            <a:spLocks noGrp="1"/>
          </p:cNvSpPr>
          <p:nvPr>
            <p:ph idx="1"/>
          </p:nvPr>
        </p:nvSpPr>
        <p:spPr>
          <a:xfrm>
            <a:off x="838200" y="191402"/>
            <a:ext cx="10515600" cy="6446904"/>
          </a:xfrm>
        </p:spPr>
        <p:txBody>
          <a:bodyPr>
            <a:norm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Hebrews 9:23-28</a:t>
            </a:r>
          </a:p>
          <a:p>
            <a:pPr marL="0" indent="0">
              <a:buNone/>
            </a:pPr>
            <a:r>
              <a:rPr lang="en-US" sz="4800" b="1" i="1" dirty="0">
                <a:latin typeface="Times New Roman" panose="02020603050405020304" pitchFamily="18" charset="0"/>
                <a:cs typeface="Times New Roman" panose="02020603050405020304" pitchFamily="18" charset="0"/>
              </a:rPr>
              <a:t>Himself.  And as it is appointed for men to die once, but after this the judgment, so Christ was offered once to bear the sins of many.  To those who eagerly wait for Him He will appear a second time, apart from sin, for salvation.”</a:t>
            </a:r>
            <a:r>
              <a:rPr lang="en-US" sz="4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49002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1E3E97-8A3A-D842-E34F-87A5A71F8CB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AFB9DD87-4767-4D61-B287-5030B5AF8DB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1220" r="-1" b="22961"/>
          <a:stretch>
            <a:fillRect/>
          </a:stretch>
        </p:blipFill>
        <p:spPr>
          <a:xfrm>
            <a:off x="20" y="1282"/>
            <a:ext cx="12191980" cy="6856718"/>
          </a:xfrm>
          <a:prstGeom prst="rect">
            <a:avLst/>
          </a:prstGeom>
        </p:spPr>
      </p:pic>
    </p:spTree>
    <p:extLst>
      <p:ext uri="{BB962C8B-B14F-4D97-AF65-F5344CB8AC3E}">
        <p14:creationId xmlns:p14="http://schemas.microsoft.com/office/powerpoint/2010/main" val="1361235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F6E4E-9927-C9BA-7055-AD7491C8AD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4AD46-D3C8-3BCF-2E21-CA704C6C7A51}"/>
              </a:ext>
            </a:extLst>
          </p:cNvPr>
          <p:cNvSpPr>
            <a:spLocks noGrp="1"/>
          </p:cNvSpPr>
          <p:nvPr>
            <p:ph idx="1"/>
          </p:nvPr>
        </p:nvSpPr>
        <p:spPr>
          <a:xfrm>
            <a:off x="838200" y="191402"/>
            <a:ext cx="10515600" cy="6446904"/>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Hebrews 9:24</a:t>
            </a:r>
          </a:p>
          <a:p>
            <a:pPr marL="0" indent="0">
              <a:buNone/>
            </a:pPr>
            <a:r>
              <a:rPr lang="en-US" sz="5400" b="1" i="1" dirty="0">
                <a:latin typeface="Times New Roman" panose="02020603050405020304" pitchFamily="18" charset="0"/>
                <a:cs typeface="Times New Roman" panose="02020603050405020304" pitchFamily="18" charset="0"/>
              </a:rPr>
              <a:t>“For Christ has not entered the holy places made with hands, which are copies of the true, but into heaven itself, now to appear in the presence of God for us …”.</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42852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202EF-BC9F-3FFD-7090-FBD4FC6AC9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9BC794-2434-7432-4C37-9063D912E193}"/>
              </a:ext>
            </a:extLst>
          </p:cNvPr>
          <p:cNvSpPr>
            <a:spLocks noGrp="1"/>
          </p:cNvSpPr>
          <p:nvPr>
            <p:ph idx="1"/>
          </p:nvPr>
        </p:nvSpPr>
        <p:spPr>
          <a:xfrm>
            <a:off x="838200" y="191402"/>
            <a:ext cx="10515600" cy="6446904"/>
          </a:xfrm>
        </p:spPr>
        <p:txBody>
          <a:bodyPr>
            <a:norm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Hebrews 9:25-26</a:t>
            </a:r>
          </a:p>
          <a:p>
            <a:pPr marL="0" indent="0">
              <a:buNone/>
            </a:pPr>
            <a:r>
              <a:rPr lang="en-US" sz="4800" b="1" i="1" dirty="0">
                <a:latin typeface="Times New Roman" panose="02020603050405020304" pitchFamily="18" charset="0"/>
                <a:cs typeface="Times New Roman" panose="02020603050405020304" pitchFamily="18" charset="0"/>
              </a:rPr>
              <a:t>“… not that He should offer Himself often, as the high priest enters the Most Holy Place every year with blood of another – He then would have had to suffer often since the foundation of the world; but now, once at the end of the ages, He has appeared to put away sin by the sacrifice of Himself.”</a:t>
            </a:r>
            <a:r>
              <a:rPr lang="en-US" sz="4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15247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B11A1-4289-FA4F-6E81-7D64CE162D0B}"/>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73A3479-7B0E-EB6E-896E-CABCC65D0D9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1220" r="-1" b="22961"/>
          <a:stretch>
            <a:fillRect/>
          </a:stretch>
        </p:blipFill>
        <p:spPr>
          <a:xfrm>
            <a:off x="20" y="1282"/>
            <a:ext cx="12191980" cy="6856718"/>
          </a:xfrm>
          <a:prstGeom prst="rect">
            <a:avLst/>
          </a:prstGeom>
        </p:spPr>
      </p:pic>
    </p:spTree>
    <p:extLst>
      <p:ext uri="{BB962C8B-B14F-4D97-AF65-F5344CB8AC3E}">
        <p14:creationId xmlns:p14="http://schemas.microsoft.com/office/powerpoint/2010/main" val="15749091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0333-0BE6-CE1D-9CE0-2B3DC154AF09}"/>
              </a:ext>
            </a:extLst>
          </p:cNvPr>
          <p:cNvSpPr>
            <a:spLocks noGrp="1"/>
          </p:cNvSpPr>
          <p:nvPr>
            <p:ph type="title"/>
          </p:nvPr>
        </p:nvSpPr>
        <p:spPr/>
        <p:txBody>
          <a:bodyPr/>
          <a:lstStyle/>
          <a:p>
            <a:r>
              <a:rPr lang="en-US" dirty="0"/>
              <a:t>Characteristics of the Heavenly Temple … </a:t>
            </a:r>
          </a:p>
        </p:txBody>
      </p:sp>
      <p:sp>
        <p:nvSpPr>
          <p:cNvPr id="3" name="Content Placeholder 2">
            <a:extLst>
              <a:ext uri="{FF2B5EF4-FFF2-40B4-BE49-F238E27FC236}">
                <a16:creationId xmlns:a16="http://schemas.microsoft.com/office/drawing/2014/main" id="{CA4B9F22-E440-D0AC-B964-3A7BE7A36CD8}"/>
              </a:ext>
            </a:extLst>
          </p:cNvPr>
          <p:cNvSpPr>
            <a:spLocks noGrp="1"/>
          </p:cNvSpPr>
          <p:nvPr>
            <p:ph idx="1"/>
          </p:nvPr>
        </p:nvSpPr>
        <p:spPr/>
        <p:txBody>
          <a:bodyPr>
            <a:normAutofit/>
          </a:bodyPr>
          <a:lstStyle/>
          <a:p>
            <a:r>
              <a:rPr lang="en-US" sz="5400" dirty="0"/>
              <a:t>It is eternal and perfect</a:t>
            </a:r>
          </a:p>
        </p:txBody>
      </p:sp>
    </p:spTree>
    <p:extLst>
      <p:ext uri="{BB962C8B-B14F-4D97-AF65-F5344CB8AC3E}">
        <p14:creationId xmlns:p14="http://schemas.microsoft.com/office/powerpoint/2010/main" val="4101167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72B77-E2F6-4578-CDF4-3ADA97A65A6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CE117-5FF7-FFA1-E43D-BF9871DF7712}"/>
              </a:ext>
            </a:extLst>
          </p:cNvPr>
          <p:cNvSpPr>
            <a:spLocks noGrp="1"/>
          </p:cNvSpPr>
          <p:nvPr>
            <p:ph idx="1"/>
          </p:nvPr>
        </p:nvSpPr>
        <p:spPr>
          <a:xfrm>
            <a:off x="838200" y="737667"/>
            <a:ext cx="10515600" cy="5439296"/>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Revelation 11:19</a:t>
            </a:r>
          </a:p>
          <a:p>
            <a:pPr marL="0" indent="0">
              <a:buNone/>
            </a:pPr>
            <a:r>
              <a:rPr lang="en-US" sz="5400" b="1" i="1" dirty="0">
                <a:latin typeface="Times New Roman" panose="02020603050405020304" pitchFamily="18" charset="0"/>
                <a:cs typeface="Times New Roman" panose="02020603050405020304" pitchFamily="18" charset="0"/>
              </a:rPr>
              <a:t>“Then the temple of God was opened in heaven, and the ark of His covenant was seen in His temple …”.</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192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E3A52-F15E-0AE1-1B6B-628DC2F49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06EBE-D9CD-C4AD-845A-F07DDEBDDCAB}"/>
              </a:ext>
            </a:extLst>
          </p:cNvPr>
          <p:cNvSpPr>
            <a:spLocks noGrp="1"/>
          </p:cNvSpPr>
          <p:nvPr>
            <p:ph type="title"/>
          </p:nvPr>
        </p:nvSpPr>
        <p:spPr/>
        <p:txBody>
          <a:bodyPr/>
          <a:lstStyle/>
          <a:p>
            <a:r>
              <a:rPr lang="en-US" dirty="0"/>
              <a:t>Characteristics of the Heavenly Temple … </a:t>
            </a:r>
          </a:p>
        </p:txBody>
      </p:sp>
      <p:sp>
        <p:nvSpPr>
          <p:cNvPr id="3" name="Content Placeholder 2">
            <a:extLst>
              <a:ext uri="{FF2B5EF4-FFF2-40B4-BE49-F238E27FC236}">
                <a16:creationId xmlns:a16="http://schemas.microsoft.com/office/drawing/2014/main" id="{1C19A702-1113-4F3B-8354-B6216B723F78}"/>
              </a:ext>
            </a:extLst>
          </p:cNvPr>
          <p:cNvSpPr>
            <a:spLocks noGrp="1"/>
          </p:cNvSpPr>
          <p:nvPr>
            <p:ph idx="1"/>
          </p:nvPr>
        </p:nvSpPr>
        <p:spPr/>
        <p:txBody>
          <a:bodyPr>
            <a:normAutofit/>
          </a:bodyPr>
          <a:lstStyle/>
          <a:p>
            <a:r>
              <a:rPr lang="en-US" sz="5400" b="1" dirty="0"/>
              <a:t>It is eternal and perfect</a:t>
            </a:r>
          </a:p>
          <a:p>
            <a:pPr lvl="1"/>
            <a:r>
              <a:rPr lang="en-US" sz="4800" dirty="0"/>
              <a:t>Unlike the earthly tabernacle that was made of fabric and wood, the heavenly tabernacle is permanent and eternal, reflecting God’s true dwelling. </a:t>
            </a:r>
          </a:p>
        </p:txBody>
      </p:sp>
    </p:spTree>
    <p:extLst>
      <p:ext uri="{BB962C8B-B14F-4D97-AF65-F5344CB8AC3E}">
        <p14:creationId xmlns:p14="http://schemas.microsoft.com/office/powerpoint/2010/main" val="326257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5C0F-706A-57B1-E0E4-8872CBE28C6A}"/>
              </a:ext>
            </a:extLst>
          </p:cNvPr>
          <p:cNvSpPr>
            <a:spLocks noGrp="1"/>
          </p:cNvSpPr>
          <p:nvPr>
            <p:ph type="title"/>
          </p:nvPr>
        </p:nvSpPr>
        <p:spPr/>
        <p:txBody>
          <a:bodyPr/>
          <a:lstStyle/>
          <a:p>
            <a:r>
              <a:rPr lang="en-US" dirty="0"/>
              <a:t>Victory in Jesus verse 1 lyrics … </a:t>
            </a:r>
          </a:p>
        </p:txBody>
      </p:sp>
      <p:sp>
        <p:nvSpPr>
          <p:cNvPr id="3" name="Content Placeholder 2">
            <a:extLst>
              <a:ext uri="{FF2B5EF4-FFF2-40B4-BE49-F238E27FC236}">
                <a16:creationId xmlns:a16="http://schemas.microsoft.com/office/drawing/2014/main" id="{041FED25-3067-BC2A-C2AD-265DD33F4230}"/>
              </a:ext>
            </a:extLst>
          </p:cNvPr>
          <p:cNvSpPr>
            <a:spLocks noGrp="1"/>
          </p:cNvSpPr>
          <p:nvPr>
            <p:ph idx="1"/>
          </p:nvPr>
        </p:nvSpPr>
        <p:spPr/>
        <p:txBody>
          <a:bodyPr>
            <a:normAutofit/>
          </a:bodyPr>
          <a:lstStyle/>
          <a:p>
            <a:pPr marL="0" indent="0" algn="ctr">
              <a:buNone/>
            </a:pPr>
            <a:r>
              <a:rPr lang="en-US" sz="5400" i="1" dirty="0"/>
              <a:t>I heard an old, old story, </a:t>
            </a:r>
          </a:p>
          <a:p>
            <a:pPr marL="0" indent="0" algn="ctr">
              <a:buNone/>
            </a:pPr>
            <a:r>
              <a:rPr lang="en-US" sz="5400" i="1" dirty="0"/>
              <a:t>how a Savior came from glory, </a:t>
            </a:r>
          </a:p>
          <a:p>
            <a:pPr marL="0" indent="0" algn="ctr">
              <a:buNone/>
            </a:pPr>
            <a:r>
              <a:rPr lang="en-US" sz="5400" i="1" dirty="0"/>
              <a:t>How He gave His life on Calvary </a:t>
            </a:r>
          </a:p>
          <a:p>
            <a:pPr marL="0" indent="0" algn="ctr">
              <a:buNone/>
            </a:pPr>
            <a:r>
              <a:rPr lang="en-US" sz="5400" i="1" dirty="0"/>
              <a:t>to save a wretch like me.</a:t>
            </a:r>
            <a:endParaRPr lang="en-US" sz="5400" dirty="0"/>
          </a:p>
        </p:txBody>
      </p:sp>
    </p:spTree>
    <p:extLst>
      <p:ext uri="{BB962C8B-B14F-4D97-AF65-F5344CB8AC3E}">
        <p14:creationId xmlns:p14="http://schemas.microsoft.com/office/powerpoint/2010/main" val="1786026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06146-DDD9-445C-BC7A-D578EC417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73D5B-7902-190D-70F8-1AA4C9EA7D7A}"/>
              </a:ext>
            </a:extLst>
          </p:cNvPr>
          <p:cNvSpPr>
            <a:spLocks noGrp="1"/>
          </p:cNvSpPr>
          <p:nvPr>
            <p:ph type="title"/>
          </p:nvPr>
        </p:nvSpPr>
        <p:spPr/>
        <p:txBody>
          <a:bodyPr/>
          <a:lstStyle/>
          <a:p>
            <a:r>
              <a:rPr lang="en-US" dirty="0"/>
              <a:t>Characteristics of the Heavenly Temple … </a:t>
            </a:r>
          </a:p>
        </p:txBody>
      </p:sp>
      <p:sp>
        <p:nvSpPr>
          <p:cNvPr id="3" name="Content Placeholder 2">
            <a:extLst>
              <a:ext uri="{FF2B5EF4-FFF2-40B4-BE49-F238E27FC236}">
                <a16:creationId xmlns:a16="http://schemas.microsoft.com/office/drawing/2014/main" id="{A5A9840F-4157-EBC1-7C0B-635E27B95A0D}"/>
              </a:ext>
            </a:extLst>
          </p:cNvPr>
          <p:cNvSpPr>
            <a:spLocks noGrp="1"/>
          </p:cNvSpPr>
          <p:nvPr>
            <p:ph idx="1"/>
          </p:nvPr>
        </p:nvSpPr>
        <p:spPr/>
        <p:txBody>
          <a:bodyPr>
            <a:normAutofit/>
          </a:bodyPr>
          <a:lstStyle/>
          <a:p>
            <a:r>
              <a:rPr lang="en-US" sz="5400" b="1" dirty="0"/>
              <a:t>The temple involves Jesus’ divine ministry</a:t>
            </a:r>
          </a:p>
        </p:txBody>
      </p:sp>
    </p:spTree>
    <p:extLst>
      <p:ext uri="{BB962C8B-B14F-4D97-AF65-F5344CB8AC3E}">
        <p14:creationId xmlns:p14="http://schemas.microsoft.com/office/powerpoint/2010/main" val="1281139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11460-16AC-C5DD-D760-C9083DC1D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07053-4AF0-8780-BA61-C70DBFE9DAA5}"/>
              </a:ext>
            </a:extLst>
          </p:cNvPr>
          <p:cNvSpPr>
            <a:spLocks noGrp="1"/>
          </p:cNvSpPr>
          <p:nvPr>
            <p:ph type="title"/>
          </p:nvPr>
        </p:nvSpPr>
        <p:spPr/>
        <p:txBody>
          <a:bodyPr/>
          <a:lstStyle/>
          <a:p>
            <a:r>
              <a:rPr lang="en-US" dirty="0"/>
              <a:t>Characteristics of the Heavenly Temple … </a:t>
            </a:r>
          </a:p>
        </p:txBody>
      </p:sp>
      <p:sp>
        <p:nvSpPr>
          <p:cNvPr id="3" name="Content Placeholder 2">
            <a:extLst>
              <a:ext uri="{FF2B5EF4-FFF2-40B4-BE49-F238E27FC236}">
                <a16:creationId xmlns:a16="http://schemas.microsoft.com/office/drawing/2014/main" id="{2CE19B73-FC8E-A9CA-96CA-2B4F81373725}"/>
              </a:ext>
            </a:extLst>
          </p:cNvPr>
          <p:cNvSpPr>
            <a:spLocks noGrp="1"/>
          </p:cNvSpPr>
          <p:nvPr>
            <p:ph idx="1"/>
          </p:nvPr>
        </p:nvSpPr>
        <p:spPr>
          <a:xfrm>
            <a:off x="838200" y="1825625"/>
            <a:ext cx="10515600" cy="4667250"/>
          </a:xfrm>
        </p:spPr>
        <p:txBody>
          <a:bodyPr>
            <a:normAutofit/>
          </a:bodyPr>
          <a:lstStyle/>
          <a:p>
            <a:r>
              <a:rPr lang="en-US" sz="5400" b="1" dirty="0"/>
              <a:t>The temple involves Jesus’ divine ministry</a:t>
            </a:r>
          </a:p>
          <a:p>
            <a:pPr lvl="1"/>
            <a:r>
              <a:rPr lang="en-US" sz="4000" dirty="0"/>
              <a:t>Jesus Christ serves as the High Priest in this heavenly sanctuary, interceding for humanity and offering a once-for-all sacrifice, unlike the repeated sacrifices of the earthly priesthood. </a:t>
            </a:r>
            <a:endParaRPr lang="en-US" sz="4000" b="1" dirty="0"/>
          </a:p>
        </p:txBody>
      </p:sp>
    </p:spTree>
    <p:extLst>
      <p:ext uri="{BB962C8B-B14F-4D97-AF65-F5344CB8AC3E}">
        <p14:creationId xmlns:p14="http://schemas.microsoft.com/office/powerpoint/2010/main" val="16134239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4B9DA-DD78-28DD-18C7-99680C8BC6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571EF-3222-C002-1F3D-FC726C63E59A}"/>
              </a:ext>
            </a:extLst>
          </p:cNvPr>
          <p:cNvSpPr>
            <a:spLocks noGrp="1"/>
          </p:cNvSpPr>
          <p:nvPr>
            <p:ph type="title"/>
          </p:nvPr>
        </p:nvSpPr>
        <p:spPr/>
        <p:txBody>
          <a:bodyPr/>
          <a:lstStyle/>
          <a:p>
            <a:r>
              <a:rPr lang="en-US" dirty="0"/>
              <a:t>Characteristics of the Heavenly Temple … </a:t>
            </a:r>
          </a:p>
        </p:txBody>
      </p:sp>
      <p:sp>
        <p:nvSpPr>
          <p:cNvPr id="3" name="Content Placeholder 2">
            <a:extLst>
              <a:ext uri="{FF2B5EF4-FFF2-40B4-BE49-F238E27FC236}">
                <a16:creationId xmlns:a16="http://schemas.microsoft.com/office/drawing/2014/main" id="{2F9A4481-7232-B3B2-18B9-1A4B5B355F58}"/>
              </a:ext>
            </a:extLst>
          </p:cNvPr>
          <p:cNvSpPr>
            <a:spLocks noGrp="1"/>
          </p:cNvSpPr>
          <p:nvPr>
            <p:ph idx="1"/>
          </p:nvPr>
        </p:nvSpPr>
        <p:spPr/>
        <p:txBody>
          <a:bodyPr>
            <a:normAutofit/>
          </a:bodyPr>
          <a:lstStyle/>
          <a:p>
            <a:r>
              <a:rPr lang="en-US" sz="5400" b="1" dirty="0"/>
              <a:t>The temple’s spiritual reality</a:t>
            </a:r>
          </a:p>
        </p:txBody>
      </p:sp>
    </p:spTree>
    <p:extLst>
      <p:ext uri="{BB962C8B-B14F-4D97-AF65-F5344CB8AC3E}">
        <p14:creationId xmlns:p14="http://schemas.microsoft.com/office/powerpoint/2010/main" val="40051099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D93B2-E2CF-15ED-3079-A277D56E1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B4FB6B-E8EB-78E3-E8BF-2B6CF47CC74B}"/>
              </a:ext>
            </a:extLst>
          </p:cNvPr>
          <p:cNvSpPr>
            <a:spLocks noGrp="1"/>
          </p:cNvSpPr>
          <p:nvPr>
            <p:ph type="title"/>
          </p:nvPr>
        </p:nvSpPr>
        <p:spPr/>
        <p:txBody>
          <a:bodyPr/>
          <a:lstStyle/>
          <a:p>
            <a:r>
              <a:rPr lang="en-US" dirty="0"/>
              <a:t>Characteristics of the Heavenly Temple … </a:t>
            </a:r>
          </a:p>
        </p:txBody>
      </p:sp>
      <p:sp>
        <p:nvSpPr>
          <p:cNvPr id="3" name="Content Placeholder 2">
            <a:extLst>
              <a:ext uri="{FF2B5EF4-FFF2-40B4-BE49-F238E27FC236}">
                <a16:creationId xmlns:a16="http://schemas.microsoft.com/office/drawing/2014/main" id="{225DB3F3-0D6B-05C7-318F-3B64ADDFD75E}"/>
              </a:ext>
            </a:extLst>
          </p:cNvPr>
          <p:cNvSpPr>
            <a:spLocks noGrp="1"/>
          </p:cNvSpPr>
          <p:nvPr>
            <p:ph idx="1"/>
          </p:nvPr>
        </p:nvSpPr>
        <p:spPr/>
        <p:txBody>
          <a:bodyPr>
            <a:normAutofit/>
          </a:bodyPr>
          <a:lstStyle/>
          <a:p>
            <a:r>
              <a:rPr lang="en-US" sz="5400" b="1" dirty="0"/>
              <a:t>The temple’s spiritual reality</a:t>
            </a:r>
          </a:p>
          <a:p>
            <a:pPr lvl="1"/>
            <a:r>
              <a:rPr lang="en-US" sz="4400" dirty="0"/>
              <a:t>the heavenly tabernacle is not a physical structure … at least not in the same material sense we find here on earth, but it is a spiritual reality where God’s presence dwells fully and directly. </a:t>
            </a:r>
            <a:endParaRPr lang="en-US" sz="4400" b="1" dirty="0"/>
          </a:p>
        </p:txBody>
      </p:sp>
    </p:spTree>
    <p:extLst>
      <p:ext uri="{BB962C8B-B14F-4D97-AF65-F5344CB8AC3E}">
        <p14:creationId xmlns:p14="http://schemas.microsoft.com/office/powerpoint/2010/main" val="16424642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3A3F5-2986-3FE4-2241-D566E3F1D6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17DA1-2278-E4DF-7237-F43561D4D239}"/>
              </a:ext>
            </a:extLst>
          </p:cNvPr>
          <p:cNvSpPr>
            <a:spLocks noGrp="1"/>
          </p:cNvSpPr>
          <p:nvPr>
            <p:ph idx="1"/>
          </p:nvPr>
        </p:nvSpPr>
        <p:spPr>
          <a:xfrm>
            <a:off x="838200" y="737667"/>
            <a:ext cx="10515600" cy="5439296"/>
          </a:xfrm>
        </p:spPr>
        <p:txBody>
          <a:bodyPr>
            <a:norm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Revelation 21:22-23</a:t>
            </a:r>
          </a:p>
          <a:p>
            <a:pPr marL="0" indent="0">
              <a:buNone/>
            </a:pPr>
            <a:r>
              <a:rPr lang="en-US" sz="4800" b="1" i="1" dirty="0">
                <a:latin typeface="Times New Roman" panose="02020603050405020304" pitchFamily="18" charset="0"/>
                <a:cs typeface="Times New Roman" panose="02020603050405020304" pitchFamily="18" charset="0"/>
              </a:rPr>
              <a:t>“But I saw no temple in it, for the Lord God Almighty and the Lamb are its temple.  The city had no need of the sun or of the moon to shine in it, for the glory of God illuminated it.  The Lamb is its light.”</a:t>
            </a:r>
            <a:r>
              <a:rPr lang="en-US" sz="4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778421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2BCA4-8A3F-AF5C-98AE-131949F42E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BD226E-01B4-5E33-7129-95049DC221B6}"/>
              </a:ext>
            </a:extLst>
          </p:cNvPr>
          <p:cNvSpPr>
            <a:spLocks noGrp="1"/>
          </p:cNvSpPr>
          <p:nvPr>
            <p:ph idx="1"/>
          </p:nvPr>
        </p:nvSpPr>
        <p:spPr>
          <a:xfrm>
            <a:off x="838200" y="737667"/>
            <a:ext cx="10515600" cy="5439296"/>
          </a:xfrm>
        </p:spPr>
        <p:txBody>
          <a:bodyPr>
            <a:noAutofit/>
          </a:bodyPr>
          <a:lstStyle/>
          <a:p>
            <a:pPr marL="0" indent="0">
              <a:buNone/>
            </a:pPr>
            <a:r>
              <a:rPr lang="en-US" sz="3600" i="1" dirty="0"/>
              <a:t>“The first thing John mentions about the interior of the city is that he saw no temple in it.  For centuries on earth the tabernacle and temple symbolized God’s presence with man.  It played a major role in the lives of His covenant people.  But in the eternal state the symbol will no longer be necessary for the Lord God Almighty and the Lamb are its temple.  Under the Law of Moses only the high priest could enter the Most Holy Place and only once a year.  In eternity people will live in God’s presence continually.”</a:t>
            </a:r>
            <a:r>
              <a:rPr lang="en-US" sz="3600" dirty="0"/>
              <a: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911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B07D4-71D1-3F06-10B9-58DC990632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6B3C94-BD85-B587-E3FD-D8032099B3D5}"/>
              </a:ext>
            </a:extLst>
          </p:cNvPr>
          <p:cNvSpPr>
            <a:spLocks noGrp="1"/>
          </p:cNvSpPr>
          <p:nvPr>
            <p:ph idx="1"/>
          </p:nvPr>
        </p:nvSpPr>
        <p:spPr>
          <a:xfrm>
            <a:off x="838200" y="737667"/>
            <a:ext cx="10515600" cy="5439296"/>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Colossians 1:13-14</a:t>
            </a:r>
          </a:p>
          <a:p>
            <a:pPr marL="0" indent="0">
              <a:buNone/>
            </a:pPr>
            <a:r>
              <a:rPr lang="en-US" sz="5400" b="1" i="1" dirty="0">
                <a:latin typeface="Times New Roman" panose="02020603050405020304" pitchFamily="18" charset="0"/>
                <a:cs typeface="Times New Roman" panose="02020603050405020304" pitchFamily="18" charset="0"/>
              </a:rPr>
              <a:t>“He has delivered us from the power of darkness and conveyed us into the kingdom of the Son of His love, in whom we have redemption through His blood, the forgiveness of sins.”</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1525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22CE8-5D14-89DE-BE70-90340A8864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5067D1-7494-245E-F42E-7DB2620EDD3A}"/>
              </a:ext>
            </a:extLst>
          </p:cNvPr>
          <p:cNvSpPr>
            <a:spLocks noGrp="1"/>
          </p:cNvSpPr>
          <p:nvPr>
            <p:ph type="title"/>
          </p:nvPr>
        </p:nvSpPr>
        <p:spPr/>
        <p:txBody>
          <a:bodyPr/>
          <a:lstStyle/>
          <a:p>
            <a:r>
              <a:rPr lang="en-US" dirty="0"/>
              <a:t>Victory in Jesus verse 1 lyrics … </a:t>
            </a:r>
          </a:p>
        </p:txBody>
      </p:sp>
      <p:sp>
        <p:nvSpPr>
          <p:cNvPr id="3" name="Content Placeholder 2">
            <a:extLst>
              <a:ext uri="{FF2B5EF4-FFF2-40B4-BE49-F238E27FC236}">
                <a16:creationId xmlns:a16="http://schemas.microsoft.com/office/drawing/2014/main" id="{FDA765B7-0483-B1DF-B60E-EF19A5B323AF}"/>
              </a:ext>
            </a:extLst>
          </p:cNvPr>
          <p:cNvSpPr>
            <a:spLocks noGrp="1"/>
          </p:cNvSpPr>
          <p:nvPr>
            <p:ph idx="1"/>
          </p:nvPr>
        </p:nvSpPr>
        <p:spPr/>
        <p:txBody>
          <a:bodyPr>
            <a:normAutofit/>
          </a:bodyPr>
          <a:lstStyle/>
          <a:p>
            <a:pPr marL="0" indent="0" algn="ctr">
              <a:buNone/>
            </a:pPr>
            <a:r>
              <a:rPr lang="en-US" sz="5400" i="1" dirty="0"/>
              <a:t>I heard about His groaning, </a:t>
            </a:r>
          </a:p>
          <a:p>
            <a:pPr marL="0" indent="0" algn="ctr">
              <a:buNone/>
            </a:pPr>
            <a:r>
              <a:rPr lang="en-US" sz="5400" i="1" dirty="0"/>
              <a:t>of His precious blood’s atoning,</a:t>
            </a:r>
            <a:endParaRPr lang="en-US" sz="5400" dirty="0"/>
          </a:p>
        </p:txBody>
      </p:sp>
    </p:spTree>
    <p:extLst>
      <p:ext uri="{BB962C8B-B14F-4D97-AF65-F5344CB8AC3E}">
        <p14:creationId xmlns:p14="http://schemas.microsoft.com/office/powerpoint/2010/main" val="98800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E5BC2-F548-1279-634E-FD1F7794E1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7193E3-DB45-B0A3-F3DA-566B54E7ECD7}"/>
              </a:ext>
            </a:extLst>
          </p:cNvPr>
          <p:cNvSpPr>
            <a:spLocks noGrp="1"/>
          </p:cNvSpPr>
          <p:nvPr>
            <p:ph idx="1"/>
          </p:nvPr>
        </p:nvSpPr>
        <p:spPr>
          <a:xfrm>
            <a:off x="838200" y="737667"/>
            <a:ext cx="10515600" cy="5439296"/>
          </a:xfrm>
        </p:spPr>
        <p:txBody>
          <a:bodyPr>
            <a:normAutofit/>
          </a:bodyPr>
          <a:lstStyle/>
          <a:p>
            <a:pPr marL="0" indent="0">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1 John 2:2</a:t>
            </a:r>
          </a:p>
          <a:p>
            <a:pPr marL="0" indent="0">
              <a:buNone/>
            </a:pPr>
            <a:r>
              <a:rPr lang="en-US" sz="5400" b="1" i="1" dirty="0">
                <a:latin typeface="Times New Roman" panose="02020603050405020304" pitchFamily="18" charset="0"/>
                <a:cs typeface="Times New Roman" panose="02020603050405020304" pitchFamily="18" charset="0"/>
              </a:rPr>
              <a:t>“And He Himself is the propitiation for our sins, and not for ours only but also for the whole world.”</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822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FE7C0-83F6-7170-E8C1-0A07A833C0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85B1AA-3267-855C-1F24-E1D370F7F326}"/>
              </a:ext>
            </a:extLst>
          </p:cNvPr>
          <p:cNvSpPr>
            <a:spLocks noGrp="1"/>
          </p:cNvSpPr>
          <p:nvPr>
            <p:ph type="title"/>
          </p:nvPr>
        </p:nvSpPr>
        <p:spPr/>
        <p:txBody>
          <a:bodyPr/>
          <a:lstStyle/>
          <a:p>
            <a:r>
              <a:rPr lang="en-US" dirty="0"/>
              <a:t>Victory in Jesus verse 1 lyrics … </a:t>
            </a:r>
          </a:p>
        </p:txBody>
      </p:sp>
      <p:sp>
        <p:nvSpPr>
          <p:cNvPr id="3" name="Content Placeholder 2">
            <a:extLst>
              <a:ext uri="{FF2B5EF4-FFF2-40B4-BE49-F238E27FC236}">
                <a16:creationId xmlns:a16="http://schemas.microsoft.com/office/drawing/2014/main" id="{A13CFFFF-E916-D29B-3E52-8E23EC56C2DF}"/>
              </a:ext>
            </a:extLst>
          </p:cNvPr>
          <p:cNvSpPr>
            <a:spLocks noGrp="1"/>
          </p:cNvSpPr>
          <p:nvPr>
            <p:ph idx="1"/>
          </p:nvPr>
        </p:nvSpPr>
        <p:spPr/>
        <p:txBody>
          <a:bodyPr>
            <a:normAutofit/>
          </a:bodyPr>
          <a:lstStyle/>
          <a:p>
            <a:pPr marL="0" indent="0" algn="ctr">
              <a:buNone/>
            </a:pPr>
            <a:r>
              <a:rPr lang="en-US" sz="5400" i="1" dirty="0"/>
              <a:t>I heard about His groaning, </a:t>
            </a:r>
          </a:p>
          <a:p>
            <a:pPr marL="0" indent="0" algn="ctr">
              <a:buNone/>
            </a:pPr>
            <a:r>
              <a:rPr lang="en-US" sz="5400" i="1" dirty="0"/>
              <a:t>of His precious blood’s atoning,</a:t>
            </a:r>
          </a:p>
          <a:p>
            <a:pPr marL="0" indent="0" algn="ctr">
              <a:buNone/>
            </a:pPr>
            <a:r>
              <a:rPr lang="en-US" sz="5400" i="1" dirty="0">
                <a:solidFill>
                  <a:srgbClr val="FF0000"/>
                </a:solidFill>
              </a:rPr>
              <a:t>Then I repented of my sins </a:t>
            </a:r>
          </a:p>
          <a:p>
            <a:pPr marL="0" indent="0" algn="ctr">
              <a:buNone/>
            </a:pPr>
            <a:r>
              <a:rPr lang="en-US" sz="5400" i="1" dirty="0">
                <a:solidFill>
                  <a:srgbClr val="FF0000"/>
                </a:solidFill>
              </a:rPr>
              <a:t>and won the victory.</a:t>
            </a:r>
            <a:endParaRPr lang="en-US" sz="5400" dirty="0">
              <a:solidFill>
                <a:srgbClr val="FF0000"/>
              </a:solidFill>
            </a:endParaRPr>
          </a:p>
        </p:txBody>
      </p:sp>
    </p:spTree>
    <p:extLst>
      <p:ext uri="{BB962C8B-B14F-4D97-AF65-F5344CB8AC3E}">
        <p14:creationId xmlns:p14="http://schemas.microsoft.com/office/powerpoint/2010/main" val="694628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TotalTime>
  <Words>2264</Words>
  <Application>Microsoft Office PowerPoint</Application>
  <PresentationFormat>Widescreen</PresentationFormat>
  <Paragraphs>155</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Aptos</vt:lpstr>
      <vt:lpstr>Aptos Display</vt:lpstr>
      <vt:lpstr>Arial</vt:lpstr>
      <vt:lpstr>Calibri</vt:lpstr>
      <vt:lpstr>Times New Roman</vt:lpstr>
      <vt:lpstr>Office Theme</vt:lpstr>
      <vt:lpstr>Ephesians</vt:lpstr>
      <vt:lpstr>PowerPoint Presentation</vt:lpstr>
      <vt:lpstr>PowerPoint Presentation</vt:lpstr>
      <vt:lpstr>PowerPoint Presentation</vt:lpstr>
      <vt:lpstr>PowerPoint Presentation</vt:lpstr>
      <vt:lpstr>Victory in Jesus verse 1 lyrics … </vt:lpstr>
      <vt:lpstr>Victory in Jesus verse 1 lyrics … </vt:lpstr>
      <vt:lpstr>PowerPoint Presentation</vt:lpstr>
      <vt:lpstr>Victory in Jesus verse 1 lyrics … </vt:lpstr>
      <vt:lpstr>PowerPoint Presentation</vt:lpstr>
      <vt:lpstr>Victory in Jesus verse 1 lyrics … </vt:lpstr>
      <vt:lpstr>Options for better lyrics … </vt:lpstr>
      <vt:lpstr>Options for better lyrics … </vt:lpstr>
      <vt:lpstr>Options for better lyrics … </vt:lpstr>
      <vt:lpstr>Options for better lyrics … </vt:lpstr>
      <vt:lpstr>PowerPoint Presentation</vt:lpstr>
      <vt:lpstr>PowerPoint Presentation</vt:lpstr>
      <vt:lpstr>Victory in Jesus chorus … </vt:lpstr>
      <vt:lpstr>Victory in Jesus chorus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Characteristics of the Heavenly Temple … </vt:lpstr>
      <vt:lpstr>PowerPoint Presentation</vt:lpstr>
      <vt:lpstr>Characteristics of the Heavenly Temple … </vt:lpstr>
      <vt:lpstr>Characteristics of the Heavenly Temple … </vt:lpstr>
      <vt:lpstr>Characteristics of the Heavenly Temple … </vt:lpstr>
      <vt:lpstr>Characteristics of the Heavenly Temple … </vt:lpstr>
      <vt:lpstr>Characteristics of the Heavenly Temple …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Kenneth Stearns</dc:creator>
  <cp:lastModifiedBy>Kenneth Stearns</cp:lastModifiedBy>
  <cp:revision>1</cp:revision>
  <dcterms:created xsi:type="dcterms:W3CDTF">2026-04-18T03:59:47Z</dcterms:created>
  <dcterms:modified xsi:type="dcterms:W3CDTF">2026-04-18T05:43:36Z</dcterms:modified>
</cp:coreProperties>
</file>