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22"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4" r:id="rId29"/>
    <p:sldId id="283"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90" autoAdjust="0"/>
    <p:restoredTop sz="94660"/>
  </p:normalViewPr>
  <p:slideViewPr>
    <p:cSldViewPr snapToGrid="0">
      <p:cViewPr varScale="1">
        <p:scale>
          <a:sx n="54" d="100"/>
          <a:sy n="54" d="100"/>
        </p:scale>
        <p:origin x="72" y="14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39877-CA47-5A68-AFCF-FA746C11E78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AB9801C-9F13-6EB3-0B68-68F1FEE8FD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7275D7E-6696-2723-873F-A662D81EDE6B}"/>
              </a:ext>
            </a:extLst>
          </p:cNvPr>
          <p:cNvSpPr>
            <a:spLocks noGrp="1"/>
          </p:cNvSpPr>
          <p:nvPr>
            <p:ph type="dt" sz="half" idx="10"/>
          </p:nvPr>
        </p:nvSpPr>
        <p:spPr/>
        <p:txBody>
          <a:bodyPr/>
          <a:lstStyle/>
          <a:p>
            <a:fld id="{A84FE2E1-ACBD-4116-917B-F53FF9123613}" type="datetimeFigureOut">
              <a:rPr lang="en-US" smtClean="0"/>
              <a:t>3/21/2026</a:t>
            </a:fld>
            <a:endParaRPr lang="en-US"/>
          </a:p>
        </p:txBody>
      </p:sp>
      <p:sp>
        <p:nvSpPr>
          <p:cNvPr id="5" name="Footer Placeholder 4">
            <a:extLst>
              <a:ext uri="{FF2B5EF4-FFF2-40B4-BE49-F238E27FC236}">
                <a16:creationId xmlns:a16="http://schemas.microsoft.com/office/drawing/2014/main" id="{CAD15B4A-E9E1-E333-C1E1-226752003A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997CE1-3379-A501-D183-AE186BF1250E}"/>
              </a:ext>
            </a:extLst>
          </p:cNvPr>
          <p:cNvSpPr>
            <a:spLocks noGrp="1"/>
          </p:cNvSpPr>
          <p:nvPr>
            <p:ph type="sldNum" sz="quarter" idx="12"/>
          </p:nvPr>
        </p:nvSpPr>
        <p:spPr/>
        <p:txBody>
          <a:bodyPr/>
          <a:lstStyle/>
          <a:p>
            <a:fld id="{35E33559-E91F-4387-9D96-6786E862C2DE}" type="slidenum">
              <a:rPr lang="en-US" smtClean="0"/>
              <a:t>‹#›</a:t>
            </a:fld>
            <a:endParaRPr lang="en-US"/>
          </a:p>
        </p:txBody>
      </p:sp>
    </p:spTree>
    <p:extLst>
      <p:ext uri="{BB962C8B-B14F-4D97-AF65-F5344CB8AC3E}">
        <p14:creationId xmlns:p14="http://schemas.microsoft.com/office/powerpoint/2010/main" val="2620775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29DA6C-3BC9-A2CD-04F2-9818514B10C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EE2A0E0-8700-29D8-6EE2-1FE3AC9915C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4BB83D-8731-FD9E-6D95-AC0B00E47804}"/>
              </a:ext>
            </a:extLst>
          </p:cNvPr>
          <p:cNvSpPr>
            <a:spLocks noGrp="1"/>
          </p:cNvSpPr>
          <p:nvPr>
            <p:ph type="dt" sz="half" idx="10"/>
          </p:nvPr>
        </p:nvSpPr>
        <p:spPr/>
        <p:txBody>
          <a:bodyPr/>
          <a:lstStyle/>
          <a:p>
            <a:fld id="{A84FE2E1-ACBD-4116-917B-F53FF9123613}" type="datetimeFigureOut">
              <a:rPr lang="en-US" smtClean="0"/>
              <a:t>3/21/2026</a:t>
            </a:fld>
            <a:endParaRPr lang="en-US"/>
          </a:p>
        </p:txBody>
      </p:sp>
      <p:sp>
        <p:nvSpPr>
          <p:cNvPr id="5" name="Footer Placeholder 4">
            <a:extLst>
              <a:ext uri="{FF2B5EF4-FFF2-40B4-BE49-F238E27FC236}">
                <a16:creationId xmlns:a16="http://schemas.microsoft.com/office/drawing/2014/main" id="{04370148-D3A4-5035-10A4-0169CEF078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A30D5A-9E44-0460-1561-1F42A5ED4E8F}"/>
              </a:ext>
            </a:extLst>
          </p:cNvPr>
          <p:cNvSpPr>
            <a:spLocks noGrp="1"/>
          </p:cNvSpPr>
          <p:nvPr>
            <p:ph type="sldNum" sz="quarter" idx="12"/>
          </p:nvPr>
        </p:nvSpPr>
        <p:spPr/>
        <p:txBody>
          <a:bodyPr/>
          <a:lstStyle/>
          <a:p>
            <a:fld id="{35E33559-E91F-4387-9D96-6786E862C2DE}" type="slidenum">
              <a:rPr lang="en-US" smtClean="0"/>
              <a:t>‹#›</a:t>
            </a:fld>
            <a:endParaRPr lang="en-US"/>
          </a:p>
        </p:txBody>
      </p:sp>
    </p:spTree>
    <p:extLst>
      <p:ext uri="{BB962C8B-B14F-4D97-AF65-F5344CB8AC3E}">
        <p14:creationId xmlns:p14="http://schemas.microsoft.com/office/powerpoint/2010/main" val="27943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92BB8B4-B464-6051-1387-5D5834550A6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242BF92-6E6B-03AB-9ED4-26CEA6B435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EF4965-7D80-51B3-4286-04C5F02617CB}"/>
              </a:ext>
            </a:extLst>
          </p:cNvPr>
          <p:cNvSpPr>
            <a:spLocks noGrp="1"/>
          </p:cNvSpPr>
          <p:nvPr>
            <p:ph type="dt" sz="half" idx="10"/>
          </p:nvPr>
        </p:nvSpPr>
        <p:spPr/>
        <p:txBody>
          <a:bodyPr/>
          <a:lstStyle/>
          <a:p>
            <a:fld id="{A84FE2E1-ACBD-4116-917B-F53FF9123613}" type="datetimeFigureOut">
              <a:rPr lang="en-US" smtClean="0"/>
              <a:t>3/21/2026</a:t>
            </a:fld>
            <a:endParaRPr lang="en-US"/>
          </a:p>
        </p:txBody>
      </p:sp>
      <p:sp>
        <p:nvSpPr>
          <p:cNvPr id="5" name="Footer Placeholder 4">
            <a:extLst>
              <a:ext uri="{FF2B5EF4-FFF2-40B4-BE49-F238E27FC236}">
                <a16:creationId xmlns:a16="http://schemas.microsoft.com/office/drawing/2014/main" id="{F23EEF1E-F4FC-2E14-B826-0FCAF0FA7B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7B251E-A641-DAA9-B4D9-AE3A0DFD894D}"/>
              </a:ext>
            </a:extLst>
          </p:cNvPr>
          <p:cNvSpPr>
            <a:spLocks noGrp="1"/>
          </p:cNvSpPr>
          <p:nvPr>
            <p:ph type="sldNum" sz="quarter" idx="12"/>
          </p:nvPr>
        </p:nvSpPr>
        <p:spPr/>
        <p:txBody>
          <a:bodyPr/>
          <a:lstStyle/>
          <a:p>
            <a:fld id="{35E33559-E91F-4387-9D96-6786E862C2DE}" type="slidenum">
              <a:rPr lang="en-US" smtClean="0"/>
              <a:t>‹#›</a:t>
            </a:fld>
            <a:endParaRPr lang="en-US"/>
          </a:p>
        </p:txBody>
      </p:sp>
    </p:spTree>
    <p:extLst>
      <p:ext uri="{BB962C8B-B14F-4D97-AF65-F5344CB8AC3E}">
        <p14:creationId xmlns:p14="http://schemas.microsoft.com/office/powerpoint/2010/main" val="3110053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5B0FF-1440-BAFE-70B5-F8851C7433B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ACD0969-E647-590B-1CBA-CA299000413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0A18C1-A0B0-0F0E-11B1-FDABE20CC2AF}"/>
              </a:ext>
            </a:extLst>
          </p:cNvPr>
          <p:cNvSpPr>
            <a:spLocks noGrp="1"/>
          </p:cNvSpPr>
          <p:nvPr>
            <p:ph type="dt" sz="half" idx="10"/>
          </p:nvPr>
        </p:nvSpPr>
        <p:spPr/>
        <p:txBody>
          <a:bodyPr/>
          <a:lstStyle/>
          <a:p>
            <a:fld id="{A84FE2E1-ACBD-4116-917B-F53FF9123613}" type="datetimeFigureOut">
              <a:rPr lang="en-US" smtClean="0"/>
              <a:t>3/21/2026</a:t>
            </a:fld>
            <a:endParaRPr lang="en-US"/>
          </a:p>
        </p:txBody>
      </p:sp>
      <p:sp>
        <p:nvSpPr>
          <p:cNvPr id="5" name="Footer Placeholder 4">
            <a:extLst>
              <a:ext uri="{FF2B5EF4-FFF2-40B4-BE49-F238E27FC236}">
                <a16:creationId xmlns:a16="http://schemas.microsoft.com/office/drawing/2014/main" id="{A7E1A83C-914A-EC86-A9F5-CF511BCEC2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717F4A-5EAA-6BF2-FBEC-546631D79660}"/>
              </a:ext>
            </a:extLst>
          </p:cNvPr>
          <p:cNvSpPr>
            <a:spLocks noGrp="1"/>
          </p:cNvSpPr>
          <p:nvPr>
            <p:ph type="sldNum" sz="quarter" idx="12"/>
          </p:nvPr>
        </p:nvSpPr>
        <p:spPr/>
        <p:txBody>
          <a:bodyPr/>
          <a:lstStyle/>
          <a:p>
            <a:fld id="{35E33559-E91F-4387-9D96-6786E862C2DE}" type="slidenum">
              <a:rPr lang="en-US" smtClean="0"/>
              <a:t>‹#›</a:t>
            </a:fld>
            <a:endParaRPr lang="en-US"/>
          </a:p>
        </p:txBody>
      </p:sp>
    </p:spTree>
    <p:extLst>
      <p:ext uri="{BB962C8B-B14F-4D97-AF65-F5344CB8AC3E}">
        <p14:creationId xmlns:p14="http://schemas.microsoft.com/office/powerpoint/2010/main" val="15045071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869C6-AEE6-B042-7C45-41A09C69A6F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91F5E2F-32BD-7F1F-0E66-1A724F10143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FDEA579-CB8F-149A-5A0A-B18ED229F7A1}"/>
              </a:ext>
            </a:extLst>
          </p:cNvPr>
          <p:cNvSpPr>
            <a:spLocks noGrp="1"/>
          </p:cNvSpPr>
          <p:nvPr>
            <p:ph type="dt" sz="half" idx="10"/>
          </p:nvPr>
        </p:nvSpPr>
        <p:spPr/>
        <p:txBody>
          <a:bodyPr/>
          <a:lstStyle/>
          <a:p>
            <a:fld id="{A84FE2E1-ACBD-4116-917B-F53FF9123613}" type="datetimeFigureOut">
              <a:rPr lang="en-US" smtClean="0"/>
              <a:t>3/21/2026</a:t>
            </a:fld>
            <a:endParaRPr lang="en-US"/>
          </a:p>
        </p:txBody>
      </p:sp>
      <p:sp>
        <p:nvSpPr>
          <p:cNvPr id="5" name="Footer Placeholder 4">
            <a:extLst>
              <a:ext uri="{FF2B5EF4-FFF2-40B4-BE49-F238E27FC236}">
                <a16:creationId xmlns:a16="http://schemas.microsoft.com/office/drawing/2014/main" id="{658B7797-D480-CD59-BCAE-824F82C1D0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E64566-2AA1-94F8-2DE6-9FFC794F58AD}"/>
              </a:ext>
            </a:extLst>
          </p:cNvPr>
          <p:cNvSpPr>
            <a:spLocks noGrp="1"/>
          </p:cNvSpPr>
          <p:nvPr>
            <p:ph type="sldNum" sz="quarter" idx="12"/>
          </p:nvPr>
        </p:nvSpPr>
        <p:spPr/>
        <p:txBody>
          <a:bodyPr/>
          <a:lstStyle/>
          <a:p>
            <a:fld id="{35E33559-E91F-4387-9D96-6786E862C2DE}" type="slidenum">
              <a:rPr lang="en-US" smtClean="0"/>
              <a:t>‹#›</a:t>
            </a:fld>
            <a:endParaRPr lang="en-US"/>
          </a:p>
        </p:txBody>
      </p:sp>
    </p:spTree>
    <p:extLst>
      <p:ext uri="{BB962C8B-B14F-4D97-AF65-F5344CB8AC3E}">
        <p14:creationId xmlns:p14="http://schemas.microsoft.com/office/powerpoint/2010/main" val="2837535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D622C-C955-6468-662A-BFBC645058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7A98EE-921B-49F9-2FB0-0C421E14079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D4A82BD-2CCF-9972-F8B7-BD2C32D259E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3ED9FA4-4D57-DF70-15F3-D8181ECD231F}"/>
              </a:ext>
            </a:extLst>
          </p:cNvPr>
          <p:cNvSpPr>
            <a:spLocks noGrp="1"/>
          </p:cNvSpPr>
          <p:nvPr>
            <p:ph type="dt" sz="half" idx="10"/>
          </p:nvPr>
        </p:nvSpPr>
        <p:spPr/>
        <p:txBody>
          <a:bodyPr/>
          <a:lstStyle/>
          <a:p>
            <a:fld id="{A84FE2E1-ACBD-4116-917B-F53FF9123613}" type="datetimeFigureOut">
              <a:rPr lang="en-US" smtClean="0"/>
              <a:t>3/21/2026</a:t>
            </a:fld>
            <a:endParaRPr lang="en-US"/>
          </a:p>
        </p:txBody>
      </p:sp>
      <p:sp>
        <p:nvSpPr>
          <p:cNvPr id="6" name="Footer Placeholder 5">
            <a:extLst>
              <a:ext uri="{FF2B5EF4-FFF2-40B4-BE49-F238E27FC236}">
                <a16:creationId xmlns:a16="http://schemas.microsoft.com/office/drawing/2014/main" id="{1CBDB6F3-2207-7E49-27A8-EEDAAD396D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37877FD-F996-1400-2681-DD58B3D96008}"/>
              </a:ext>
            </a:extLst>
          </p:cNvPr>
          <p:cNvSpPr>
            <a:spLocks noGrp="1"/>
          </p:cNvSpPr>
          <p:nvPr>
            <p:ph type="sldNum" sz="quarter" idx="12"/>
          </p:nvPr>
        </p:nvSpPr>
        <p:spPr/>
        <p:txBody>
          <a:bodyPr/>
          <a:lstStyle/>
          <a:p>
            <a:fld id="{35E33559-E91F-4387-9D96-6786E862C2DE}" type="slidenum">
              <a:rPr lang="en-US" smtClean="0"/>
              <a:t>‹#›</a:t>
            </a:fld>
            <a:endParaRPr lang="en-US"/>
          </a:p>
        </p:txBody>
      </p:sp>
    </p:spTree>
    <p:extLst>
      <p:ext uri="{BB962C8B-B14F-4D97-AF65-F5344CB8AC3E}">
        <p14:creationId xmlns:p14="http://schemas.microsoft.com/office/powerpoint/2010/main" val="1786301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52EAC8-DD6C-CAFF-C3A8-04BFF395C9B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C7D2477-0548-D17E-C968-E5EEBD9E11E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43D382-DD80-BF70-17FF-F7023DDC926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0BFA76B-DCD2-89E3-B225-4B4A34402A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447CBD2-0447-23BD-B6B5-782F3165A2E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22A35B5-564A-DC84-E1B4-79C97A08A1A2}"/>
              </a:ext>
            </a:extLst>
          </p:cNvPr>
          <p:cNvSpPr>
            <a:spLocks noGrp="1"/>
          </p:cNvSpPr>
          <p:nvPr>
            <p:ph type="dt" sz="half" idx="10"/>
          </p:nvPr>
        </p:nvSpPr>
        <p:spPr/>
        <p:txBody>
          <a:bodyPr/>
          <a:lstStyle/>
          <a:p>
            <a:fld id="{A84FE2E1-ACBD-4116-917B-F53FF9123613}" type="datetimeFigureOut">
              <a:rPr lang="en-US" smtClean="0"/>
              <a:t>3/21/2026</a:t>
            </a:fld>
            <a:endParaRPr lang="en-US"/>
          </a:p>
        </p:txBody>
      </p:sp>
      <p:sp>
        <p:nvSpPr>
          <p:cNvPr id="8" name="Footer Placeholder 7">
            <a:extLst>
              <a:ext uri="{FF2B5EF4-FFF2-40B4-BE49-F238E27FC236}">
                <a16:creationId xmlns:a16="http://schemas.microsoft.com/office/drawing/2014/main" id="{F87F129D-F5D1-81A0-FD9D-E2080086FF3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936FDB3-312D-7A0C-001E-053D2C737FF5}"/>
              </a:ext>
            </a:extLst>
          </p:cNvPr>
          <p:cNvSpPr>
            <a:spLocks noGrp="1"/>
          </p:cNvSpPr>
          <p:nvPr>
            <p:ph type="sldNum" sz="quarter" idx="12"/>
          </p:nvPr>
        </p:nvSpPr>
        <p:spPr/>
        <p:txBody>
          <a:bodyPr/>
          <a:lstStyle/>
          <a:p>
            <a:fld id="{35E33559-E91F-4387-9D96-6786E862C2DE}" type="slidenum">
              <a:rPr lang="en-US" smtClean="0"/>
              <a:t>‹#›</a:t>
            </a:fld>
            <a:endParaRPr lang="en-US"/>
          </a:p>
        </p:txBody>
      </p:sp>
    </p:spTree>
    <p:extLst>
      <p:ext uri="{BB962C8B-B14F-4D97-AF65-F5344CB8AC3E}">
        <p14:creationId xmlns:p14="http://schemas.microsoft.com/office/powerpoint/2010/main" val="444205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F86A6-777F-0EC7-55B3-86321A3BB63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3721538-E945-306A-F89F-CE021E31AEE6}"/>
              </a:ext>
            </a:extLst>
          </p:cNvPr>
          <p:cNvSpPr>
            <a:spLocks noGrp="1"/>
          </p:cNvSpPr>
          <p:nvPr>
            <p:ph type="dt" sz="half" idx="10"/>
          </p:nvPr>
        </p:nvSpPr>
        <p:spPr/>
        <p:txBody>
          <a:bodyPr/>
          <a:lstStyle/>
          <a:p>
            <a:fld id="{A84FE2E1-ACBD-4116-917B-F53FF9123613}" type="datetimeFigureOut">
              <a:rPr lang="en-US" smtClean="0"/>
              <a:t>3/21/2026</a:t>
            </a:fld>
            <a:endParaRPr lang="en-US"/>
          </a:p>
        </p:txBody>
      </p:sp>
      <p:sp>
        <p:nvSpPr>
          <p:cNvPr id="4" name="Footer Placeholder 3">
            <a:extLst>
              <a:ext uri="{FF2B5EF4-FFF2-40B4-BE49-F238E27FC236}">
                <a16:creationId xmlns:a16="http://schemas.microsoft.com/office/drawing/2014/main" id="{88E1DB6A-A5F2-8D6E-0F3B-33011C2F5B4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677B326-0A5B-D30C-5B76-203FF0569A60}"/>
              </a:ext>
            </a:extLst>
          </p:cNvPr>
          <p:cNvSpPr>
            <a:spLocks noGrp="1"/>
          </p:cNvSpPr>
          <p:nvPr>
            <p:ph type="sldNum" sz="quarter" idx="12"/>
          </p:nvPr>
        </p:nvSpPr>
        <p:spPr/>
        <p:txBody>
          <a:bodyPr/>
          <a:lstStyle/>
          <a:p>
            <a:fld id="{35E33559-E91F-4387-9D96-6786E862C2DE}" type="slidenum">
              <a:rPr lang="en-US" smtClean="0"/>
              <a:t>‹#›</a:t>
            </a:fld>
            <a:endParaRPr lang="en-US"/>
          </a:p>
        </p:txBody>
      </p:sp>
    </p:spTree>
    <p:extLst>
      <p:ext uri="{BB962C8B-B14F-4D97-AF65-F5344CB8AC3E}">
        <p14:creationId xmlns:p14="http://schemas.microsoft.com/office/powerpoint/2010/main" val="3311017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73AC042-AC17-A1F2-B86B-77434F102554}"/>
              </a:ext>
            </a:extLst>
          </p:cNvPr>
          <p:cNvSpPr>
            <a:spLocks noGrp="1"/>
          </p:cNvSpPr>
          <p:nvPr>
            <p:ph type="dt" sz="half" idx="10"/>
          </p:nvPr>
        </p:nvSpPr>
        <p:spPr/>
        <p:txBody>
          <a:bodyPr/>
          <a:lstStyle/>
          <a:p>
            <a:fld id="{A84FE2E1-ACBD-4116-917B-F53FF9123613}" type="datetimeFigureOut">
              <a:rPr lang="en-US" smtClean="0"/>
              <a:t>3/21/2026</a:t>
            </a:fld>
            <a:endParaRPr lang="en-US"/>
          </a:p>
        </p:txBody>
      </p:sp>
      <p:sp>
        <p:nvSpPr>
          <p:cNvPr id="3" name="Footer Placeholder 2">
            <a:extLst>
              <a:ext uri="{FF2B5EF4-FFF2-40B4-BE49-F238E27FC236}">
                <a16:creationId xmlns:a16="http://schemas.microsoft.com/office/drawing/2014/main" id="{93EE2491-B025-405A-FD0A-24CC321DD0D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4BBC685-6FC1-7D85-A361-878A2EFA1080}"/>
              </a:ext>
            </a:extLst>
          </p:cNvPr>
          <p:cNvSpPr>
            <a:spLocks noGrp="1"/>
          </p:cNvSpPr>
          <p:nvPr>
            <p:ph type="sldNum" sz="quarter" idx="12"/>
          </p:nvPr>
        </p:nvSpPr>
        <p:spPr/>
        <p:txBody>
          <a:bodyPr/>
          <a:lstStyle/>
          <a:p>
            <a:fld id="{35E33559-E91F-4387-9D96-6786E862C2DE}" type="slidenum">
              <a:rPr lang="en-US" smtClean="0"/>
              <a:t>‹#›</a:t>
            </a:fld>
            <a:endParaRPr lang="en-US"/>
          </a:p>
        </p:txBody>
      </p:sp>
    </p:spTree>
    <p:extLst>
      <p:ext uri="{BB962C8B-B14F-4D97-AF65-F5344CB8AC3E}">
        <p14:creationId xmlns:p14="http://schemas.microsoft.com/office/powerpoint/2010/main" val="1175190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6D1FF-CEF9-25FC-0125-6961428D5E7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EAE51E6-0F25-64CD-EB46-01E575CE7F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87F130-9286-3CD3-2429-9314CE444A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B1ADCA2-0344-4A3A-18B2-5C3A8B726B4D}"/>
              </a:ext>
            </a:extLst>
          </p:cNvPr>
          <p:cNvSpPr>
            <a:spLocks noGrp="1"/>
          </p:cNvSpPr>
          <p:nvPr>
            <p:ph type="dt" sz="half" idx="10"/>
          </p:nvPr>
        </p:nvSpPr>
        <p:spPr/>
        <p:txBody>
          <a:bodyPr/>
          <a:lstStyle/>
          <a:p>
            <a:fld id="{A84FE2E1-ACBD-4116-917B-F53FF9123613}" type="datetimeFigureOut">
              <a:rPr lang="en-US" smtClean="0"/>
              <a:t>3/21/2026</a:t>
            </a:fld>
            <a:endParaRPr lang="en-US"/>
          </a:p>
        </p:txBody>
      </p:sp>
      <p:sp>
        <p:nvSpPr>
          <p:cNvPr id="6" name="Footer Placeholder 5">
            <a:extLst>
              <a:ext uri="{FF2B5EF4-FFF2-40B4-BE49-F238E27FC236}">
                <a16:creationId xmlns:a16="http://schemas.microsoft.com/office/drawing/2014/main" id="{0D200C62-4C44-D989-479A-F5B4F87A24F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F87F70-0F84-F308-BDC6-28B26686987B}"/>
              </a:ext>
            </a:extLst>
          </p:cNvPr>
          <p:cNvSpPr>
            <a:spLocks noGrp="1"/>
          </p:cNvSpPr>
          <p:nvPr>
            <p:ph type="sldNum" sz="quarter" idx="12"/>
          </p:nvPr>
        </p:nvSpPr>
        <p:spPr/>
        <p:txBody>
          <a:bodyPr/>
          <a:lstStyle/>
          <a:p>
            <a:fld id="{35E33559-E91F-4387-9D96-6786E862C2DE}" type="slidenum">
              <a:rPr lang="en-US" smtClean="0"/>
              <a:t>‹#›</a:t>
            </a:fld>
            <a:endParaRPr lang="en-US"/>
          </a:p>
        </p:txBody>
      </p:sp>
    </p:spTree>
    <p:extLst>
      <p:ext uri="{BB962C8B-B14F-4D97-AF65-F5344CB8AC3E}">
        <p14:creationId xmlns:p14="http://schemas.microsoft.com/office/powerpoint/2010/main" val="3484872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04156-3704-CC1C-D870-B82A14B8C2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DB7CD2B-3D23-9F2A-BD12-98910D00D17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876E25F-5D96-AB02-AC94-6F7617566D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95ADD6-CFD6-5141-7F3E-C3BDCD7E37B3}"/>
              </a:ext>
            </a:extLst>
          </p:cNvPr>
          <p:cNvSpPr>
            <a:spLocks noGrp="1"/>
          </p:cNvSpPr>
          <p:nvPr>
            <p:ph type="dt" sz="half" idx="10"/>
          </p:nvPr>
        </p:nvSpPr>
        <p:spPr/>
        <p:txBody>
          <a:bodyPr/>
          <a:lstStyle/>
          <a:p>
            <a:fld id="{A84FE2E1-ACBD-4116-917B-F53FF9123613}" type="datetimeFigureOut">
              <a:rPr lang="en-US" smtClean="0"/>
              <a:t>3/21/2026</a:t>
            </a:fld>
            <a:endParaRPr lang="en-US"/>
          </a:p>
        </p:txBody>
      </p:sp>
      <p:sp>
        <p:nvSpPr>
          <p:cNvPr id="6" name="Footer Placeholder 5">
            <a:extLst>
              <a:ext uri="{FF2B5EF4-FFF2-40B4-BE49-F238E27FC236}">
                <a16:creationId xmlns:a16="http://schemas.microsoft.com/office/drawing/2014/main" id="{F53B17F2-8AD2-72B7-B20E-5F051198AE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9A5012-A9DA-AE1E-7FFB-DC480C9CF693}"/>
              </a:ext>
            </a:extLst>
          </p:cNvPr>
          <p:cNvSpPr>
            <a:spLocks noGrp="1"/>
          </p:cNvSpPr>
          <p:nvPr>
            <p:ph type="sldNum" sz="quarter" idx="12"/>
          </p:nvPr>
        </p:nvSpPr>
        <p:spPr/>
        <p:txBody>
          <a:bodyPr/>
          <a:lstStyle/>
          <a:p>
            <a:fld id="{35E33559-E91F-4387-9D96-6786E862C2DE}" type="slidenum">
              <a:rPr lang="en-US" smtClean="0"/>
              <a:t>‹#›</a:t>
            </a:fld>
            <a:endParaRPr lang="en-US"/>
          </a:p>
        </p:txBody>
      </p:sp>
    </p:spTree>
    <p:extLst>
      <p:ext uri="{BB962C8B-B14F-4D97-AF65-F5344CB8AC3E}">
        <p14:creationId xmlns:p14="http://schemas.microsoft.com/office/powerpoint/2010/main" val="4282864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81D57F-E23C-C9F6-2854-1954950A0F9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04E4114-25FC-CC79-6065-56C4346A477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AA4B31-064A-F53E-5C2C-A580F45B2C2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84FE2E1-ACBD-4116-917B-F53FF9123613}" type="datetimeFigureOut">
              <a:rPr lang="en-US" smtClean="0"/>
              <a:t>3/21/2026</a:t>
            </a:fld>
            <a:endParaRPr lang="en-US"/>
          </a:p>
        </p:txBody>
      </p:sp>
      <p:sp>
        <p:nvSpPr>
          <p:cNvPr id="5" name="Footer Placeholder 4">
            <a:extLst>
              <a:ext uri="{FF2B5EF4-FFF2-40B4-BE49-F238E27FC236}">
                <a16:creationId xmlns:a16="http://schemas.microsoft.com/office/drawing/2014/main" id="{E3082D5C-86BB-9765-8668-44F07D2E40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11C383B6-2035-ABF8-B64B-042B612904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5E33559-E91F-4387-9D96-6786E862C2DE}" type="slidenum">
              <a:rPr lang="en-US" smtClean="0"/>
              <a:t>‹#›</a:t>
            </a:fld>
            <a:endParaRPr lang="en-US"/>
          </a:p>
        </p:txBody>
      </p:sp>
    </p:spTree>
    <p:extLst>
      <p:ext uri="{BB962C8B-B14F-4D97-AF65-F5344CB8AC3E}">
        <p14:creationId xmlns:p14="http://schemas.microsoft.com/office/powerpoint/2010/main" val="38092760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9E7A0F-6821-7591-9C35-A3E8B445A9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9A8257-70F9-C5FC-E077-7B5802490ECF}"/>
              </a:ext>
            </a:extLst>
          </p:cNvPr>
          <p:cNvSpPr>
            <a:spLocks noGrp="1"/>
          </p:cNvSpPr>
          <p:nvPr>
            <p:ph type="ctrTitle"/>
          </p:nvPr>
        </p:nvSpPr>
        <p:spPr>
          <a:xfrm>
            <a:off x="1524000" y="2235200"/>
            <a:ext cx="9144000" cy="2387600"/>
          </a:xfrm>
        </p:spPr>
        <p:txBody>
          <a:bodyPr>
            <a:noAutofit/>
          </a:bodyPr>
          <a:lstStyle/>
          <a:p>
            <a:r>
              <a:rPr lang="en-US" sz="9600" b="1" dirty="0"/>
              <a:t>Things of Surpassing Value</a:t>
            </a:r>
          </a:p>
        </p:txBody>
      </p:sp>
    </p:spTree>
    <p:extLst>
      <p:ext uri="{BB962C8B-B14F-4D97-AF65-F5344CB8AC3E}">
        <p14:creationId xmlns:p14="http://schemas.microsoft.com/office/powerpoint/2010/main" val="319545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ADE023-6381-E0DC-1BEC-672CDC24DF7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13C046-4DD9-7D60-0714-9BAE1FD690D4}"/>
              </a:ext>
            </a:extLst>
          </p:cNvPr>
          <p:cNvSpPr>
            <a:spLocks noGrp="1"/>
          </p:cNvSpPr>
          <p:nvPr>
            <p:ph idx="1"/>
          </p:nvPr>
        </p:nvSpPr>
        <p:spPr>
          <a:xfrm>
            <a:off x="838200" y="665018"/>
            <a:ext cx="10515600" cy="5533901"/>
          </a:xfrm>
        </p:spPr>
        <p:txBody>
          <a:bodyPr>
            <a:normAutofit/>
          </a:bodyPr>
          <a:lstStyle/>
          <a:p>
            <a:pPr marL="0" indent="0">
              <a:buNone/>
            </a:pPr>
            <a:r>
              <a:rPr lang="en-US" sz="4800" dirty="0">
                <a:latin typeface="Calibri" panose="020F0502020204030204" pitchFamily="34" charset="0"/>
                <a:ea typeface="Calibri" panose="020F0502020204030204" pitchFamily="34" charset="0"/>
                <a:cs typeface="Calibri" panose="020F0502020204030204" pitchFamily="34" charset="0"/>
              </a:rPr>
              <a:t>Philippians 3:7-11</a:t>
            </a:r>
          </a:p>
          <a:p>
            <a:pPr marL="0" indent="0">
              <a:buNone/>
            </a:pPr>
            <a:r>
              <a:rPr lang="en-US" sz="4800" b="1" i="1" dirty="0">
                <a:latin typeface="Times New Roman" panose="02020603050405020304" pitchFamily="18" charset="0"/>
                <a:cs typeface="Times New Roman" panose="02020603050405020304" pitchFamily="18" charset="0"/>
              </a:rPr>
              <a:t>rubbish so that I may gain Christ, and may be found in Him, not having a righteousness of my own derived from the Law, but that which is through faith in Christ, the righteousness which comes from God on the basis of faith, that I may know Him and the power of His</a:t>
            </a:r>
            <a:endParaRPr lang="en-US"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68350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F646F1-4263-4517-FE93-13652272F20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05CEA3-5E0F-6760-E061-BD4FD77077FC}"/>
              </a:ext>
            </a:extLst>
          </p:cNvPr>
          <p:cNvSpPr>
            <a:spLocks noGrp="1"/>
          </p:cNvSpPr>
          <p:nvPr>
            <p:ph idx="1"/>
          </p:nvPr>
        </p:nvSpPr>
        <p:spPr>
          <a:xfrm>
            <a:off x="838200" y="665018"/>
            <a:ext cx="10515600" cy="5533901"/>
          </a:xfrm>
        </p:spPr>
        <p:txBody>
          <a:bodyPr>
            <a:normAutofit/>
          </a:bodyPr>
          <a:lstStyle/>
          <a:p>
            <a:pPr marL="0" indent="0">
              <a:buNone/>
            </a:pPr>
            <a:r>
              <a:rPr lang="en-US" sz="4800" dirty="0">
                <a:latin typeface="Calibri" panose="020F0502020204030204" pitchFamily="34" charset="0"/>
                <a:ea typeface="Calibri" panose="020F0502020204030204" pitchFamily="34" charset="0"/>
                <a:cs typeface="Calibri" panose="020F0502020204030204" pitchFamily="34" charset="0"/>
              </a:rPr>
              <a:t>Philippians 3:7-11</a:t>
            </a:r>
          </a:p>
          <a:p>
            <a:pPr marL="0" indent="0">
              <a:buNone/>
            </a:pPr>
            <a:r>
              <a:rPr lang="en-US" sz="4800" b="1" i="1" dirty="0">
                <a:latin typeface="Times New Roman" panose="02020603050405020304" pitchFamily="18" charset="0"/>
                <a:cs typeface="Times New Roman" panose="02020603050405020304" pitchFamily="18" charset="0"/>
              </a:rPr>
              <a:t>resurrection and the fellowship of His sufferings, being conformed to His death; in order that I may attain to the resurrection from the dead.”</a:t>
            </a:r>
            <a:r>
              <a:rPr lang="en-US" sz="48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307354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6311E6-3213-2C2A-CC35-B49A23FF34F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BDDBA8-A561-5141-0E00-F41420E5EB3C}"/>
              </a:ext>
            </a:extLst>
          </p:cNvPr>
          <p:cNvSpPr>
            <a:spLocks noGrp="1"/>
          </p:cNvSpPr>
          <p:nvPr>
            <p:ph idx="1"/>
          </p:nvPr>
        </p:nvSpPr>
        <p:spPr>
          <a:xfrm>
            <a:off x="556161" y="662049"/>
            <a:ext cx="11079678" cy="5533901"/>
          </a:xfrm>
        </p:spPr>
        <p:txBody>
          <a:bodyPr>
            <a:noAutofit/>
          </a:bodyPr>
          <a:lstStyle/>
          <a:p>
            <a:pPr marL="0" indent="0">
              <a:buNone/>
            </a:pPr>
            <a:r>
              <a:rPr lang="en-US" sz="4400" dirty="0">
                <a:latin typeface="Calibri" panose="020F0502020204030204" pitchFamily="34" charset="0"/>
                <a:ea typeface="Calibri" panose="020F0502020204030204" pitchFamily="34" charset="0"/>
                <a:cs typeface="Calibri" panose="020F0502020204030204" pitchFamily="34" charset="0"/>
              </a:rPr>
              <a:t>Philippians 3:7-8</a:t>
            </a:r>
          </a:p>
          <a:p>
            <a:pPr marL="0" indent="0">
              <a:buNone/>
            </a:pPr>
            <a:r>
              <a:rPr lang="en-US" sz="4400" b="1" i="1" dirty="0">
                <a:latin typeface="Times New Roman" panose="02020603050405020304" pitchFamily="18" charset="0"/>
                <a:cs typeface="Times New Roman" panose="02020603050405020304" pitchFamily="18" charset="0"/>
              </a:rPr>
              <a:t>“But whatever things were gain to me, those things I have counted as loss for the sake of Christ.  More than that, I count all things to be loss in view of the surpassing value of knowing Christ Jesus my Lord, for whom I have suffered the loss of all things, and count them but rubbish in order that I may gain Christ.”</a:t>
            </a:r>
            <a:r>
              <a:rPr lang="en-US" sz="4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1697161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6F02C-7B4D-0AB6-9D72-792B516F7703}"/>
              </a:ext>
            </a:extLst>
          </p:cNvPr>
          <p:cNvSpPr>
            <a:spLocks noGrp="1"/>
          </p:cNvSpPr>
          <p:nvPr>
            <p:ph type="title"/>
          </p:nvPr>
        </p:nvSpPr>
        <p:spPr/>
        <p:txBody>
          <a:bodyPr/>
          <a:lstStyle/>
          <a:p>
            <a:r>
              <a:rPr lang="en-US" dirty="0"/>
              <a:t>Things of Surpassing Value … </a:t>
            </a:r>
          </a:p>
        </p:txBody>
      </p:sp>
      <p:sp>
        <p:nvSpPr>
          <p:cNvPr id="3" name="Content Placeholder 2">
            <a:extLst>
              <a:ext uri="{FF2B5EF4-FFF2-40B4-BE49-F238E27FC236}">
                <a16:creationId xmlns:a16="http://schemas.microsoft.com/office/drawing/2014/main" id="{26FFBE61-AB85-10DE-B234-8A2FFF520AED}"/>
              </a:ext>
            </a:extLst>
          </p:cNvPr>
          <p:cNvSpPr>
            <a:spLocks noGrp="1"/>
          </p:cNvSpPr>
          <p:nvPr>
            <p:ph idx="1"/>
          </p:nvPr>
        </p:nvSpPr>
        <p:spPr/>
        <p:txBody>
          <a:bodyPr>
            <a:normAutofit/>
          </a:bodyPr>
          <a:lstStyle/>
          <a:p>
            <a:r>
              <a:rPr lang="en-US" sz="5400" dirty="0">
                <a:solidFill>
                  <a:srgbClr val="FF0000"/>
                </a:solidFill>
              </a:rPr>
              <a:t>A believer </a:t>
            </a:r>
            <a:r>
              <a:rPr lang="en-US" sz="5400" b="1" u="sng" dirty="0">
                <a:solidFill>
                  <a:srgbClr val="FF0000"/>
                </a:solidFill>
              </a:rPr>
              <a:t>knows</a:t>
            </a:r>
            <a:r>
              <a:rPr lang="en-US" sz="5400" dirty="0">
                <a:solidFill>
                  <a:srgbClr val="FF0000"/>
                </a:solidFill>
              </a:rPr>
              <a:t> Christ</a:t>
            </a:r>
          </a:p>
        </p:txBody>
      </p:sp>
    </p:spTree>
    <p:extLst>
      <p:ext uri="{BB962C8B-B14F-4D97-AF65-F5344CB8AC3E}">
        <p14:creationId xmlns:p14="http://schemas.microsoft.com/office/powerpoint/2010/main" val="23149050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7414A2-5020-803A-CE5D-C4D4F290FD9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B600D4B-81D4-4158-4C24-0AD50E1A7D4D}"/>
              </a:ext>
            </a:extLst>
          </p:cNvPr>
          <p:cNvSpPr>
            <a:spLocks noGrp="1"/>
          </p:cNvSpPr>
          <p:nvPr>
            <p:ph idx="1"/>
          </p:nvPr>
        </p:nvSpPr>
        <p:spPr>
          <a:xfrm>
            <a:off x="838200" y="665018"/>
            <a:ext cx="10515600" cy="5533901"/>
          </a:xfrm>
        </p:spPr>
        <p:txBody>
          <a:bodyPr>
            <a:normAutofit/>
          </a:bodyPr>
          <a:lstStyle/>
          <a:p>
            <a:pPr marL="0" indent="0">
              <a:buNone/>
            </a:pPr>
            <a:r>
              <a:rPr lang="en-US" sz="4800" dirty="0"/>
              <a:t>Paul counted something as much more valuable to him, and that was “knowing” Christ. </a:t>
            </a:r>
            <a:endParaRPr lang="en-US"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10995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78F4A9-7890-FA8B-E650-E621D408FCC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9839DB-E05D-AC43-4B58-8E305ED2AB2C}"/>
              </a:ext>
            </a:extLst>
          </p:cNvPr>
          <p:cNvSpPr>
            <a:spLocks noGrp="1"/>
          </p:cNvSpPr>
          <p:nvPr>
            <p:ph idx="1"/>
          </p:nvPr>
        </p:nvSpPr>
        <p:spPr>
          <a:xfrm>
            <a:off x="838200" y="665018"/>
            <a:ext cx="10515600" cy="5878286"/>
          </a:xfrm>
        </p:spPr>
        <p:txBody>
          <a:bodyPr>
            <a:normAutofit/>
          </a:bodyPr>
          <a:lstStyle/>
          <a:p>
            <a:pPr marL="0" indent="0">
              <a:buNone/>
            </a:pPr>
            <a:r>
              <a:rPr lang="en-US" sz="4800" dirty="0"/>
              <a:t>Paul counted something as much more valuable to him, and that was “knowing” Christ. </a:t>
            </a:r>
          </a:p>
          <a:p>
            <a:pPr marL="0" indent="0">
              <a:buNone/>
            </a:pPr>
            <a:endParaRPr lang="en-US" sz="4800" dirty="0">
              <a:latin typeface="Times New Roman" panose="02020603050405020304" pitchFamily="18" charset="0"/>
              <a:cs typeface="Times New Roman" panose="02020603050405020304" pitchFamily="18" charset="0"/>
            </a:endParaRPr>
          </a:p>
          <a:p>
            <a:pPr marL="0" indent="0">
              <a:buNone/>
            </a:pPr>
            <a:r>
              <a:rPr lang="en-US" sz="4800" dirty="0"/>
              <a:t>It wasn’t just knowing </a:t>
            </a:r>
            <a:r>
              <a:rPr lang="en-US" sz="4800" i="1" u="sng" dirty="0"/>
              <a:t>about</a:t>
            </a:r>
            <a:r>
              <a:rPr lang="en-US" sz="4800" dirty="0"/>
              <a:t> Christ; it was literally </a:t>
            </a:r>
            <a:r>
              <a:rPr lang="en-US" sz="4800" i="1" u="sng" dirty="0"/>
              <a:t>knowing</a:t>
            </a:r>
            <a:r>
              <a:rPr lang="en-US" sz="4800" dirty="0"/>
              <a:t> Christ that affected Paul and meant so much to him. </a:t>
            </a:r>
            <a:endParaRPr lang="en-US"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9754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9F323E-1DA7-E675-B157-6A40E6E3908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77D883-FDA4-A2C0-8329-C17F98650774}"/>
              </a:ext>
            </a:extLst>
          </p:cNvPr>
          <p:cNvSpPr>
            <a:spLocks noGrp="1"/>
          </p:cNvSpPr>
          <p:nvPr>
            <p:ph idx="1"/>
          </p:nvPr>
        </p:nvSpPr>
        <p:spPr>
          <a:xfrm>
            <a:off x="556161" y="662049"/>
            <a:ext cx="11079678" cy="5533901"/>
          </a:xfrm>
        </p:spPr>
        <p:txBody>
          <a:bodyPr>
            <a:noAutofit/>
          </a:bodyPr>
          <a:lstStyle/>
          <a:p>
            <a:pPr marL="0" indent="0">
              <a:buNone/>
            </a:pPr>
            <a:r>
              <a:rPr lang="en-US" sz="4400" dirty="0">
                <a:latin typeface="Calibri" panose="020F0502020204030204" pitchFamily="34" charset="0"/>
                <a:ea typeface="Calibri" panose="020F0502020204030204" pitchFamily="34" charset="0"/>
                <a:cs typeface="Calibri" panose="020F0502020204030204" pitchFamily="34" charset="0"/>
              </a:rPr>
              <a:t>Philippians 3:7-8</a:t>
            </a:r>
          </a:p>
          <a:p>
            <a:pPr marL="0" indent="0">
              <a:buNone/>
            </a:pPr>
            <a:r>
              <a:rPr lang="en-US" sz="4400" b="1" i="1" dirty="0">
                <a:latin typeface="Times New Roman" panose="02020603050405020304" pitchFamily="18" charset="0"/>
                <a:cs typeface="Times New Roman" panose="02020603050405020304" pitchFamily="18" charset="0"/>
              </a:rPr>
              <a:t>“But whatever things were gain to me, those things I have counted as loss for the sake of Christ.  More than that, </a:t>
            </a:r>
            <a:r>
              <a:rPr lang="en-US" sz="4400" b="1" i="1" dirty="0">
                <a:solidFill>
                  <a:srgbClr val="FF0000"/>
                </a:solidFill>
                <a:latin typeface="Times New Roman" panose="02020603050405020304" pitchFamily="18" charset="0"/>
                <a:cs typeface="Times New Roman" panose="02020603050405020304" pitchFamily="18" charset="0"/>
              </a:rPr>
              <a:t>I count all things to be loss in view of the surpassing value of knowing Christ Jesus my Lord</a:t>
            </a:r>
            <a:r>
              <a:rPr lang="en-US" sz="4400" b="1" i="1" dirty="0">
                <a:latin typeface="Times New Roman" panose="02020603050405020304" pitchFamily="18" charset="0"/>
                <a:cs typeface="Times New Roman" panose="02020603050405020304" pitchFamily="18" charset="0"/>
              </a:rPr>
              <a:t>, for whom I have suffered the loss of all things, and count them but rubbish in order that I may gain Christ.”</a:t>
            </a:r>
            <a:r>
              <a:rPr lang="en-US" sz="4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841802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C82F45-C6B2-8CA7-BE8F-9A6FB292555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A78E71-AD47-9056-235B-3F3D3C62FB19}"/>
              </a:ext>
            </a:extLst>
          </p:cNvPr>
          <p:cNvSpPr>
            <a:spLocks noGrp="1"/>
          </p:cNvSpPr>
          <p:nvPr>
            <p:ph idx="1"/>
          </p:nvPr>
        </p:nvSpPr>
        <p:spPr>
          <a:xfrm>
            <a:off x="838200" y="665018"/>
            <a:ext cx="10515600" cy="5533901"/>
          </a:xfrm>
        </p:spPr>
        <p:txBody>
          <a:bodyPr>
            <a:normAutofit/>
          </a:bodyPr>
          <a:lstStyle/>
          <a:p>
            <a:pPr marL="0" indent="0">
              <a:buNone/>
            </a:pPr>
            <a:r>
              <a:rPr lang="en-US" sz="4800" dirty="0"/>
              <a:t>When one comes to saving faith in </a:t>
            </a:r>
          </a:p>
          <a:p>
            <a:pPr marL="0" indent="0">
              <a:buNone/>
            </a:pPr>
            <a:r>
              <a:rPr lang="en-US" sz="4800" dirty="0"/>
              <a:t>Christ, something amazing happens.  </a:t>
            </a:r>
          </a:p>
          <a:p>
            <a:pPr marL="0" indent="0">
              <a:buNone/>
            </a:pPr>
            <a:r>
              <a:rPr lang="en-US" sz="4800" dirty="0"/>
              <a:t>A permanent relationship is </a:t>
            </a:r>
          </a:p>
          <a:p>
            <a:pPr marL="0" indent="0">
              <a:buNone/>
            </a:pPr>
            <a:r>
              <a:rPr lang="en-US" sz="4800" dirty="0"/>
              <a:t>established between the God of the </a:t>
            </a:r>
          </a:p>
          <a:p>
            <a:pPr marL="0" indent="0">
              <a:buNone/>
            </a:pPr>
            <a:r>
              <a:rPr lang="en-US" sz="4800" dirty="0"/>
              <a:t>universe and the sinner as the Holy </a:t>
            </a:r>
          </a:p>
          <a:p>
            <a:pPr marL="0" indent="0">
              <a:buNone/>
            </a:pPr>
            <a:r>
              <a:rPr lang="en-US" sz="4800" dirty="0"/>
              <a:t>Spirit immediately takes up residence </a:t>
            </a:r>
          </a:p>
          <a:p>
            <a:pPr marL="0" indent="0">
              <a:buNone/>
            </a:pPr>
            <a:r>
              <a:rPr lang="en-US" sz="4800" dirty="0"/>
              <a:t>in the new believer.</a:t>
            </a:r>
            <a:endParaRPr lang="en-US"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04396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438E17-2E50-44C5-D313-F24E0F98013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D9549E-48AB-6302-537B-7B0B6199E8C0}"/>
              </a:ext>
            </a:extLst>
          </p:cNvPr>
          <p:cNvSpPr>
            <a:spLocks noGrp="1"/>
          </p:cNvSpPr>
          <p:nvPr>
            <p:ph idx="1"/>
          </p:nvPr>
        </p:nvSpPr>
        <p:spPr>
          <a:xfrm>
            <a:off x="838200" y="665018"/>
            <a:ext cx="10515600" cy="5533901"/>
          </a:xfrm>
        </p:spPr>
        <p:txBody>
          <a:bodyPr>
            <a:normAutofit/>
          </a:bodyPr>
          <a:lstStyle/>
          <a:p>
            <a:pPr marL="0" indent="0">
              <a:buNone/>
            </a:pPr>
            <a:r>
              <a:rPr lang="en-US" sz="4400" dirty="0">
                <a:latin typeface="Calibri" panose="020F0502020204030204" pitchFamily="34" charset="0"/>
                <a:ea typeface="Calibri" panose="020F0502020204030204" pitchFamily="34" charset="0"/>
                <a:cs typeface="Calibri" panose="020F0502020204030204" pitchFamily="34" charset="0"/>
              </a:rPr>
              <a:t>Jesus said:</a:t>
            </a:r>
          </a:p>
          <a:p>
            <a:pPr marL="0" indent="0">
              <a:buNone/>
            </a:pPr>
            <a:r>
              <a:rPr lang="en-US" sz="4400" b="1" i="1" dirty="0">
                <a:latin typeface="Times New Roman" panose="02020603050405020304" pitchFamily="18" charset="0"/>
                <a:cs typeface="Times New Roman" panose="02020603050405020304" pitchFamily="18" charset="0"/>
              </a:rPr>
              <a:t>“This is eternal life, that they may know You, the only true God, and Jesus Christ whom You have sent.”</a:t>
            </a:r>
            <a:r>
              <a:rPr lang="en-US" sz="4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8856334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2B6995-84CF-20C6-9834-75D054C86A7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448FA9-695E-F347-B8F4-E5B5067FC170}"/>
              </a:ext>
            </a:extLst>
          </p:cNvPr>
          <p:cNvSpPr>
            <a:spLocks noGrp="1"/>
          </p:cNvSpPr>
          <p:nvPr>
            <p:ph idx="1"/>
          </p:nvPr>
        </p:nvSpPr>
        <p:spPr>
          <a:xfrm>
            <a:off x="838200" y="665018"/>
            <a:ext cx="10515600" cy="5533901"/>
          </a:xfrm>
        </p:spPr>
        <p:txBody>
          <a:bodyPr>
            <a:normAutofit/>
          </a:bodyPr>
          <a:lstStyle/>
          <a:p>
            <a:pPr marL="0" indent="0">
              <a:buNone/>
            </a:pPr>
            <a:r>
              <a:rPr lang="en-US" sz="4400" dirty="0">
                <a:latin typeface="Calibri" panose="020F0502020204030204" pitchFamily="34" charset="0"/>
                <a:ea typeface="Calibri" panose="020F0502020204030204" pitchFamily="34" charset="0"/>
                <a:cs typeface="Calibri" panose="020F0502020204030204" pitchFamily="34" charset="0"/>
              </a:rPr>
              <a:t>Jesus said:</a:t>
            </a:r>
          </a:p>
          <a:p>
            <a:pPr marL="0" indent="0">
              <a:buNone/>
            </a:pPr>
            <a:r>
              <a:rPr lang="en-US" sz="4400" b="1" i="1" dirty="0">
                <a:latin typeface="Times New Roman" panose="02020603050405020304" pitchFamily="18" charset="0"/>
                <a:cs typeface="Times New Roman" panose="02020603050405020304" pitchFamily="18" charset="0"/>
              </a:rPr>
              <a:t>“This is eternal life, that they may know You, the only true God, and Jesus Christ whom You have sent.”</a:t>
            </a:r>
            <a:r>
              <a:rPr lang="en-US" sz="4400" dirty="0">
                <a:latin typeface="Times New Roman" panose="02020603050405020304" pitchFamily="18" charset="0"/>
                <a:cs typeface="Times New Roman" panose="02020603050405020304" pitchFamily="18" charset="0"/>
              </a:rPr>
              <a:t> </a:t>
            </a: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en-US" sz="4400" dirty="0">
                <a:latin typeface="Times New Roman" panose="02020603050405020304" pitchFamily="18" charset="0"/>
                <a:cs typeface="Times New Roman" panose="02020603050405020304" pitchFamily="18" charset="0"/>
              </a:rPr>
              <a:t>He didn’t say:</a:t>
            </a:r>
          </a:p>
          <a:p>
            <a:pPr marL="0" indent="0">
              <a:buNone/>
            </a:pPr>
            <a:r>
              <a:rPr lang="en-US" sz="4400" dirty="0"/>
              <a:t>“… know </a:t>
            </a:r>
            <a:r>
              <a:rPr lang="en-US" sz="4400" u="sng" dirty="0"/>
              <a:t>about</a:t>
            </a:r>
            <a:r>
              <a:rPr lang="en-US" sz="4400" dirty="0"/>
              <a:t> You, and know </a:t>
            </a:r>
            <a:r>
              <a:rPr lang="en-US" sz="4400" u="sng" dirty="0"/>
              <a:t>about</a:t>
            </a:r>
            <a:r>
              <a:rPr lang="en-US" sz="4400" dirty="0"/>
              <a:t> Jesus Christ whom You have sent?”</a:t>
            </a:r>
            <a:endParaRPr lang="en-US"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1705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C151693-D0A8-7364-F106-D95E61EE9B74}"/>
              </a:ext>
            </a:extLst>
          </p:cNvPr>
          <p:cNvSpPr>
            <a:spLocks noGrp="1"/>
          </p:cNvSpPr>
          <p:nvPr>
            <p:ph idx="1"/>
          </p:nvPr>
        </p:nvSpPr>
        <p:spPr>
          <a:xfrm>
            <a:off x="838200" y="665018"/>
            <a:ext cx="10515600" cy="5511945"/>
          </a:xfrm>
        </p:spPr>
        <p:txBody>
          <a:bodyPr>
            <a:normAutofit/>
          </a:bodyPr>
          <a:lstStyle/>
          <a:p>
            <a:pPr marL="0" indent="0">
              <a:buNone/>
            </a:pPr>
            <a:endParaRPr lang="en-US" sz="48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4800" dirty="0">
                <a:latin typeface="Calibri" panose="020F0502020204030204" pitchFamily="34" charset="0"/>
                <a:ea typeface="Calibri" panose="020F0502020204030204" pitchFamily="34" charset="0"/>
                <a:cs typeface="Calibri" panose="020F0502020204030204" pitchFamily="34" charset="0"/>
              </a:rPr>
              <a:t>Acts 2:38</a:t>
            </a:r>
          </a:p>
          <a:p>
            <a:pPr marL="0" indent="0">
              <a:buNone/>
            </a:pPr>
            <a:r>
              <a:rPr lang="en-US" sz="4800" b="1" i="1" dirty="0">
                <a:latin typeface="Times New Roman" panose="02020603050405020304" pitchFamily="18" charset="0"/>
                <a:cs typeface="Times New Roman" panose="02020603050405020304" pitchFamily="18" charset="0"/>
              </a:rPr>
              <a:t>“Repent, and let everyone of you be baptized in the name of Jesus Christ for the remission of sins; and you shall receive the gift of the Holy Spirit.”</a:t>
            </a:r>
            <a:endParaRPr lang="en-US"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2900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9FEC14-36E3-8F14-AE2D-2045A711D23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C9BD43-DCCB-748A-19C3-472723794EB0}"/>
              </a:ext>
            </a:extLst>
          </p:cNvPr>
          <p:cNvSpPr>
            <a:spLocks noGrp="1"/>
          </p:cNvSpPr>
          <p:nvPr>
            <p:ph idx="1"/>
          </p:nvPr>
        </p:nvSpPr>
        <p:spPr>
          <a:xfrm>
            <a:off x="1420585" y="662049"/>
            <a:ext cx="9350829" cy="5533901"/>
          </a:xfrm>
        </p:spPr>
        <p:txBody>
          <a:bodyPr>
            <a:normAutofit/>
          </a:bodyPr>
          <a:lstStyle/>
          <a:p>
            <a:pPr marL="0" indent="0">
              <a:buNone/>
            </a:pPr>
            <a:endParaRPr lang="en-US" sz="5400" dirty="0"/>
          </a:p>
          <a:p>
            <a:pPr marL="0" indent="0">
              <a:buNone/>
            </a:pPr>
            <a:endParaRPr lang="en-US" sz="5400" dirty="0"/>
          </a:p>
          <a:p>
            <a:pPr marL="0" indent="0">
              <a:buNone/>
            </a:pPr>
            <a:r>
              <a:rPr lang="en-US" sz="5400" dirty="0"/>
              <a:t>Almost everyone knows </a:t>
            </a:r>
            <a:r>
              <a:rPr lang="en-US" sz="5400" i="1" u="sng" dirty="0">
                <a:solidFill>
                  <a:srgbClr val="FF0000"/>
                </a:solidFill>
                <a:latin typeface="Times New Roman" panose="02020603050405020304" pitchFamily="18" charset="0"/>
                <a:cs typeface="Times New Roman" panose="02020603050405020304" pitchFamily="18" charset="0"/>
              </a:rPr>
              <a:t>about</a:t>
            </a:r>
            <a:r>
              <a:rPr lang="en-US" sz="5400" dirty="0">
                <a:latin typeface="Times New Roman" panose="02020603050405020304" pitchFamily="18" charset="0"/>
                <a:cs typeface="Times New Roman" panose="02020603050405020304" pitchFamily="18" charset="0"/>
              </a:rPr>
              <a:t> </a:t>
            </a:r>
            <a:r>
              <a:rPr lang="en-US" sz="5400" dirty="0"/>
              <a:t>Jesus, but not near as many people personally </a:t>
            </a:r>
            <a:r>
              <a:rPr lang="en-US" sz="5400" i="1" u="sng" dirty="0">
                <a:solidFill>
                  <a:srgbClr val="FF0000"/>
                </a:solidFill>
                <a:latin typeface="Times New Roman" panose="02020603050405020304" pitchFamily="18" charset="0"/>
                <a:cs typeface="Times New Roman" panose="02020603050405020304" pitchFamily="18" charset="0"/>
              </a:rPr>
              <a:t>know</a:t>
            </a:r>
            <a:r>
              <a:rPr lang="en-US" sz="5400" dirty="0"/>
              <a:t> Jesus</a:t>
            </a:r>
            <a:endParaRPr lang="en-US"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32114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DE6602-1ECF-5985-4E44-BCBBC23A762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6144DD-62F1-53AF-2434-5532075C3DAD}"/>
              </a:ext>
            </a:extLst>
          </p:cNvPr>
          <p:cNvSpPr>
            <a:spLocks noGrp="1"/>
          </p:cNvSpPr>
          <p:nvPr>
            <p:ph idx="1"/>
          </p:nvPr>
        </p:nvSpPr>
        <p:spPr>
          <a:xfrm>
            <a:off x="819397" y="662049"/>
            <a:ext cx="10509663" cy="5533901"/>
          </a:xfrm>
        </p:spPr>
        <p:txBody>
          <a:bodyPr>
            <a:normAutofit/>
          </a:bodyPr>
          <a:lstStyle/>
          <a:p>
            <a:pPr marL="0" indent="0" algn="ctr">
              <a:buNone/>
            </a:pPr>
            <a:endParaRPr lang="en-US" sz="4800" dirty="0"/>
          </a:p>
          <a:p>
            <a:pPr marL="0" indent="0" algn="ctr">
              <a:buNone/>
            </a:pPr>
            <a:r>
              <a:rPr lang="en-US" sz="4800" dirty="0"/>
              <a:t>Some denominations have gotten away from the Word of God that clearly teaches that each individual on the face of the earth has a sin problem; and that sin problem leads to death – both spiritual and physical. </a:t>
            </a:r>
            <a:endParaRPr lang="en-US"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15596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39D610-AA63-6D1B-BAC0-FD876C61B6C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019BF4-6309-3D31-6E8C-C8DE2C0CB4B7}"/>
              </a:ext>
            </a:extLst>
          </p:cNvPr>
          <p:cNvSpPr>
            <a:spLocks noGrp="1"/>
          </p:cNvSpPr>
          <p:nvPr>
            <p:ph idx="1"/>
          </p:nvPr>
        </p:nvSpPr>
        <p:spPr>
          <a:xfrm>
            <a:off x="989610" y="662049"/>
            <a:ext cx="10212779" cy="5533901"/>
          </a:xfrm>
        </p:spPr>
        <p:txBody>
          <a:bodyPr>
            <a:normAutofit/>
          </a:bodyPr>
          <a:lstStyle/>
          <a:p>
            <a:pPr marL="0" indent="0" algn="ctr">
              <a:buNone/>
            </a:pPr>
            <a:endParaRPr lang="en-US" sz="4800" dirty="0"/>
          </a:p>
          <a:p>
            <a:pPr marL="0" indent="0" algn="ctr">
              <a:buNone/>
            </a:pPr>
            <a:r>
              <a:rPr lang="en-US" sz="4800" dirty="0"/>
              <a:t>Those denominations have picked and chosen only what they want from the Scriptures so that they can avoid any reference to personal accountability for their sin. </a:t>
            </a:r>
            <a:endParaRPr lang="en-US"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19259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B11320-C609-D3A8-574A-16986E567CB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7BA353-E348-A0E0-5601-C96B8A48734C}"/>
              </a:ext>
            </a:extLst>
          </p:cNvPr>
          <p:cNvSpPr>
            <a:spLocks noGrp="1"/>
          </p:cNvSpPr>
          <p:nvPr>
            <p:ph idx="1"/>
          </p:nvPr>
        </p:nvSpPr>
        <p:spPr>
          <a:xfrm>
            <a:off x="556161" y="662049"/>
            <a:ext cx="11079678" cy="5533901"/>
          </a:xfrm>
        </p:spPr>
        <p:txBody>
          <a:bodyPr>
            <a:noAutofit/>
          </a:bodyPr>
          <a:lstStyle/>
          <a:p>
            <a:pPr marL="0" indent="0">
              <a:buNone/>
            </a:pPr>
            <a:r>
              <a:rPr lang="en-US" sz="4400" dirty="0">
                <a:latin typeface="Calibri" panose="020F0502020204030204" pitchFamily="34" charset="0"/>
                <a:ea typeface="Calibri" panose="020F0502020204030204" pitchFamily="34" charset="0"/>
                <a:cs typeface="Calibri" panose="020F0502020204030204" pitchFamily="34" charset="0"/>
              </a:rPr>
              <a:t>Philippians 3:7-8</a:t>
            </a:r>
          </a:p>
          <a:p>
            <a:pPr marL="0" indent="0">
              <a:buNone/>
            </a:pPr>
            <a:r>
              <a:rPr lang="en-US" sz="4400" b="1" i="1" dirty="0">
                <a:latin typeface="Times New Roman" panose="02020603050405020304" pitchFamily="18" charset="0"/>
                <a:cs typeface="Times New Roman" panose="02020603050405020304" pitchFamily="18" charset="0"/>
              </a:rPr>
              <a:t>“But whatever things were gain to me, those things I have counted as loss for the sake of Christ.  More than that, I count all things to be loss in view of the surpassing value of knowing Christ Jesus my Lord, for whom I have suffered the loss of all things, </a:t>
            </a:r>
            <a:r>
              <a:rPr lang="en-US" sz="4400" b="1" i="1" dirty="0">
                <a:solidFill>
                  <a:srgbClr val="FF0000"/>
                </a:solidFill>
                <a:latin typeface="Times New Roman" panose="02020603050405020304" pitchFamily="18" charset="0"/>
                <a:cs typeface="Times New Roman" panose="02020603050405020304" pitchFamily="18" charset="0"/>
              </a:rPr>
              <a:t>and count them but rubbish in order that I may gain Christ</a:t>
            </a:r>
            <a:r>
              <a:rPr lang="en-US" sz="4400" b="1" i="1" dirty="0">
                <a:latin typeface="Times New Roman" panose="02020603050405020304" pitchFamily="18" charset="0"/>
                <a:cs typeface="Times New Roman" panose="02020603050405020304" pitchFamily="18" charset="0"/>
              </a:rPr>
              <a:t>.”</a:t>
            </a:r>
            <a:r>
              <a:rPr lang="en-US" sz="4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4976870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0B3D1F-409A-6F6E-90A6-89A3E82635F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1E5F9B-2D61-1072-EE11-8C95D3C77E31}"/>
              </a:ext>
            </a:extLst>
          </p:cNvPr>
          <p:cNvSpPr>
            <a:spLocks noGrp="1"/>
          </p:cNvSpPr>
          <p:nvPr>
            <p:ph idx="1"/>
          </p:nvPr>
        </p:nvSpPr>
        <p:spPr>
          <a:xfrm>
            <a:off x="838200" y="665018"/>
            <a:ext cx="10515600" cy="5533901"/>
          </a:xfrm>
        </p:spPr>
        <p:txBody>
          <a:bodyPr>
            <a:normAutofit/>
          </a:bodyPr>
          <a:lstStyle/>
          <a:p>
            <a:pPr marL="0" indent="0">
              <a:buNone/>
            </a:pPr>
            <a:endParaRPr lang="en-US" sz="48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4800" dirty="0">
                <a:latin typeface="Calibri" panose="020F0502020204030204" pitchFamily="34" charset="0"/>
                <a:ea typeface="Calibri" panose="020F0502020204030204" pitchFamily="34" charset="0"/>
                <a:cs typeface="Calibri" panose="020F0502020204030204" pitchFamily="34" charset="0"/>
              </a:rPr>
              <a:t>Hebrews 2:18</a:t>
            </a:r>
          </a:p>
          <a:p>
            <a:pPr marL="0" indent="0">
              <a:buNone/>
            </a:pPr>
            <a:r>
              <a:rPr lang="en-US" sz="4800" b="1" i="1" dirty="0">
                <a:latin typeface="Times New Roman" panose="02020603050405020304" pitchFamily="18" charset="0"/>
                <a:cs typeface="Times New Roman" panose="02020603050405020304" pitchFamily="18" charset="0"/>
              </a:rPr>
              <a:t>“For since He Himself was tempted in that which He has suffered, He is able to come to the aid of those who are tempted.”</a:t>
            </a:r>
            <a:endParaRPr lang="en-US"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91893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F44039-4916-7947-F3D8-CF168F5EB4B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2B17E8-90FA-1C46-F5E8-CC7A973E9525}"/>
              </a:ext>
            </a:extLst>
          </p:cNvPr>
          <p:cNvSpPr>
            <a:spLocks noGrp="1"/>
          </p:cNvSpPr>
          <p:nvPr>
            <p:ph idx="1"/>
          </p:nvPr>
        </p:nvSpPr>
        <p:spPr>
          <a:xfrm>
            <a:off x="838200" y="665018"/>
            <a:ext cx="10515600" cy="5533901"/>
          </a:xfrm>
        </p:spPr>
        <p:txBody>
          <a:bodyPr>
            <a:normAutofit/>
          </a:bodyPr>
          <a:lstStyle/>
          <a:p>
            <a:pPr marL="0" indent="0">
              <a:buNone/>
            </a:pPr>
            <a:endParaRPr lang="en-US" sz="48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4800" dirty="0">
                <a:latin typeface="Calibri" panose="020F0502020204030204" pitchFamily="34" charset="0"/>
                <a:ea typeface="Calibri" panose="020F0502020204030204" pitchFamily="34" charset="0"/>
                <a:cs typeface="Calibri" panose="020F0502020204030204" pitchFamily="34" charset="0"/>
              </a:rPr>
              <a:t>Hebrews 4:16</a:t>
            </a:r>
          </a:p>
          <a:p>
            <a:pPr marL="0" indent="0">
              <a:buNone/>
            </a:pPr>
            <a:r>
              <a:rPr lang="en-US" sz="4800" b="1" i="1" dirty="0">
                <a:latin typeface="Times New Roman" panose="02020603050405020304" pitchFamily="18" charset="0"/>
                <a:cs typeface="Times New Roman" panose="02020603050405020304" pitchFamily="18" charset="0"/>
              </a:rPr>
              <a:t>“Let us therefore draw near with confidence to the throne of grace, that we may receive mercy and may find grace to help in time of need.”</a:t>
            </a:r>
            <a:r>
              <a:rPr lang="en-US" sz="48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8248098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1756C5-1485-1BAE-2091-5201A1D2EC0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45311BC-CD5D-D82F-9982-31AF33E66545}"/>
              </a:ext>
            </a:extLst>
          </p:cNvPr>
          <p:cNvSpPr>
            <a:spLocks noGrp="1"/>
          </p:cNvSpPr>
          <p:nvPr>
            <p:ph idx="1"/>
          </p:nvPr>
        </p:nvSpPr>
        <p:spPr>
          <a:xfrm>
            <a:off x="838200" y="665018"/>
            <a:ext cx="10515600" cy="5533901"/>
          </a:xfrm>
        </p:spPr>
        <p:txBody>
          <a:bodyPr>
            <a:normAutofit/>
          </a:bodyPr>
          <a:lstStyle/>
          <a:p>
            <a:pPr marL="0" indent="0">
              <a:buNone/>
            </a:pPr>
            <a:endParaRPr lang="en-US" sz="48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4800" dirty="0">
                <a:latin typeface="Calibri" panose="020F0502020204030204" pitchFamily="34" charset="0"/>
                <a:ea typeface="Calibri" panose="020F0502020204030204" pitchFamily="34" charset="0"/>
                <a:cs typeface="Calibri" panose="020F0502020204030204" pitchFamily="34" charset="0"/>
              </a:rPr>
              <a:t>Hebrews 7:25</a:t>
            </a:r>
          </a:p>
          <a:p>
            <a:pPr marL="0" indent="0">
              <a:buNone/>
            </a:pPr>
            <a:r>
              <a:rPr lang="en-US" sz="4800" b="1" i="1" dirty="0">
                <a:latin typeface="Times New Roman" panose="02020603050405020304" pitchFamily="18" charset="0"/>
                <a:cs typeface="Times New Roman" panose="02020603050405020304" pitchFamily="18" charset="0"/>
              </a:rPr>
              <a:t>“Therefore He is able also to save forever those who draw near to God through Him, since He always lives to make intercession for them.”</a:t>
            </a:r>
            <a:r>
              <a:rPr lang="en-US" sz="48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9202576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D16CD2-6D1B-DCF4-F338-65ACD325103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8A70A7-E9C1-51D7-34A7-14E8DAEB2F51}"/>
              </a:ext>
            </a:extLst>
          </p:cNvPr>
          <p:cNvSpPr>
            <a:spLocks noGrp="1"/>
          </p:cNvSpPr>
          <p:nvPr>
            <p:ph idx="1"/>
          </p:nvPr>
        </p:nvSpPr>
        <p:spPr>
          <a:xfrm>
            <a:off x="838200" y="665018"/>
            <a:ext cx="10515600" cy="5533901"/>
          </a:xfrm>
        </p:spPr>
        <p:txBody>
          <a:bodyPr>
            <a:normAutofit/>
          </a:bodyPr>
          <a:lstStyle/>
          <a:p>
            <a:pPr marL="0" indent="0">
              <a:buNone/>
            </a:pPr>
            <a:endParaRPr lang="en-US" sz="4800" dirty="0">
              <a:latin typeface="Calibri" panose="020F0502020204030204" pitchFamily="34" charset="0"/>
              <a:ea typeface="Calibri" panose="020F0502020204030204" pitchFamily="34" charset="0"/>
              <a:cs typeface="Calibri" panose="020F0502020204030204" pitchFamily="34" charset="0"/>
            </a:endParaRPr>
          </a:p>
          <a:p>
            <a:pPr marL="0" indent="0" algn="ctr">
              <a:buNone/>
            </a:pPr>
            <a:r>
              <a:rPr lang="en-US" sz="6000" dirty="0"/>
              <a:t>All of this is made possible because the believer </a:t>
            </a:r>
            <a:r>
              <a:rPr lang="en-US" sz="6000" b="1" i="1" u="sng" dirty="0"/>
              <a:t>knows</a:t>
            </a:r>
            <a:r>
              <a:rPr lang="en-US" sz="6000" dirty="0"/>
              <a:t> Jesus Christ – not because he knows </a:t>
            </a:r>
            <a:r>
              <a:rPr lang="en-US" sz="6000" i="1" u="sng" dirty="0"/>
              <a:t>about</a:t>
            </a:r>
            <a:r>
              <a:rPr lang="en-US" sz="6000" dirty="0"/>
              <a:t> Jesus Christ. </a:t>
            </a:r>
            <a:endParaRPr lang="en-US" sz="6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01021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957D60-665A-BA38-60DC-638D16506DC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BB779D-05D5-D39F-2173-B0D36E6AFF5E}"/>
              </a:ext>
            </a:extLst>
          </p:cNvPr>
          <p:cNvSpPr>
            <a:spLocks noGrp="1"/>
          </p:cNvSpPr>
          <p:nvPr>
            <p:ph idx="1"/>
          </p:nvPr>
        </p:nvSpPr>
        <p:spPr>
          <a:xfrm>
            <a:off x="838200" y="665018"/>
            <a:ext cx="10515600" cy="5533901"/>
          </a:xfrm>
        </p:spPr>
        <p:txBody>
          <a:bodyPr>
            <a:normAutofit/>
          </a:bodyPr>
          <a:lstStyle/>
          <a:p>
            <a:pPr marL="0" indent="0">
              <a:buNone/>
            </a:pPr>
            <a:r>
              <a:rPr lang="en-US" sz="4800" dirty="0">
                <a:latin typeface="Calibri" panose="020F0502020204030204" pitchFamily="34" charset="0"/>
                <a:ea typeface="Calibri" panose="020F0502020204030204" pitchFamily="34" charset="0"/>
                <a:cs typeface="Calibri" panose="020F0502020204030204" pitchFamily="34" charset="0"/>
              </a:rPr>
              <a:t>Philippians 3:8-9</a:t>
            </a:r>
          </a:p>
          <a:p>
            <a:pPr marL="0" indent="0">
              <a:buNone/>
            </a:pPr>
            <a:r>
              <a:rPr lang="en-US" sz="4800" b="1" i="1" dirty="0">
                <a:latin typeface="Times New Roman" panose="02020603050405020304" pitchFamily="18" charset="0"/>
                <a:cs typeface="Times New Roman" panose="02020603050405020304" pitchFamily="18" charset="0"/>
              </a:rPr>
              <a:t>“… And count them but rubbish in order that I may gain Christ, and may be found in Him, not having a righteousness of my own derived from the Law, but that which is through faith in Christ, the righteousness which comes from God on the basis of faith.”</a:t>
            </a:r>
            <a:r>
              <a:rPr lang="en-US" sz="48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2018875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2FCC1E-7D43-6E4D-337E-1F87CBC44C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D3A199-899E-F0D6-8FE8-EA1EE42EAE56}"/>
              </a:ext>
            </a:extLst>
          </p:cNvPr>
          <p:cNvSpPr>
            <a:spLocks noGrp="1"/>
          </p:cNvSpPr>
          <p:nvPr>
            <p:ph type="title"/>
          </p:nvPr>
        </p:nvSpPr>
        <p:spPr/>
        <p:txBody>
          <a:bodyPr/>
          <a:lstStyle/>
          <a:p>
            <a:r>
              <a:rPr lang="en-US" dirty="0"/>
              <a:t>Things of Surpassing Value … </a:t>
            </a:r>
          </a:p>
        </p:txBody>
      </p:sp>
      <p:sp>
        <p:nvSpPr>
          <p:cNvPr id="3" name="Content Placeholder 2">
            <a:extLst>
              <a:ext uri="{FF2B5EF4-FFF2-40B4-BE49-F238E27FC236}">
                <a16:creationId xmlns:a16="http://schemas.microsoft.com/office/drawing/2014/main" id="{E1D0A8E4-2771-3F43-90BD-84CF7E8DC6F4}"/>
              </a:ext>
            </a:extLst>
          </p:cNvPr>
          <p:cNvSpPr>
            <a:spLocks noGrp="1"/>
          </p:cNvSpPr>
          <p:nvPr>
            <p:ph idx="1"/>
          </p:nvPr>
        </p:nvSpPr>
        <p:spPr/>
        <p:txBody>
          <a:bodyPr>
            <a:normAutofit/>
          </a:bodyPr>
          <a:lstStyle/>
          <a:p>
            <a:r>
              <a:rPr lang="en-US" sz="5400" dirty="0"/>
              <a:t>A believer </a:t>
            </a:r>
            <a:r>
              <a:rPr lang="en-US" sz="5400" u="sng" dirty="0"/>
              <a:t>knows</a:t>
            </a:r>
            <a:r>
              <a:rPr lang="en-US" sz="5400" dirty="0"/>
              <a:t> Christ</a:t>
            </a:r>
          </a:p>
          <a:p>
            <a:r>
              <a:rPr lang="en-US" sz="5400" dirty="0">
                <a:solidFill>
                  <a:srgbClr val="FF0000"/>
                </a:solidFill>
              </a:rPr>
              <a:t>We as believers in Jesus Christ are “found” righteous</a:t>
            </a:r>
          </a:p>
        </p:txBody>
      </p:sp>
    </p:spTree>
    <p:extLst>
      <p:ext uri="{BB962C8B-B14F-4D97-AF65-F5344CB8AC3E}">
        <p14:creationId xmlns:p14="http://schemas.microsoft.com/office/powerpoint/2010/main" val="15725750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C56772-A3EC-93DF-DA39-4AA1EBEDD03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4E3B95-7BD4-AB8B-2E12-E5FB523BECA8}"/>
              </a:ext>
            </a:extLst>
          </p:cNvPr>
          <p:cNvSpPr>
            <a:spLocks noGrp="1"/>
          </p:cNvSpPr>
          <p:nvPr>
            <p:ph idx="1"/>
          </p:nvPr>
        </p:nvSpPr>
        <p:spPr>
          <a:xfrm>
            <a:off x="838200" y="665018"/>
            <a:ext cx="10515600" cy="5511945"/>
          </a:xfrm>
        </p:spPr>
        <p:txBody>
          <a:bodyPr>
            <a:normAutofit/>
          </a:bodyPr>
          <a:lstStyle/>
          <a:p>
            <a:pPr marL="0" indent="0">
              <a:buNone/>
            </a:pPr>
            <a:endParaRPr lang="en-US" sz="48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4800" dirty="0">
                <a:latin typeface="Calibri" panose="020F0502020204030204" pitchFamily="34" charset="0"/>
                <a:ea typeface="Calibri" panose="020F0502020204030204" pitchFamily="34" charset="0"/>
                <a:cs typeface="Calibri" panose="020F0502020204030204" pitchFamily="34" charset="0"/>
              </a:rPr>
              <a:t>Acts 2:38</a:t>
            </a:r>
          </a:p>
          <a:p>
            <a:pPr marL="0" indent="0">
              <a:buNone/>
            </a:pPr>
            <a:r>
              <a:rPr lang="en-US" sz="4800" b="1" i="1" dirty="0">
                <a:latin typeface="Times New Roman" panose="02020603050405020304" pitchFamily="18" charset="0"/>
                <a:cs typeface="Times New Roman" panose="02020603050405020304" pitchFamily="18" charset="0"/>
              </a:rPr>
              <a:t>“</a:t>
            </a:r>
            <a:r>
              <a:rPr lang="en-US" sz="4800" b="1" i="1" dirty="0">
                <a:solidFill>
                  <a:srgbClr val="FF0000"/>
                </a:solidFill>
                <a:latin typeface="Times New Roman" panose="02020603050405020304" pitchFamily="18" charset="0"/>
                <a:cs typeface="Times New Roman" panose="02020603050405020304" pitchFamily="18" charset="0"/>
              </a:rPr>
              <a:t>Repent</a:t>
            </a:r>
            <a:r>
              <a:rPr lang="en-US" sz="4800" b="1" i="1" dirty="0">
                <a:latin typeface="Times New Roman" panose="02020603050405020304" pitchFamily="18" charset="0"/>
                <a:cs typeface="Times New Roman" panose="02020603050405020304" pitchFamily="18" charset="0"/>
              </a:rPr>
              <a:t>, and let everyone of you be baptized in the name of Jesus Christ for the remission of sins; and you shall receive the gift of the Holy Spirit.”</a:t>
            </a:r>
            <a:endParaRPr lang="en-US"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7248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29FC8B-B161-E280-3C5F-4B75475F86D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99A15A-F247-4FA2-FA98-FD00EDEFA47C}"/>
              </a:ext>
            </a:extLst>
          </p:cNvPr>
          <p:cNvSpPr>
            <a:spLocks noGrp="1"/>
          </p:cNvSpPr>
          <p:nvPr>
            <p:ph idx="1"/>
          </p:nvPr>
        </p:nvSpPr>
        <p:spPr>
          <a:xfrm>
            <a:off x="838200" y="665018"/>
            <a:ext cx="10515600" cy="5533901"/>
          </a:xfrm>
        </p:spPr>
        <p:txBody>
          <a:bodyPr>
            <a:normAutofit/>
          </a:bodyPr>
          <a:lstStyle/>
          <a:p>
            <a:pPr marL="0" indent="0">
              <a:buNone/>
            </a:pPr>
            <a:r>
              <a:rPr lang="en-US" sz="4800" dirty="0">
                <a:latin typeface="Calibri" panose="020F0502020204030204" pitchFamily="34" charset="0"/>
                <a:ea typeface="Calibri" panose="020F0502020204030204" pitchFamily="34" charset="0"/>
                <a:cs typeface="Calibri" panose="020F0502020204030204" pitchFamily="34" charset="0"/>
              </a:rPr>
              <a:t>Philippians 3:8-9</a:t>
            </a:r>
          </a:p>
          <a:p>
            <a:pPr marL="0" indent="0">
              <a:buNone/>
            </a:pPr>
            <a:r>
              <a:rPr lang="en-US" sz="4800" b="1" i="1" dirty="0">
                <a:latin typeface="Times New Roman" panose="02020603050405020304" pitchFamily="18" charset="0"/>
                <a:cs typeface="Times New Roman" panose="02020603050405020304" pitchFamily="18" charset="0"/>
              </a:rPr>
              <a:t>“… And count them but rubbish in order that I may gain Christ, and may be found in Him, </a:t>
            </a:r>
            <a:r>
              <a:rPr lang="en-US" sz="4800" b="1" i="1" dirty="0">
                <a:solidFill>
                  <a:srgbClr val="FF0000"/>
                </a:solidFill>
                <a:latin typeface="Times New Roman" panose="02020603050405020304" pitchFamily="18" charset="0"/>
                <a:cs typeface="Times New Roman" panose="02020603050405020304" pitchFamily="18" charset="0"/>
              </a:rPr>
              <a:t>not having a righteousness of my own derived from the Law</a:t>
            </a:r>
            <a:r>
              <a:rPr lang="en-US" sz="4800" b="1" i="1" dirty="0">
                <a:latin typeface="Times New Roman" panose="02020603050405020304" pitchFamily="18" charset="0"/>
                <a:cs typeface="Times New Roman" panose="02020603050405020304" pitchFamily="18" charset="0"/>
              </a:rPr>
              <a:t>, but that which is through faith in Christ, the righteousness which comes from God on the basis of faith.”</a:t>
            </a:r>
            <a:r>
              <a:rPr lang="en-US" sz="48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5936047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A33313-5D76-39F6-67AE-AC599D64EE3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8440D00-BB05-A281-0440-60AF40AC3728}"/>
              </a:ext>
            </a:extLst>
          </p:cNvPr>
          <p:cNvSpPr>
            <a:spLocks noGrp="1"/>
          </p:cNvSpPr>
          <p:nvPr>
            <p:ph idx="1"/>
          </p:nvPr>
        </p:nvSpPr>
        <p:spPr>
          <a:xfrm>
            <a:off x="838200" y="665018"/>
            <a:ext cx="10515600" cy="5533901"/>
          </a:xfrm>
        </p:spPr>
        <p:txBody>
          <a:bodyPr>
            <a:normAutofit/>
          </a:bodyPr>
          <a:lstStyle/>
          <a:p>
            <a:pPr marL="0" indent="0" algn="ctr">
              <a:buNone/>
            </a:pPr>
            <a:endParaRPr lang="en-US" sz="5400" dirty="0"/>
          </a:p>
          <a:p>
            <a:pPr marL="0" indent="0" algn="ctr">
              <a:buNone/>
            </a:pPr>
            <a:r>
              <a:rPr lang="en-US" sz="5400" dirty="0"/>
              <a:t>Paul realized that he had a righteousness that can only come from God the Father on the basis of faith in His Son, Jesus Christ. </a:t>
            </a:r>
            <a:endParaRPr lang="en-US"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63170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6C472F-D6A4-0572-7C51-25D5F3E88C6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0F0286-3150-4E0B-23F7-9F08E0FC7252}"/>
              </a:ext>
            </a:extLst>
          </p:cNvPr>
          <p:cNvSpPr>
            <a:spLocks noGrp="1"/>
          </p:cNvSpPr>
          <p:nvPr>
            <p:ph idx="1"/>
          </p:nvPr>
        </p:nvSpPr>
        <p:spPr>
          <a:xfrm>
            <a:off x="838200" y="665018"/>
            <a:ext cx="10515600" cy="5533901"/>
          </a:xfrm>
        </p:spPr>
        <p:txBody>
          <a:bodyPr>
            <a:normAutofit/>
          </a:bodyPr>
          <a:lstStyle/>
          <a:p>
            <a:pPr marL="0" indent="0">
              <a:buNone/>
            </a:pPr>
            <a:r>
              <a:rPr lang="en-US" sz="4400" dirty="0">
                <a:latin typeface="Calibri" panose="020F0502020204030204" pitchFamily="34" charset="0"/>
                <a:ea typeface="Calibri" panose="020F0502020204030204" pitchFamily="34" charset="0"/>
                <a:cs typeface="Calibri" panose="020F0502020204030204" pitchFamily="34" charset="0"/>
              </a:rPr>
              <a:t>Matthew 5:21</a:t>
            </a:r>
          </a:p>
          <a:p>
            <a:pPr marL="0" indent="0">
              <a:buNone/>
            </a:pPr>
            <a:r>
              <a:rPr lang="en-US" sz="4400" b="1" i="1" dirty="0">
                <a:latin typeface="Times New Roman" panose="02020603050405020304" pitchFamily="18" charset="0"/>
                <a:cs typeface="Times New Roman" panose="02020603050405020304" pitchFamily="18" charset="0"/>
              </a:rPr>
              <a:t>“You have heard that the ancients were told, ‘YOU SHALL NOT COMMIT MURDER’ and ‘Whoever commits murder shall be liable to the court.’  ‘But I say to you that everyone who is angry with his brother shall be guilty before the court.’”</a:t>
            </a:r>
            <a:r>
              <a:rPr lang="en-US" sz="4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1354115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11649E-0545-511F-62CD-EE4FF9F784B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EAD6AA-2B26-DD11-3B82-8CB3B0F59C66}"/>
              </a:ext>
            </a:extLst>
          </p:cNvPr>
          <p:cNvSpPr>
            <a:spLocks noGrp="1"/>
          </p:cNvSpPr>
          <p:nvPr>
            <p:ph idx="1"/>
          </p:nvPr>
        </p:nvSpPr>
        <p:spPr>
          <a:xfrm>
            <a:off x="838200" y="665018"/>
            <a:ext cx="10515600" cy="5533901"/>
          </a:xfrm>
        </p:spPr>
        <p:txBody>
          <a:bodyPr>
            <a:normAutofit/>
          </a:bodyPr>
          <a:lstStyle/>
          <a:p>
            <a:pPr marL="0" indent="0">
              <a:buNone/>
            </a:pPr>
            <a:r>
              <a:rPr lang="en-US" sz="4800" dirty="0">
                <a:latin typeface="Calibri" panose="020F0502020204030204" pitchFamily="34" charset="0"/>
                <a:ea typeface="Calibri" panose="020F0502020204030204" pitchFamily="34" charset="0"/>
                <a:cs typeface="Calibri" panose="020F0502020204030204" pitchFamily="34" charset="0"/>
              </a:rPr>
              <a:t>Matthew 5:27</a:t>
            </a:r>
          </a:p>
          <a:p>
            <a:pPr marL="0" indent="0">
              <a:buNone/>
            </a:pPr>
            <a:r>
              <a:rPr lang="en-US" sz="4800" b="1" i="1" dirty="0">
                <a:latin typeface="Times New Roman" panose="02020603050405020304" pitchFamily="18" charset="0"/>
                <a:cs typeface="Times New Roman" panose="02020603050405020304" pitchFamily="18" charset="0"/>
              </a:rPr>
              <a:t>“You have heard that it was said, ‘YOU SHALL NOT COMMIT ADULTERY’; but I say to you, that everyone who looks on a woman to lust for her has already committed adultery with her in his heart.”</a:t>
            </a:r>
            <a:r>
              <a:rPr lang="en-US" sz="48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7143270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65014B-DD28-7AA7-BA6B-9E69FAC6D9A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0195821-ACE4-CB32-8D91-65B8201720D6}"/>
              </a:ext>
            </a:extLst>
          </p:cNvPr>
          <p:cNvSpPr>
            <a:spLocks noGrp="1"/>
          </p:cNvSpPr>
          <p:nvPr>
            <p:ph idx="1"/>
          </p:nvPr>
        </p:nvSpPr>
        <p:spPr>
          <a:xfrm>
            <a:off x="838200" y="665018"/>
            <a:ext cx="10515600" cy="5533901"/>
          </a:xfrm>
        </p:spPr>
        <p:txBody>
          <a:bodyPr>
            <a:normAutofit/>
          </a:bodyPr>
          <a:lstStyle/>
          <a:p>
            <a:pPr marL="0" indent="0">
              <a:buNone/>
            </a:pPr>
            <a:endParaRPr lang="en-US" sz="54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5400" dirty="0">
                <a:latin typeface="Calibri" panose="020F0502020204030204" pitchFamily="34" charset="0"/>
                <a:ea typeface="Calibri" panose="020F0502020204030204" pitchFamily="34" charset="0"/>
                <a:cs typeface="Calibri" panose="020F0502020204030204" pitchFamily="34" charset="0"/>
              </a:rPr>
              <a:t>Jeremiah 17:9</a:t>
            </a:r>
          </a:p>
          <a:p>
            <a:pPr marL="0" indent="0">
              <a:buNone/>
            </a:pPr>
            <a:r>
              <a:rPr lang="en-US" sz="5400" b="1" i="1" dirty="0">
                <a:latin typeface="Times New Roman" panose="02020603050405020304" pitchFamily="18" charset="0"/>
                <a:cs typeface="Times New Roman" panose="02020603050405020304" pitchFamily="18" charset="0"/>
              </a:rPr>
              <a:t>“The heart is deceitful above all things, and desperately wicked: who can know it?”</a:t>
            </a:r>
            <a:endParaRPr lang="en-US"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554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889D80-DE5E-E3DB-1398-6AF1F3E76FC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87C11C-2868-8EAF-B537-9EC45689894F}"/>
              </a:ext>
            </a:extLst>
          </p:cNvPr>
          <p:cNvSpPr>
            <a:spLocks noGrp="1"/>
          </p:cNvSpPr>
          <p:nvPr>
            <p:ph idx="1"/>
          </p:nvPr>
        </p:nvSpPr>
        <p:spPr>
          <a:xfrm>
            <a:off x="838200" y="665018"/>
            <a:ext cx="10515600" cy="5533901"/>
          </a:xfrm>
        </p:spPr>
        <p:txBody>
          <a:bodyPr>
            <a:normAutofit/>
          </a:bodyPr>
          <a:lstStyle/>
          <a:p>
            <a:pPr marL="0" indent="0">
              <a:buNone/>
            </a:pPr>
            <a:endParaRPr lang="en-US" sz="54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5400" dirty="0">
                <a:latin typeface="Calibri" panose="020F0502020204030204" pitchFamily="34" charset="0"/>
                <a:ea typeface="Calibri" panose="020F0502020204030204" pitchFamily="34" charset="0"/>
                <a:cs typeface="Calibri" panose="020F0502020204030204" pitchFamily="34" charset="0"/>
              </a:rPr>
              <a:t>Imputation … </a:t>
            </a:r>
          </a:p>
          <a:p>
            <a:pPr marL="0" indent="0">
              <a:buNone/>
            </a:pPr>
            <a:endParaRPr lang="en-US" sz="54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5400" dirty="0">
                <a:latin typeface="Calibri" panose="020F0502020204030204" pitchFamily="34" charset="0"/>
                <a:ea typeface="Calibri" panose="020F0502020204030204" pitchFamily="34" charset="0"/>
                <a:cs typeface="Calibri" panose="020F0502020204030204" pitchFamily="34" charset="0"/>
              </a:rPr>
              <a:t>“To put to one’s account.”</a:t>
            </a:r>
            <a:endParaRPr lang="en-US"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7657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137B27-2DA7-2977-75A0-FA49EDFFE77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45B552-5FD3-66AE-9F0D-2FB488713973}"/>
              </a:ext>
            </a:extLst>
          </p:cNvPr>
          <p:cNvSpPr>
            <a:spLocks noGrp="1"/>
          </p:cNvSpPr>
          <p:nvPr>
            <p:ph idx="1"/>
          </p:nvPr>
        </p:nvSpPr>
        <p:spPr>
          <a:xfrm>
            <a:off x="838200" y="665018"/>
            <a:ext cx="10515600" cy="5533901"/>
          </a:xfrm>
        </p:spPr>
        <p:txBody>
          <a:bodyPr>
            <a:normAutofit/>
          </a:bodyPr>
          <a:lstStyle/>
          <a:p>
            <a:pPr marL="0" indent="0">
              <a:buNone/>
            </a:pPr>
            <a:r>
              <a:rPr lang="en-US" sz="4800" dirty="0">
                <a:latin typeface="Calibri" panose="020F0502020204030204" pitchFamily="34" charset="0"/>
                <a:ea typeface="Calibri" panose="020F0502020204030204" pitchFamily="34" charset="0"/>
                <a:cs typeface="Calibri" panose="020F0502020204030204" pitchFamily="34" charset="0"/>
              </a:rPr>
              <a:t>Romans 4:1-6</a:t>
            </a:r>
          </a:p>
          <a:p>
            <a:pPr marL="0" indent="0">
              <a:buNone/>
            </a:pPr>
            <a:r>
              <a:rPr lang="en-US" sz="4800" b="1" i="1" dirty="0">
                <a:latin typeface="Times New Roman" panose="02020603050405020304" pitchFamily="18" charset="0"/>
                <a:cs typeface="Times New Roman" panose="02020603050405020304" pitchFamily="18" charset="0"/>
              </a:rPr>
              <a:t>“What then shall we say that Abraham, our forefather according to the flesh, has found?  For if Abraham was justified by works, he has something to boast about, but not before God.  For what does the Scripture say? </a:t>
            </a:r>
            <a:endParaRPr lang="en-US"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544541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758547-5323-8A0D-D63D-486952B83A0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1A9F1E-6143-7CAF-F241-D39A797CD633}"/>
              </a:ext>
            </a:extLst>
          </p:cNvPr>
          <p:cNvSpPr>
            <a:spLocks noGrp="1"/>
          </p:cNvSpPr>
          <p:nvPr>
            <p:ph idx="1"/>
          </p:nvPr>
        </p:nvSpPr>
        <p:spPr>
          <a:xfrm>
            <a:off x="838200" y="665018"/>
            <a:ext cx="10515600" cy="5533901"/>
          </a:xfrm>
        </p:spPr>
        <p:txBody>
          <a:bodyPr>
            <a:noAutofit/>
          </a:bodyPr>
          <a:lstStyle/>
          <a:p>
            <a:pPr marL="0" indent="0">
              <a:buNone/>
            </a:pPr>
            <a:r>
              <a:rPr lang="en-US" sz="4400" dirty="0">
                <a:latin typeface="Calibri" panose="020F0502020204030204" pitchFamily="34" charset="0"/>
                <a:ea typeface="Calibri" panose="020F0502020204030204" pitchFamily="34" charset="0"/>
                <a:cs typeface="Calibri" panose="020F0502020204030204" pitchFamily="34" charset="0"/>
              </a:rPr>
              <a:t>Romans 4:1-6</a:t>
            </a:r>
          </a:p>
          <a:p>
            <a:pPr marL="0" indent="0">
              <a:buNone/>
            </a:pPr>
            <a:r>
              <a:rPr lang="en-US" sz="4400" b="1" i="1" dirty="0">
                <a:latin typeface="Times New Roman" panose="02020603050405020304" pitchFamily="18" charset="0"/>
                <a:cs typeface="Times New Roman" panose="02020603050405020304" pitchFamily="18" charset="0"/>
              </a:rPr>
              <a:t>“ABRAHAM BELIEVED GOD, AND IT WAS CREDITED TO HIM AS RIGHEOUSNESS.”  Now to the one who works, his wage is not credited as a favor, but as what is due.  But to the one who does not work, but believes in Him who justifies the ungodly, his faith is credited as righteousness ...”.</a:t>
            </a:r>
            <a:r>
              <a:rPr lang="en-US" sz="4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4698682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754C52-3E1B-9C49-EC63-4F55C9A5FA2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77C815-9B2C-B8AC-7587-ED019F101004}"/>
              </a:ext>
            </a:extLst>
          </p:cNvPr>
          <p:cNvSpPr>
            <a:spLocks noGrp="1"/>
          </p:cNvSpPr>
          <p:nvPr>
            <p:ph idx="1"/>
          </p:nvPr>
        </p:nvSpPr>
        <p:spPr>
          <a:xfrm>
            <a:off x="838200" y="665018"/>
            <a:ext cx="10515600" cy="5533901"/>
          </a:xfrm>
        </p:spPr>
        <p:txBody>
          <a:bodyPr>
            <a:normAutofit/>
          </a:bodyPr>
          <a:lstStyle/>
          <a:p>
            <a:pPr marL="0" indent="0" algn="ctr">
              <a:buNone/>
            </a:pPr>
            <a:r>
              <a:rPr lang="en-US" sz="5400" dirty="0">
                <a:solidFill>
                  <a:srgbClr val="FF0000"/>
                </a:solidFill>
              </a:rPr>
              <a:t>When a person believes, i.e. trusts in Jesus Christ as his or her Savior, then that faith is credited as righteousness in God’s eyes. </a:t>
            </a:r>
            <a:endParaRPr lang="en-US" sz="5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43920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0C6BAE-BDDD-0615-8C30-7199EE63351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130D04F-FCED-1E46-644F-AC8FCB5FB08D}"/>
              </a:ext>
            </a:extLst>
          </p:cNvPr>
          <p:cNvSpPr>
            <a:spLocks noGrp="1"/>
          </p:cNvSpPr>
          <p:nvPr>
            <p:ph idx="1"/>
          </p:nvPr>
        </p:nvSpPr>
        <p:spPr>
          <a:xfrm>
            <a:off x="838200" y="665018"/>
            <a:ext cx="10515600" cy="5533901"/>
          </a:xfrm>
        </p:spPr>
        <p:txBody>
          <a:bodyPr>
            <a:normAutofit/>
          </a:bodyPr>
          <a:lstStyle/>
          <a:p>
            <a:pPr marL="0" indent="0" algn="ctr">
              <a:buNone/>
            </a:pPr>
            <a:r>
              <a:rPr lang="en-US" sz="5400" dirty="0"/>
              <a:t>When a person believes, i.e. trusts in Jesus Christ as his or her Savior, then that faith is credited as righteousness in God’s eyes. </a:t>
            </a:r>
          </a:p>
          <a:p>
            <a:pPr marL="0" indent="0" algn="ctr">
              <a:buNone/>
            </a:pPr>
            <a:endParaRPr lang="en-US" sz="1800" dirty="0">
              <a:latin typeface="Times New Roman" panose="02020603050405020304" pitchFamily="18" charset="0"/>
              <a:cs typeface="Times New Roman" panose="02020603050405020304" pitchFamily="18" charset="0"/>
            </a:endParaRPr>
          </a:p>
          <a:p>
            <a:pPr marL="0" indent="0" algn="ctr">
              <a:buNone/>
            </a:pPr>
            <a:r>
              <a:rPr lang="en-US" sz="5400" dirty="0">
                <a:solidFill>
                  <a:srgbClr val="FF0000"/>
                </a:solidFill>
              </a:rPr>
              <a:t>God’s righteousness is put into that person’s account. </a:t>
            </a:r>
            <a:endParaRPr lang="en-US" sz="5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3013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648445-92EC-CE01-CFDB-4DD82B0D032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9D6CDC-3079-E44D-0C25-90ACC7325588}"/>
              </a:ext>
            </a:extLst>
          </p:cNvPr>
          <p:cNvSpPr>
            <a:spLocks noGrp="1"/>
          </p:cNvSpPr>
          <p:nvPr>
            <p:ph idx="1"/>
          </p:nvPr>
        </p:nvSpPr>
        <p:spPr>
          <a:xfrm>
            <a:off x="838200" y="665018"/>
            <a:ext cx="10515600" cy="5511945"/>
          </a:xfrm>
        </p:spPr>
        <p:txBody>
          <a:bodyPr>
            <a:normAutofit lnSpcReduction="10000"/>
          </a:bodyPr>
          <a:lstStyle/>
          <a:p>
            <a:pPr marL="0" indent="0" algn="ctr">
              <a:buNone/>
            </a:pPr>
            <a:r>
              <a:rPr lang="en-US" sz="4800" dirty="0">
                <a:latin typeface="Calibri" panose="020F0502020204030204" pitchFamily="34" charset="0"/>
                <a:ea typeface="Calibri" panose="020F0502020204030204" pitchFamily="34" charset="0"/>
                <a:cs typeface="Calibri" panose="020F0502020204030204" pitchFamily="34" charset="0"/>
              </a:rPr>
              <a:t>My view on repentance is that it is problematic when coupled with the salvation message, as when one is speaking to an unbeliever and adds this element to the message, then that person invariably is going to think that there is something that he or she must do </a:t>
            </a:r>
            <a:r>
              <a:rPr lang="en-US" sz="4800" i="1" u="sng"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in addition to</a:t>
            </a:r>
            <a:r>
              <a:rPr lang="en-US" sz="4800" dirty="0">
                <a:solidFill>
                  <a:srgbClr val="FF0000"/>
                </a:solidFill>
                <a:latin typeface="Calibri" panose="020F0502020204030204" pitchFamily="34" charset="0"/>
                <a:ea typeface="Calibri" panose="020F0502020204030204" pitchFamily="34" charset="0"/>
                <a:cs typeface="Calibri" panose="020F0502020204030204" pitchFamily="34" charset="0"/>
              </a:rPr>
              <a:t> </a:t>
            </a:r>
            <a:r>
              <a:rPr lang="en-US" sz="4800" dirty="0">
                <a:latin typeface="Calibri" panose="020F0502020204030204" pitchFamily="34" charset="0"/>
                <a:ea typeface="Calibri" panose="020F0502020204030204" pitchFamily="34" charset="0"/>
                <a:cs typeface="Calibri" panose="020F0502020204030204" pitchFamily="34" charset="0"/>
              </a:rPr>
              <a:t>believing in Christ in order to be saved.  </a:t>
            </a:r>
            <a:endParaRPr lang="en-US"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815197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25024F-43A5-D6B0-659A-24D806B2D0F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986AEB-654C-E85E-44E9-C25F7449BB10}"/>
              </a:ext>
            </a:extLst>
          </p:cNvPr>
          <p:cNvSpPr>
            <a:spLocks noGrp="1"/>
          </p:cNvSpPr>
          <p:nvPr>
            <p:ph idx="1"/>
          </p:nvPr>
        </p:nvSpPr>
        <p:spPr>
          <a:xfrm>
            <a:off x="838200" y="665018"/>
            <a:ext cx="10515600" cy="5533901"/>
          </a:xfrm>
        </p:spPr>
        <p:txBody>
          <a:bodyPr>
            <a:noAutofit/>
          </a:bodyPr>
          <a:lstStyle/>
          <a:p>
            <a:pPr marL="0" indent="0">
              <a:buNone/>
            </a:pPr>
            <a:endParaRPr lang="en-US" sz="54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5400" dirty="0">
                <a:latin typeface="Calibri" panose="020F0502020204030204" pitchFamily="34" charset="0"/>
                <a:ea typeface="Calibri" panose="020F0502020204030204" pitchFamily="34" charset="0"/>
                <a:cs typeface="Calibri" panose="020F0502020204030204" pitchFamily="34" charset="0"/>
              </a:rPr>
              <a:t>2 Corinthians 5:21</a:t>
            </a:r>
          </a:p>
          <a:p>
            <a:pPr marL="0" indent="0">
              <a:buNone/>
            </a:pPr>
            <a:r>
              <a:rPr lang="en-US" sz="5400" b="1" i="1" dirty="0">
                <a:latin typeface="Times New Roman" panose="02020603050405020304" pitchFamily="18" charset="0"/>
                <a:cs typeface="Times New Roman" panose="02020603050405020304" pitchFamily="18" charset="0"/>
              </a:rPr>
              <a:t>“He made Him who knew no sin to be sin on our behalf, so that we might become the righteousness of God in Him.”</a:t>
            </a:r>
            <a:r>
              <a:rPr lang="en-US" sz="5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95595895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F583C7-6FE8-61C6-533B-590CAA0138A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A54426-EE63-CD3D-2DCF-0ECF635F52B9}"/>
              </a:ext>
            </a:extLst>
          </p:cNvPr>
          <p:cNvSpPr>
            <a:spLocks noGrp="1"/>
          </p:cNvSpPr>
          <p:nvPr>
            <p:ph idx="1"/>
          </p:nvPr>
        </p:nvSpPr>
        <p:spPr>
          <a:xfrm>
            <a:off x="838200" y="665018"/>
            <a:ext cx="10515600" cy="5533901"/>
          </a:xfrm>
        </p:spPr>
        <p:txBody>
          <a:bodyPr>
            <a:noAutofit/>
          </a:bodyPr>
          <a:lstStyle/>
          <a:p>
            <a:pPr marL="0" indent="0" algn="ctr">
              <a:buNone/>
            </a:pPr>
            <a:endParaRPr lang="en-US" sz="4400" i="1" dirty="0"/>
          </a:p>
          <a:p>
            <a:pPr marL="0" indent="0" algn="ctr">
              <a:buNone/>
            </a:pPr>
            <a:r>
              <a:rPr lang="en-US" sz="4400" i="1" dirty="0"/>
              <a:t>“Paul looked at his own record and discovered that he was spiritually bankrupt.  He looked at Christ’s record and saw that Christ, in the other hand, was perfect.  When Paul trusted in Christ, he saw God the Father apply Christ’s righteousness to his own account. </a:t>
            </a:r>
            <a:endParaRPr lang="en-US"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23620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213CEE-E038-E44A-428F-B39B719AD17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23542B-504D-756A-01BD-FFF5B6DAA4EE}"/>
              </a:ext>
            </a:extLst>
          </p:cNvPr>
          <p:cNvSpPr>
            <a:spLocks noGrp="1"/>
          </p:cNvSpPr>
          <p:nvPr>
            <p:ph idx="1"/>
          </p:nvPr>
        </p:nvSpPr>
        <p:spPr>
          <a:xfrm>
            <a:off x="838200" y="665018"/>
            <a:ext cx="10515600" cy="5533901"/>
          </a:xfrm>
        </p:spPr>
        <p:txBody>
          <a:bodyPr>
            <a:noAutofit/>
          </a:bodyPr>
          <a:lstStyle/>
          <a:p>
            <a:pPr marL="0" indent="0" algn="ctr">
              <a:buNone/>
            </a:pPr>
            <a:endParaRPr lang="en-US" sz="4400" i="1" dirty="0"/>
          </a:p>
          <a:p>
            <a:pPr marL="0" indent="0" algn="ctr">
              <a:buNone/>
            </a:pPr>
            <a:r>
              <a:rPr lang="en-US" sz="4400" i="1" dirty="0"/>
              <a:t>And more than that, Paul discovered that his sins had been put on Christ’s account on the cross.  And God promised Paul that He would never write his sins against him anymore.” </a:t>
            </a:r>
            <a:endParaRPr lang="en-US"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03742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70BF5D-D3E1-2CCE-3DCE-F2A8AB3004E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9DF871-78C3-E679-C097-B84AC7DA7579}"/>
              </a:ext>
            </a:extLst>
          </p:cNvPr>
          <p:cNvSpPr>
            <a:spLocks noGrp="1"/>
          </p:cNvSpPr>
          <p:nvPr>
            <p:ph idx="1"/>
          </p:nvPr>
        </p:nvSpPr>
        <p:spPr>
          <a:xfrm>
            <a:off x="838200" y="665018"/>
            <a:ext cx="10515600" cy="5533901"/>
          </a:xfrm>
        </p:spPr>
        <p:txBody>
          <a:bodyPr>
            <a:noAutofit/>
          </a:bodyPr>
          <a:lstStyle/>
          <a:p>
            <a:pPr marL="0" indent="0" algn="ctr">
              <a:buNone/>
            </a:pPr>
            <a:endParaRPr lang="en-US" sz="5400" dirty="0"/>
          </a:p>
          <a:p>
            <a:pPr marL="0" indent="0" algn="ctr">
              <a:buNone/>
            </a:pPr>
            <a:r>
              <a:rPr lang="en-US" sz="5400" dirty="0"/>
              <a:t>Because of that righteousness that’s been imputed to us upon belief in Jesus Christ, we now have peace with God. </a:t>
            </a:r>
            <a:endParaRPr lang="en-US"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2477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F72FA0-7F17-3D8A-5AB6-AE4853B34CA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3562B0-B9A1-9F12-010F-26E6A6D6B35F}"/>
              </a:ext>
            </a:extLst>
          </p:cNvPr>
          <p:cNvSpPr>
            <a:spLocks noGrp="1"/>
          </p:cNvSpPr>
          <p:nvPr>
            <p:ph idx="1"/>
          </p:nvPr>
        </p:nvSpPr>
        <p:spPr>
          <a:xfrm>
            <a:off x="838200" y="665018"/>
            <a:ext cx="10515600" cy="5533901"/>
          </a:xfrm>
        </p:spPr>
        <p:txBody>
          <a:bodyPr>
            <a:noAutofit/>
          </a:bodyPr>
          <a:lstStyle/>
          <a:p>
            <a:pPr marL="0" indent="0">
              <a:buNone/>
            </a:pPr>
            <a:endParaRPr lang="en-US" sz="54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5400" dirty="0">
                <a:latin typeface="Calibri" panose="020F0502020204030204" pitchFamily="34" charset="0"/>
                <a:ea typeface="Calibri" panose="020F0502020204030204" pitchFamily="34" charset="0"/>
                <a:cs typeface="Calibri" panose="020F0502020204030204" pitchFamily="34" charset="0"/>
              </a:rPr>
              <a:t>Romans 5:1</a:t>
            </a:r>
          </a:p>
          <a:p>
            <a:pPr marL="0" indent="0">
              <a:buNone/>
            </a:pPr>
            <a:r>
              <a:rPr lang="en-US" sz="5400" b="1" i="1" dirty="0">
                <a:latin typeface="Times New Roman" panose="02020603050405020304" pitchFamily="18" charset="0"/>
                <a:cs typeface="Times New Roman" panose="02020603050405020304" pitchFamily="18" charset="0"/>
              </a:rPr>
              <a:t>“Therefore having been justified by faith, we have peace with God through our Lord Jesus Christ.”</a:t>
            </a:r>
            <a:r>
              <a:rPr lang="en-US" sz="5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70692552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9A7EA-DAD8-3A39-66AF-CEEFA3182F96}"/>
              </a:ext>
            </a:extLst>
          </p:cNvPr>
          <p:cNvSpPr>
            <a:spLocks noGrp="1"/>
          </p:cNvSpPr>
          <p:nvPr>
            <p:ph type="title"/>
          </p:nvPr>
        </p:nvSpPr>
        <p:spPr/>
        <p:txBody>
          <a:bodyPr/>
          <a:lstStyle/>
          <a:p>
            <a:r>
              <a:rPr lang="en-US" dirty="0"/>
              <a:t>Dual Meaning of Romans 5:1</a:t>
            </a:r>
          </a:p>
        </p:txBody>
      </p:sp>
      <p:sp>
        <p:nvSpPr>
          <p:cNvPr id="3" name="Content Placeholder 2">
            <a:extLst>
              <a:ext uri="{FF2B5EF4-FFF2-40B4-BE49-F238E27FC236}">
                <a16:creationId xmlns:a16="http://schemas.microsoft.com/office/drawing/2014/main" id="{C142BA80-A246-6CB8-759F-007E2174E890}"/>
              </a:ext>
            </a:extLst>
          </p:cNvPr>
          <p:cNvSpPr>
            <a:spLocks noGrp="1"/>
          </p:cNvSpPr>
          <p:nvPr>
            <p:ph idx="1"/>
          </p:nvPr>
        </p:nvSpPr>
        <p:spPr/>
        <p:txBody>
          <a:bodyPr>
            <a:normAutofit/>
          </a:bodyPr>
          <a:lstStyle/>
          <a:p>
            <a:pPr marL="0" indent="0">
              <a:buNone/>
            </a:pPr>
            <a:r>
              <a:rPr lang="en-US" sz="4000" dirty="0"/>
              <a:t>#1) </a:t>
            </a:r>
            <a:r>
              <a:rPr lang="en-US" sz="4000" dirty="0">
                <a:solidFill>
                  <a:srgbClr val="FF0000"/>
                </a:solidFill>
              </a:rPr>
              <a:t>It is talking about our positional status before God in that as believers, we no longer come under condemnation and are at peace with Him.</a:t>
            </a:r>
          </a:p>
        </p:txBody>
      </p:sp>
    </p:spTree>
    <p:extLst>
      <p:ext uri="{BB962C8B-B14F-4D97-AF65-F5344CB8AC3E}">
        <p14:creationId xmlns:p14="http://schemas.microsoft.com/office/powerpoint/2010/main" val="99099828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0A0E5F-A753-95BF-5709-EB8C8EAF58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2BDB82-BE7B-352E-5EFA-F77F0326A3FB}"/>
              </a:ext>
            </a:extLst>
          </p:cNvPr>
          <p:cNvSpPr>
            <a:spLocks noGrp="1"/>
          </p:cNvSpPr>
          <p:nvPr>
            <p:ph type="title"/>
          </p:nvPr>
        </p:nvSpPr>
        <p:spPr/>
        <p:txBody>
          <a:bodyPr/>
          <a:lstStyle/>
          <a:p>
            <a:r>
              <a:rPr lang="en-US" dirty="0"/>
              <a:t>Dual Meaning of Romans 5:1</a:t>
            </a:r>
          </a:p>
        </p:txBody>
      </p:sp>
      <p:sp>
        <p:nvSpPr>
          <p:cNvPr id="3" name="Content Placeholder 2">
            <a:extLst>
              <a:ext uri="{FF2B5EF4-FFF2-40B4-BE49-F238E27FC236}">
                <a16:creationId xmlns:a16="http://schemas.microsoft.com/office/drawing/2014/main" id="{A646A124-03F4-A3E3-416C-B9BA8F077196}"/>
              </a:ext>
            </a:extLst>
          </p:cNvPr>
          <p:cNvSpPr>
            <a:spLocks noGrp="1"/>
          </p:cNvSpPr>
          <p:nvPr>
            <p:ph idx="1"/>
          </p:nvPr>
        </p:nvSpPr>
        <p:spPr/>
        <p:txBody>
          <a:bodyPr>
            <a:normAutofit/>
          </a:bodyPr>
          <a:lstStyle/>
          <a:p>
            <a:pPr marL="0" indent="0">
              <a:buNone/>
            </a:pPr>
            <a:r>
              <a:rPr lang="en-US" sz="4000" dirty="0"/>
              <a:t>#1) It is talking about our positional status before God in that as believers, we no longer come under condemnation and are at peace with Him.</a:t>
            </a:r>
          </a:p>
          <a:p>
            <a:pPr marL="0" indent="0">
              <a:buNone/>
            </a:pPr>
            <a:r>
              <a:rPr lang="en-US" sz="4000" dirty="0"/>
              <a:t>#2) </a:t>
            </a:r>
            <a:r>
              <a:rPr lang="en-US" sz="4000" dirty="0">
                <a:solidFill>
                  <a:srgbClr val="FF0000"/>
                </a:solidFill>
              </a:rPr>
              <a:t>I believe that peace also transcends over into the physical and emotional part of our lives as believers as well. </a:t>
            </a:r>
          </a:p>
        </p:txBody>
      </p:sp>
    </p:spTree>
    <p:extLst>
      <p:ext uri="{BB962C8B-B14F-4D97-AF65-F5344CB8AC3E}">
        <p14:creationId xmlns:p14="http://schemas.microsoft.com/office/powerpoint/2010/main" val="276298307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884B61-2413-6AB6-DAB1-70EF6882B0E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20A501-C529-7F0F-66EC-F917A94CA95A}"/>
              </a:ext>
            </a:extLst>
          </p:cNvPr>
          <p:cNvSpPr>
            <a:spLocks noGrp="1"/>
          </p:cNvSpPr>
          <p:nvPr>
            <p:ph idx="1"/>
          </p:nvPr>
        </p:nvSpPr>
        <p:spPr>
          <a:xfrm>
            <a:off x="838200" y="665018"/>
            <a:ext cx="10515600" cy="5533901"/>
          </a:xfrm>
        </p:spPr>
        <p:txBody>
          <a:bodyPr>
            <a:noAutofit/>
          </a:bodyPr>
          <a:lstStyle/>
          <a:p>
            <a:pPr marL="0" indent="0" algn="ctr">
              <a:buNone/>
            </a:pPr>
            <a:endParaRPr lang="en-US" sz="5400" dirty="0"/>
          </a:p>
          <a:p>
            <a:pPr marL="0" indent="0" algn="ctr">
              <a:buNone/>
            </a:pPr>
            <a:r>
              <a:rPr lang="en-US" sz="5400" dirty="0"/>
              <a:t>There is tremendous experiential peace in knowing that my future in eternity doesn’t depend upon me, but upon the sufficiency of Christ’s sacrifice on my behalf. </a:t>
            </a:r>
            <a:endParaRPr lang="en-US"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931429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F849C0-389C-A1F1-760B-D74DE2B31EB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09E40E8-EACA-A146-6DC7-990C0BB32C81}"/>
              </a:ext>
            </a:extLst>
          </p:cNvPr>
          <p:cNvSpPr>
            <a:spLocks noGrp="1"/>
          </p:cNvSpPr>
          <p:nvPr>
            <p:ph idx="1"/>
          </p:nvPr>
        </p:nvSpPr>
        <p:spPr>
          <a:xfrm>
            <a:off x="838200" y="665018"/>
            <a:ext cx="10515600" cy="5533901"/>
          </a:xfrm>
        </p:spPr>
        <p:txBody>
          <a:bodyPr>
            <a:noAutofit/>
          </a:bodyPr>
          <a:lstStyle/>
          <a:p>
            <a:pPr marL="0" indent="0" algn="ctr">
              <a:buNone/>
            </a:pPr>
            <a:endParaRPr lang="en-US" sz="5400" dirty="0"/>
          </a:p>
          <a:p>
            <a:pPr marL="0" indent="0" algn="ctr">
              <a:buNone/>
            </a:pPr>
            <a:r>
              <a:rPr lang="en-US" sz="6000" dirty="0"/>
              <a:t>What good is eternal salvation if it’s not truly eternal? </a:t>
            </a:r>
            <a:endParaRPr lang="en-US" sz="6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797732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E4FC67-3A14-B7DA-9C44-72A30FB2836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7F47A9F-5C20-747B-393C-B736CE8D97D6}"/>
              </a:ext>
            </a:extLst>
          </p:cNvPr>
          <p:cNvSpPr>
            <a:spLocks noGrp="1"/>
          </p:cNvSpPr>
          <p:nvPr>
            <p:ph idx="1"/>
          </p:nvPr>
        </p:nvSpPr>
        <p:spPr>
          <a:xfrm>
            <a:off x="838200" y="665018"/>
            <a:ext cx="10515600" cy="5533901"/>
          </a:xfrm>
        </p:spPr>
        <p:txBody>
          <a:bodyPr>
            <a:noAutofit/>
          </a:bodyPr>
          <a:lstStyle/>
          <a:p>
            <a:pPr marL="0" indent="0">
              <a:buNone/>
            </a:pPr>
            <a:endParaRPr lang="en-US" sz="54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4800" dirty="0">
                <a:latin typeface="Calibri" panose="020F0502020204030204" pitchFamily="34" charset="0"/>
                <a:ea typeface="Calibri" panose="020F0502020204030204" pitchFamily="34" charset="0"/>
                <a:cs typeface="Calibri" panose="020F0502020204030204" pitchFamily="34" charset="0"/>
              </a:rPr>
              <a:t>John 5:24</a:t>
            </a:r>
          </a:p>
          <a:p>
            <a:pPr marL="0" indent="0">
              <a:buNone/>
            </a:pPr>
            <a:r>
              <a:rPr lang="en-US" sz="4800" b="1" i="1" dirty="0">
                <a:latin typeface="Times New Roman" panose="02020603050405020304" pitchFamily="18" charset="0"/>
                <a:cs typeface="Times New Roman" panose="02020603050405020304" pitchFamily="18" charset="0"/>
              </a:rPr>
              <a:t>“Truly, truly, I say to you, he who hears My word, and believes Him who sent Me, has eternal life, and does not come into judgment, but has passed out of death into life.”</a:t>
            </a:r>
            <a:r>
              <a:rPr lang="en-US" sz="48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182269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C3FEB-C29E-70ED-3FF9-EAC0C325DB2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0AE484-AF58-B9CE-F016-889E4937F55E}"/>
              </a:ext>
            </a:extLst>
          </p:cNvPr>
          <p:cNvSpPr>
            <a:spLocks noGrp="1"/>
          </p:cNvSpPr>
          <p:nvPr>
            <p:ph idx="1"/>
          </p:nvPr>
        </p:nvSpPr>
        <p:spPr>
          <a:xfrm>
            <a:off x="838200" y="665018"/>
            <a:ext cx="10515600" cy="5511945"/>
          </a:xfrm>
        </p:spPr>
        <p:txBody>
          <a:bodyPr>
            <a:normAutofit/>
          </a:bodyPr>
          <a:lstStyle/>
          <a:p>
            <a:pPr marL="0" indent="0" algn="ctr">
              <a:buNone/>
            </a:pPr>
            <a:endParaRPr lang="en-US" sz="4800" dirty="0">
              <a:latin typeface="Calibri" panose="020F0502020204030204" pitchFamily="34" charset="0"/>
              <a:ea typeface="Calibri" panose="020F0502020204030204" pitchFamily="34" charset="0"/>
              <a:cs typeface="Calibri" panose="020F0502020204030204" pitchFamily="34" charset="0"/>
            </a:endParaRPr>
          </a:p>
          <a:p>
            <a:pPr marL="0" indent="0" algn="ctr">
              <a:buNone/>
            </a:pPr>
            <a:r>
              <a:rPr lang="en-US" sz="4800" dirty="0">
                <a:latin typeface="Calibri" panose="020F0502020204030204" pitchFamily="34" charset="0"/>
                <a:ea typeface="Calibri" panose="020F0502020204030204" pitchFamily="34" charset="0"/>
                <a:cs typeface="Calibri" panose="020F0502020204030204" pitchFamily="34" charset="0"/>
              </a:rPr>
              <a:t>In Philippians, Paul is addressing a problem that was besetting the church there from a group of people known as the Judaizers.  They were insisting that in addition to belief in Christ, one must do other things in order to be saved.  </a:t>
            </a:r>
            <a:endParaRPr lang="en-US"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846319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25AA84-05BD-11A1-A48F-04116BC373C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E36C9A-6CBD-106B-F6B5-65A241B9079A}"/>
              </a:ext>
            </a:extLst>
          </p:cNvPr>
          <p:cNvSpPr>
            <a:spLocks noGrp="1"/>
          </p:cNvSpPr>
          <p:nvPr>
            <p:ph idx="1"/>
          </p:nvPr>
        </p:nvSpPr>
        <p:spPr>
          <a:xfrm>
            <a:off x="838200" y="665018"/>
            <a:ext cx="10515600" cy="5533901"/>
          </a:xfrm>
        </p:spPr>
        <p:txBody>
          <a:bodyPr>
            <a:noAutofit/>
          </a:bodyPr>
          <a:lstStyle/>
          <a:p>
            <a:pPr marL="0" indent="0">
              <a:buNone/>
            </a:pPr>
            <a:r>
              <a:rPr lang="en-US" sz="5400" dirty="0"/>
              <a:t>At The Cross … </a:t>
            </a:r>
          </a:p>
          <a:p>
            <a:pPr marL="0" indent="0">
              <a:buNone/>
            </a:pPr>
            <a:r>
              <a:rPr lang="en-US" sz="5400" i="1" dirty="0"/>
              <a:t>“At the cross, at the cross where I first saw the light and the burden of my heart rolled away – it was there by faith I received my sight, and now I am happy all the day.”</a:t>
            </a:r>
            <a:endParaRPr lang="en-US"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420084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CBEDC5-6B1D-78EA-3445-1473DDD9276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E452C4-BB7A-D1E7-CD2A-7013A3074E5B}"/>
              </a:ext>
            </a:extLst>
          </p:cNvPr>
          <p:cNvSpPr>
            <a:spLocks noGrp="1"/>
          </p:cNvSpPr>
          <p:nvPr>
            <p:ph idx="1"/>
          </p:nvPr>
        </p:nvSpPr>
        <p:spPr>
          <a:xfrm>
            <a:off x="838200" y="665018"/>
            <a:ext cx="10515600" cy="5533901"/>
          </a:xfrm>
        </p:spPr>
        <p:txBody>
          <a:bodyPr>
            <a:noAutofit/>
          </a:bodyPr>
          <a:lstStyle/>
          <a:p>
            <a:pPr marL="0" indent="0">
              <a:buNone/>
            </a:pPr>
            <a:r>
              <a:rPr lang="en-US" sz="4800" dirty="0">
                <a:latin typeface="Calibri" panose="020F0502020204030204" pitchFamily="34" charset="0"/>
                <a:ea typeface="Calibri" panose="020F0502020204030204" pitchFamily="34" charset="0"/>
                <a:cs typeface="Calibri" panose="020F0502020204030204" pitchFamily="34" charset="0"/>
              </a:rPr>
              <a:t>Philippians 3:10-11</a:t>
            </a:r>
          </a:p>
          <a:p>
            <a:pPr marL="0" indent="0">
              <a:buNone/>
            </a:pPr>
            <a:r>
              <a:rPr lang="en-US" sz="4800" b="1" i="1" dirty="0">
                <a:latin typeface="Times New Roman" panose="02020603050405020304" pitchFamily="18" charset="0"/>
                <a:cs typeface="Times New Roman" panose="02020603050405020304" pitchFamily="18" charset="0"/>
              </a:rPr>
              <a:t>“… That I may know Him, and the power of His resurrection and the fellowship of His sufferings, being conformed to His death; in order that I may attain to the resurrection from the dead.”</a:t>
            </a:r>
            <a:endParaRPr lang="en-US"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157246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BCE84F-791F-1493-A90C-3B6B58BF38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48C449-6B88-ECEE-D0D6-26657F33364F}"/>
              </a:ext>
            </a:extLst>
          </p:cNvPr>
          <p:cNvSpPr>
            <a:spLocks noGrp="1"/>
          </p:cNvSpPr>
          <p:nvPr>
            <p:ph type="title"/>
          </p:nvPr>
        </p:nvSpPr>
        <p:spPr/>
        <p:txBody>
          <a:bodyPr/>
          <a:lstStyle/>
          <a:p>
            <a:r>
              <a:rPr lang="en-US" dirty="0"/>
              <a:t>Things of Surpassing Value … </a:t>
            </a:r>
          </a:p>
        </p:txBody>
      </p:sp>
      <p:sp>
        <p:nvSpPr>
          <p:cNvPr id="3" name="Content Placeholder 2">
            <a:extLst>
              <a:ext uri="{FF2B5EF4-FFF2-40B4-BE49-F238E27FC236}">
                <a16:creationId xmlns:a16="http://schemas.microsoft.com/office/drawing/2014/main" id="{CF3B31D8-7A19-50AF-5382-BCD72EEBBF32}"/>
              </a:ext>
            </a:extLst>
          </p:cNvPr>
          <p:cNvSpPr>
            <a:spLocks noGrp="1"/>
          </p:cNvSpPr>
          <p:nvPr>
            <p:ph idx="1"/>
          </p:nvPr>
        </p:nvSpPr>
        <p:spPr/>
        <p:txBody>
          <a:bodyPr>
            <a:normAutofit/>
          </a:bodyPr>
          <a:lstStyle/>
          <a:p>
            <a:r>
              <a:rPr lang="en-US" sz="5400" dirty="0"/>
              <a:t>A believer </a:t>
            </a:r>
            <a:r>
              <a:rPr lang="en-US" sz="5400" u="sng" dirty="0"/>
              <a:t>knows</a:t>
            </a:r>
            <a:r>
              <a:rPr lang="en-US" sz="5400" dirty="0"/>
              <a:t> Christ</a:t>
            </a:r>
          </a:p>
          <a:p>
            <a:r>
              <a:rPr lang="en-US" sz="5400" dirty="0"/>
              <a:t>We as believers in Jesus Christ are “found” righteous</a:t>
            </a:r>
          </a:p>
          <a:p>
            <a:r>
              <a:rPr lang="en-US" sz="5400" dirty="0">
                <a:solidFill>
                  <a:srgbClr val="FF0000"/>
                </a:solidFill>
              </a:rPr>
              <a:t>The believer’s ability to experience resurrection power</a:t>
            </a:r>
          </a:p>
        </p:txBody>
      </p:sp>
    </p:spTree>
    <p:extLst>
      <p:ext uri="{BB962C8B-B14F-4D97-AF65-F5344CB8AC3E}">
        <p14:creationId xmlns:p14="http://schemas.microsoft.com/office/powerpoint/2010/main" val="257502970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19E880-C924-09BB-25D4-AC0BECB51EC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7C183A5-D2BB-7F08-161E-1F3DF7F3A0EF}"/>
              </a:ext>
            </a:extLst>
          </p:cNvPr>
          <p:cNvSpPr>
            <a:spLocks noGrp="1"/>
          </p:cNvSpPr>
          <p:nvPr>
            <p:ph idx="1"/>
          </p:nvPr>
        </p:nvSpPr>
        <p:spPr>
          <a:xfrm>
            <a:off x="838200" y="665018"/>
            <a:ext cx="10515600" cy="5533901"/>
          </a:xfrm>
        </p:spPr>
        <p:txBody>
          <a:bodyPr>
            <a:noAutofit/>
          </a:bodyPr>
          <a:lstStyle/>
          <a:p>
            <a:pPr marL="0" indent="0" algn="ctr">
              <a:buNone/>
            </a:pPr>
            <a:endParaRPr lang="en-US" sz="5400" dirty="0"/>
          </a:p>
          <a:p>
            <a:pPr marL="0" indent="0" algn="ctr">
              <a:buNone/>
            </a:pPr>
            <a:r>
              <a:rPr lang="en-US" sz="5400" dirty="0"/>
              <a:t>From the theological point of view, we can know that death no longer has a hold on us because of Christ’s resurrection power. </a:t>
            </a:r>
            <a:endParaRPr lang="en-US"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074211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DC01E1-F42E-5723-356F-A4B710BA6AD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95D6C6-CAC2-5C78-CB1C-0885A62979EF}"/>
              </a:ext>
            </a:extLst>
          </p:cNvPr>
          <p:cNvSpPr>
            <a:spLocks noGrp="1"/>
          </p:cNvSpPr>
          <p:nvPr>
            <p:ph idx="1"/>
          </p:nvPr>
        </p:nvSpPr>
        <p:spPr>
          <a:xfrm>
            <a:off x="838200" y="665018"/>
            <a:ext cx="10515600" cy="5533901"/>
          </a:xfrm>
        </p:spPr>
        <p:txBody>
          <a:bodyPr>
            <a:noAutofit/>
          </a:bodyPr>
          <a:lstStyle/>
          <a:p>
            <a:pPr marL="0" indent="0">
              <a:buNone/>
            </a:pPr>
            <a:r>
              <a:rPr lang="en-US" sz="4800" dirty="0">
                <a:latin typeface="Calibri" panose="020F0502020204030204" pitchFamily="34" charset="0"/>
                <a:ea typeface="Calibri" panose="020F0502020204030204" pitchFamily="34" charset="0"/>
                <a:cs typeface="Calibri" panose="020F0502020204030204" pitchFamily="34" charset="0"/>
              </a:rPr>
              <a:t>1 Corinthians 15:17-19</a:t>
            </a:r>
          </a:p>
          <a:p>
            <a:pPr marL="0" indent="0">
              <a:buNone/>
            </a:pPr>
            <a:r>
              <a:rPr lang="en-US" sz="4800" b="1" i="1" dirty="0">
                <a:latin typeface="Times New Roman" panose="02020603050405020304" pitchFamily="18" charset="0"/>
                <a:cs typeface="Times New Roman" panose="02020603050405020304" pitchFamily="18" charset="0"/>
              </a:rPr>
              <a:t>“… if Christ has not been raised, your faith is worthless; you are still in your sins.  Then those also who have fallen asleep in Christ have perished.  If we have hoped in Christ in this life only, we are of all men most to be pitied.”</a:t>
            </a:r>
            <a:endParaRPr lang="en-US"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680616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97C45E-25AE-43A1-EEB4-05D850A28A7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4CDC0B-640B-A6B8-8704-5E8CCCFFA3DC}"/>
              </a:ext>
            </a:extLst>
          </p:cNvPr>
          <p:cNvSpPr>
            <a:spLocks noGrp="1"/>
          </p:cNvSpPr>
          <p:nvPr>
            <p:ph idx="1"/>
          </p:nvPr>
        </p:nvSpPr>
        <p:spPr>
          <a:xfrm>
            <a:off x="838200" y="665018"/>
            <a:ext cx="10515600" cy="5533901"/>
          </a:xfrm>
        </p:spPr>
        <p:txBody>
          <a:bodyPr>
            <a:noAutofit/>
          </a:bodyPr>
          <a:lstStyle/>
          <a:p>
            <a:pPr marL="0" indent="0" algn="ctr">
              <a:buNone/>
            </a:pPr>
            <a:endParaRPr lang="en-US" sz="5400" dirty="0"/>
          </a:p>
          <a:p>
            <a:pPr marL="0" indent="0" algn="ctr">
              <a:buNone/>
            </a:pPr>
            <a:r>
              <a:rPr lang="en-US" sz="6000" dirty="0"/>
              <a:t>God living within us makes available to us His power so that we can live for him. </a:t>
            </a:r>
            <a:endParaRPr lang="en-US" sz="6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162835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881399-8068-16B5-3F0D-4BEB6CFAC8F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B88C4E8-CBB5-1D8D-3176-3CFB00501CE7}"/>
              </a:ext>
            </a:extLst>
          </p:cNvPr>
          <p:cNvSpPr>
            <a:spLocks noGrp="1"/>
          </p:cNvSpPr>
          <p:nvPr>
            <p:ph idx="1"/>
          </p:nvPr>
        </p:nvSpPr>
        <p:spPr>
          <a:xfrm>
            <a:off x="838200" y="525483"/>
            <a:ext cx="10515600" cy="5807034"/>
          </a:xfrm>
        </p:spPr>
        <p:txBody>
          <a:bodyPr>
            <a:noAutofit/>
          </a:bodyPr>
          <a:lstStyle/>
          <a:p>
            <a:pPr marL="0" indent="0">
              <a:buNone/>
            </a:pPr>
            <a:r>
              <a:rPr lang="en-US" sz="4400" dirty="0">
                <a:latin typeface="Calibri" panose="020F0502020204030204" pitchFamily="34" charset="0"/>
                <a:ea typeface="Calibri" panose="020F0502020204030204" pitchFamily="34" charset="0"/>
                <a:cs typeface="Calibri" panose="020F0502020204030204" pitchFamily="34" charset="0"/>
              </a:rPr>
              <a:t>Ephesians 3:14-21</a:t>
            </a:r>
          </a:p>
          <a:p>
            <a:pPr marL="0" indent="0">
              <a:buNone/>
            </a:pPr>
            <a:r>
              <a:rPr lang="en-US" sz="4400" b="1" i="1" dirty="0">
                <a:latin typeface="Times New Roman" panose="02020603050405020304" pitchFamily="18" charset="0"/>
                <a:cs typeface="Times New Roman" panose="02020603050405020304" pitchFamily="18" charset="0"/>
              </a:rPr>
              <a:t>“For this reason, I bow my knee before the Father, from whom every family in heaven and on earth derives its name, that He would grant you, according to the riches of His glory, to be strengthened with power through His Spirit in the inner man, so that Christ may dwell in your hearts through</a:t>
            </a:r>
            <a:endParaRPr lang="en-US"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052352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23CD11-80FC-EBF7-3709-855CBE2FE0F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9CFE9D-43ED-6FD9-965A-37AE92D1AEA1}"/>
              </a:ext>
            </a:extLst>
          </p:cNvPr>
          <p:cNvSpPr>
            <a:spLocks noGrp="1"/>
          </p:cNvSpPr>
          <p:nvPr>
            <p:ph idx="1"/>
          </p:nvPr>
        </p:nvSpPr>
        <p:spPr>
          <a:xfrm>
            <a:off x="838200" y="525483"/>
            <a:ext cx="10515600" cy="5807034"/>
          </a:xfrm>
        </p:spPr>
        <p:txBody>
          <a:bodyPr>
            <a:noAutofit/>
          </a:bodyPr>
          <a:lstStyle/>
          <a:p>
            <a:pPr marL="0" indent="0">
              <a:buNone/>
            </a:pPr>
            <a:r>
              <a:rPr lang="en-US" sz="4400" dirty="0">
                <a:latin typeface="Calibri" panose="020F0502020204030204" pitchFamily="34" charset="0"/>
                <a:ea typeface="Calibri" panose="020F0502020204030204" pitchFamily="34" charset="0"/>
                <a:cs typeface="Calibri" panose="020F0502020204030204" pitchFamily="34" charset="0"/>
              </a:rPr>
              <a:t>Ephesians 3:14-21</a:t>
            </a:r>
          </a:p>
          <a:p>
            <a:pPr marL="0" indent="0">
              <a:buNone/>
            </a:pPr>
            <a:r>
              <a:rPr lang="en-US" sz="4400" b="1" i="1" dirty="0">
                <a:latin typeface="Times New Roman" panose="02020603050405020304" pitchFamily="18" charset="0"/>
                <a:cs typeface="Times New Roman" panose="02020603050405020304" pitchFamily="18" charset="0"/>
              </a:rPr>
              <a:t>faith; and that you, being rooted and grounded in love, may be able to comprehend with all the saints what is the breadth and length and height and depth, and to know the love of Christ which surpasses knowledge, that you may be filled up to all the fullness of God.  Now to Him</a:t>
            </a:r>
            <a:endParaRPr lang="en-US"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219529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94EA06-45B8-B2C5-6A3B-2CE7A97E6E4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8DE287-4622-2FB4-44E9-D0C52CBBBC12}"/>
              </a:ext>
            </a:extLst>
          </p:cNvPr>
          <p:cNvSpPr>
            <a:spLocks noGrp="1"/>
          </p:cNvSpPr>
          <p:nvPr>
            <p:ph idx="1"/>
          </p:nvPr>
        </p:nvSpPr>
        <p:spPr>
          <a:xfrm>
            <a:off x="838200" y="525483"/>
            <a:ext cx="10515600" cy="5807034"/>
          </a:xfrm>
        </p:spPr>
        <p:txBody>
          <a:bodyPr>
            <a:noAutofit/>
          </a:bodyPr>
          <a:lstStyle/>
          <a:p>
            <a:pPr marL="0" indent="0">
              <a:buNone/>
            </a:pPr>
            <a:r>
              <a:rPr lang="en-US" sz="4400" dirty="0">
                <a:latin typeface="Calibri" panose="020F0502020204030204" pitchFamily="34" charset="0"/>
                <a:ea typeface="Calibri" panose="020F0502020204030204" pitchFamily="34" charset="0"/>
                <a:cs typeface="Calibri" panose="020F0502020204030204" pitchFamily="34" charset="0"/>
              </a:rPr>
              <a:t>Ephesians 3:14-21</a:t>
            </a:r>
          </a:p>
          <a:p>
            <a:pPr marL="0" indent="0">
              <a:buNone/>
            </a:pPr>
            <a:r>
              <a:rPr lang="en-US" sz="4400" b="1" i="1" dirty="0">
                <a:latin typeface="Times New Roman" panose="02020603050405020304" pitchFamily="18" charset="0"/>
                <a:cs typeface="Times New Roman" panose="02020603050405020304" pitchFamily="18" charset="0"/>
              </a:rPr>
              <a:t>who is able to do far more abundantly beyond all that we ask or think, according to the power that works within us, to Him be the glory in the church and in Christ Jesus to all generations forever and ever.  Amen.”</a:t>
            </a:r>
            <a:r>
              <a:rPr lang="en-US" sz="4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86840648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755A70-3AF8-DD11-A88E-DD32C888C56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E0FE6F5-81A0-ECB3-216A-BF65915FC01E}"/>
              </a:ext>
            </a:extLst>
          </p:cNvPr>
          <p:cNvSpPr>
            <a:spLocks noGrp="1"/>
          </p:cNvSpPr>
          <p:nvPr>
            <p:ph idx="1"/>
          </p:nvPr>
        </p:nvSpPr>
        <p:spPr>
          <a:xfrm>
            <a:off x="838200" y="665018"/>
            <a:ext cx="10515600" cy="5533901"/>
          </a:xfrm>
        </p:spPr>
        <p:txBody>
          <a:bodyPr>
            <a:noAutofit/>
          </a:bodyPr>
          <a:lstStyle/>
          <a:p>
            <a:pPr marL="0" indent="0" algn="ctr">
              <a:buNone/>
            </a:pPr>
            <a:r>
              <a:rPr lang="en-US" sz="5400" dirty="0">
                <a:solidFill>
                  <a:srgbClr val="FF0000"/>
                </a:solidFill>
              </a:rPr>
              <a:t>The “abiding” relationship is a mutual relationship. </a:t>
            </a:r>
          </a:p>
          <a:p>
            <a:pPr marL="0" indent="0" algn="ctr">
              <a:buNone/>
            </a:pPr>
            <a:endParaRPr lang="en-US" sz="2000" dirty="0"/>
          </a:p>
        </p:txBody>
      </p:sp>
    </p:spTree>
    <p:extLst>
      <p:ext uri="{BB962C8B-B14F-4D97-AF65-F5344CB8AC3E}">
        <p14:creationId xmlns:p14="http://schemas.microsoft.com/office/powerpoint/2010/main" val="4160634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75F5F5-4DDF-2B84-F071-56969101E30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2318100-BC0D-176D-546E-47CFFB37451B}"/>
              </a:ext>
            </a:extLst>
          </p:cNvPr>
          <p:cNvSpPr>
            <a:spLocks noGrp="1"/>
          </p:cNvSpPr>
          <p:nvPr>
            <p:ph idx="1"/>
          </p:nvPr>
        </p:nvSpPr>
        <p:spPr>
          <a:xfrm>
            <a:off x="838200" y="665018"/>
            <a:ext cx="10515600" cy="5511945"/>
          </a:xfrm>
        </p:spPr>
        <p:txBody>
          <a:bodyPr>
            <a:normAutofit/>
          </a:bodyPr>
          <a:lstStyle/>
          <a:p>
            <a:pPr marL="0" indent="0">
              <a:buNone/>
            </a:pPr>
            <a:r>
              <a:rPr lang="en-US" sz="4400" dirty="0">
                <a:latin typeface="Calibri" panose="020F0502020204030204" pitchFamily="34" charset="0"/>
                <a:ea typeface="Calibri" panose="020F0502020204030204" pitchFamily="34" charset="0"/>
                <a:cs typeface="Calibri" panose="020F0502020204030204" pitchFamily="34" charset="0"/>
              </a:rPr>
              <a:t>Philippians 3:2-6</a:t>
            </a:r>
          </a:p>
          <a:p>
            <a:pPr marL="0" indent="0">
              <a:buNone/>
            </a:pPr>
            <a:r>
              <a:rPr lang="en-US" sz="4400" b="1" i="1" dirty="0">
                <a:latin typeface="Times New Roman" panose="02020603050405020304" pitchFamily="18" charset="0"/>
                <a:cs typeface="Times New Roman" panose="02020603050405020304" pitchFamily="18" charset="0"/>
              </a:rPr>
              <a:t>“Beware of dogs, beware of the evil workers, beware of the false circumcision; for we are the true circumcision, who worship in the Spirit of God and glory in Christ Jesus and put no confidence in the flesh, although I myself might have confidence even in the flesh.  If anyone else has a mind to put </a:t>
            </a:r>
            <a:endParaRPr lang="en-US"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020515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E3BEAE-E75A-BCE7-6F57-C40AF1C674A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B4F433-9011-F73E-EE08-B1CCD34B7007}"/>
              </a:ext>
            </a:extLst>
          </p:cNvPr>
          <p:cNvSpPr>
            <a:spLocks noGrp="1"/>
          </p:cNvSpPr>
          <p:nvPr>
            <p:ph idx="1"/>
          </p:nvPr>
        </p:nvSpPr>
        <p:spPr>
          <a:xfrm>
            <a:off x="838200" y="665018"/>
            <a:ext cx="10515600" cy="5533901"/>
          </a:xfrm>
        </p:spPr>
        <p:txBody>
          <a:bodyPr>
            <a:noAutofit/>
          </a:bodyPr>
          <a:lstStyle/>
          <a:p>
            <a:pPr marL="0" indent="0" algn="ctr">
              <a:buNone/>
            </a:pPr>
            <a:r>
              <a:rPr lang="en-US" sz="5400" dirty="0"/>
              <a:t>The “abiding” relationship is a mutual relationship. </a:t>
            </a:r>
          </a:p>
          <a:p>
            <a:pPr marL="0" indent="0" algn="ctr">
              <a:buNone/>
            </a:pPr>
            <a:endParaRPr lang="en-US" sz="2000" dirty="0"/>
          </a:p>
          <a:p>
            <a:pPr marL="0" indent="0" algn="ctr">
              <a:buNone/>
            </a:pPr>
            <a:r>
              <a:rPr lang="en-US" sz="5400" dirty="0">
                <a:solidFill>
                  <a:srgbClr val="FF0000"/>
                </a:solidFill>
              </a:rPr>
              <a:t>Abiding is never one-sided; it takes two willing and active participants to have an abiding relationship with one another. </a:t>
            </a:r>
            <a:endParaRPr lang="en-US" sz="5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080898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DFAC0C-6BC0-8304-B671-DF5B728F5EC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9BE5A9-B6CF-1D7C-8D10-B3CEEEB0204D}"/>
              </a:ext>
            </a:extLst>
          </p:cNvPr>
          <p:cNvSpPr>
            <a:spLocks noGrp="1"/>
          </p:cNvSpPr>
          <p:nvPr>
            <p:ph idx="1"/>
          </p:nvPr>
        </p:nvSpPr>
        <p:spPr>
          <a:xfrm>
            <a:off x="838200" y="665018"/>
            <a:ext cx="10515600" cy="5533901"/>
          </a:xfrm>
        </p:spPr>
        <p:txBody>
          <a:bodyPr>
            <a:noAutofit/>
          </a:bodyPr>
          <a:lstStyle/>
          <a:p>
            <a:pPr marL="0" indent="0" algn="ctr">
              <a:buNone/>
            </a:pPr>
            <a:endParaRPr lang="en-US" sz="6600" dirty="0"/>
          </a:p>
          <a:p>
            <a:pPr marL="0" indent="0" algn="ctr">
              <a:buNone/>
            </a:pPr>
            <a:r>
              <a:rPr lang="en-US" sz="6600" dirty="0">
                <a:solidFill>
                  <a:srgbClr val="FF0000"/>
                </a:solidFill>
              </a:rPr>
              <a:t>“Let go and let God.”</a:t>
            </a:r>
            <a:endParaRPr lang="en-US" sz="66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910265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9424E5-31E7-54CA-4EBF-EF668FEADE1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A6AF79-9224-BA29-3F36-6843F552CD1F}"/>
              </a:ext>
            </a:extLst>
          </p:cNvPr>
          <p:cNvSpPr>
            <a:spLocks noGrp="1"/>
          </p:cNvSpPr>
          <p:nvPr>
            <p:ph idx="1"/>
          </p:nvPr>
        </p:nvSpPr>
        <p:spPr>
          <a:xfrm>
            <a:off x="838200" y="665018"/>
            <a:ext cx="10515600" cy="5533901"/>
          </a:xfrm>
        </p:spPr>
        <p:txBody>
          <a:bodyPr>
            <a:noAutofit/>
          </a:bodyPr>
          <a:lstStyle/>
          <a:p>
            <a:pPr marL="0" indent="0" algn="ctr">
              <a:buNone/>
            </a:pPr>
            <a:endParaRPr lang="en-US" sz="6600" dirty="0"/>
          </a:p>
          <a:p>
            <a:pPr marL="0" indent="0" algn="ctr">
              <a:buNone/>
            </a:pPr>
            <a:r>
              <a:rPr lang="en-US" sz="6600" dirty="0"/>
              <a:t>“Let go and let God.”</a:t>
            </a:r>
          </a:p>
          <a:p>
            <a:pPr marL="0" indent="0" algn="ctr">
              <a:buNone/>
            </a:pPr>
            <a:endParaRPr lang="en-US" sz="6600" dirty="0">
              <a:solidFill>
                <a:srgbClr val="FF0000"/>
              </a:solidFill>
              <a:latin typeface="Times New Roman" panose="02020603050405020304" pitchFamily="18" charset="0"/>
              <a:cs typeface="Times New Roman" panose="02020603050405020304" pitchFamily="18" charset="0"/>
            </a:endParaRPr>
          </a:p>
          <a:p>
            <a:pPr marL="0" indent="0" algn="ctr">
              <a:buNone/>
            </a:pPr>
            <a:r>
              <a:rPr lang="en-US" sz="6600" dirty="0">
                <a:solidFill>
                  <a:srgbClr val="FF0000"/>
                </a:solidFill>
              </a:rPr>
              <a:t>“Trust God and get going.” </a:t>
            </a:r>
            <a:endParaRPr lang="en-US" sz="66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374614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62BD9A-488C-93FE-0A12-3D0B90EAAA1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310C5B-53A8-A1BF-8FF2-8B5467EA42D3}"/>
              </a:ext>
            </a:extLst>
          </p:cNvPr>
          <p:cNvSpPr>
            <a:spLocks noGrp="1"/>
          </p:cNvSpPr>
          <p:nvPr>
            <p:ph idx="1"/>
          </p:nvPr>
        </p:nvSpPr>
        <p:spPr>
          <a:xfrm>
            <a:off x="838200" y="665018"/>
            <a:ext cx="10515600" cy="5533901"/>
          </a:xfrm>
        </p:spPr>
        <p:txBody>
          <a:bodyPr>
            <a:noAutofit/>
          </a:bodyPr>
          <a:lstStyle/>
          <a:p>
            <a:pPr marL="0" indent="0" algn="ctr">
              <a:buNone/>
            </a:pPr>
            <a:endParaRPr lang="en-US" sz="5400" dirty="0"/>
          </a:p>
          <a:p>
            <a:pPr marL="0" indent="0" algn="ctr">
              <a:buNone/>
            </a:pPr>
            <a:r>
              <a:rPr lang="en-US" sz="6600" dirty="0"/>
              <a:t>We are not supposed to just sit back on our laurels and wait for God to work everything out in our life. </a:t>
            </a:r>
            <a:endParaRPr lang="en-US" sz="6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151110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C75CF8-726F-1A44-2909-2D0E48D2E34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05CDE3B-69F0-0B25-2871-767AB001BA84}"/>
              </a:ext>
            </a:extLst>
          </p:cNvPr>
          <p:cNvSpPr>
            <a:spLocks noGrp="1"/>
          </p:cNvSpPr>
          <p:nvPr>
            <p:ph idx="1"/>
          </p:nvPr>
        </p:nvSpPr>
        <p:spPr>
          <a:xfrm>
            <a:off x="838200" y="665018"/>
            <a:ext cx="10515600" cy="5533901"/>
          </a:xfrm>
        </p:spPr>
        <p:txBody>
          <a:bodyPr>
            <a:noAutofit/>
          </a:bodyPr>
          <a:lstStyle/>
          <a:p>
            <a:pPr marL="0" indent="0" algn="ctr">
              <a:buNone/>
            </a:pPr>
            <a:r>
              <a:rPr lang="en-US" sz="6000" dirty="0"/>
              <a:t>We have to want His help …</a:t>
            </a:r>
          </a:p>
          <a:p>
            <a:pPr marL="0" indent="0" algn="ctr">
              <a:buNone/>
            </a:pPr>
            <a:endParaRPr lang="en-US" sz="6000" dirty="0"/>
          </a:p>
          <a:p>
            <a:pPr marL="0" indent="0" algn="ctr">
              <a:buNone/>
            </a:pPr>
            <a:r>
              <a:rPr lang="en-US" sz="6000" dirty="0"/>
              <a:t> </a:t>
            </a:r>
            <a:endParaRPr lang="en-US" sz="6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172375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13240A-B3AD-0E91-7915-1DF0F30561D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5C5921-4FD8-56A2-774F-96D3A46B3DA3}"/>
              </a:ext>
            </a:extLst>
          </p:cNvPr>
          <p:cNvSpPr>
            <a:spLocks noGrp="1"/>
          </p:cNvSpPr>
          <p:nvPr>
            <p:ph idx="1"/>
          </p:nvPr>
        </p:nvSpPr>
        <p:spPr>
          <a:xfrm>
            <a:off x="838200" y="665018"/>
            <a:ext cx="10515600" cy="5533901"/>
          </a:xfrm>
        </p:spPr>
        <p:txBody>
          <a:bodyPr>
            <a:noAutofit/>
          </a:bodyPr>
          <a:lstStyle/>
          <a:p>
            <a:pPr marL="0" indent="0" algn="ctr">
              <a:buNone/>
            </a:pPr>
            <a:r>
              <a:rPr lang="en-US" sz="6000" dirty="0"/>
              <a:t>We have to want His help …</a:t>
            </a:r>
          </a:p>
          <a:p>
            <a:pPr marL="0" indent="0" algn="ctr">
              <a:buNone/>
            </a:pPr>
            <a:endParaRPr lang="en-US" dirty="0"/>
          </a:p>
          <a:p>
            <a:pPr marL="0" indent="0" algn="ctr">
              <a:buNone/>
            </a:pPr>
            <a:r>
              <a:rPr lang="en-US" sz="6000" dirty="0"/>
              <a:t>We have to desire to be active participants in His working in our lives, or we’re just going to be spinning our wheels.  </a:t>
            </a:r>
            <a:endParaRPr lang="en-US" sz="6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275801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10B0C1-4A28-704B-63EA-D9067250503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8D7A44-2ECA-B32E-346B-3F8CBD5DEF87}"/>
              </a:ext>
            </a:extLst>
          </p:cNvPr>
          <p:cNvSpPr>
            <a:spLocks noGrp="1"/>
          </p:cNvSpPr>
          <p:nvPr>
            <p:ph idx="1"/>
          </p:nvPr>
        </p:nvSpPr>
        <p:spPr>
          <a:xfrm>
            <a:off x="838200" y="665018"/>
            <a:ext cx="10515600" cy="5533901"/>
          </a:xfrm>
        </p:spPr>
        <p:txBody>
          <a:bodyPr>
            <a:noAutofit/>
          </a:bodyPr>
          <a:lstStyle/>
          <a:p>
            <a:pPr marL="0" indent="0" algn="ctr">
              <a:buNone/>
            </a:pPr>
            <a:r>
              <a:rPr lang="en-US" sz="5400" dirty="0"/>
              <a:t>It’s only through the positional righteousness that God alone provides that we can then enjoy – and that, through knowing Him – the power of His resurrection which enables us to live as He wants us to live. </a:t>
            </a:r>
            <a:endParaRPr lang="en-US"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26004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9DFF5B-E285-E042-659E-701A725C9E3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CC868E-F868-D66D-030E-FE72DE855A42}"/>
              </a:ext>
            </a:extLst>
          </p:cNvPr>
          <p:cNvSpPr>
            <a:spLocks noGrp="1"/>
          </p:cNvSpPr>
          <p:nvPr>
            <p:ph idx="1"/>
          </p:nvPr>
        </p:nvSpPr>
        <p:spPr>
          <a:xfrm>
            <a:off x="838200" y="665018"/>
            <a:ext cx="10515600" cy="5511945"/>
          </a:xfrm>
        </p:spPr>
        <p:txBody>
          <a:bodyPr>
            <a:normAutofit/>
          </a:bodyPr>
          <a:lstStyle/>
          <a:p>
            <a:pPr marL="0" indent="0">
              <a:buNone/>
            </a:pPr>
            <a:r>
              <a:rPr lang="en-US" sz="4400" dirty="0">
                <a:latin typeface="Calibri" panose="020F0502020204030204" pitchFamily="34" charset="0"/>
                <a:ea typeface="Calibri" panose="020F0502020204030204" pitchFamily="34" charset="0"/>
                <a:cs typeface="Calibri" panose="020F0502020204030204" pitchFamily="34" charset="0"/>
              </a:rPr>
              <a:t>Philippians 3:2-6</a:t>
            </a:r>
          </a:p>
          <a:p>
            <a:pPr marL="0" indent="0">
              <a:buNone/>
            </a:pPr>
            <a:r>
              <a:rPr lang="en-US" sz="4400" b="1" i="1" dirty="0">
                <a:latin typeface="Times New Roman" panose="02020603050405020304" pitchFamily="18" charset="0"/>
                <a:cs typeface="Times New Roman" panose="02020603050405020304" pitchFamily="18" charset="0"/>
              </a:rPr>
              <a:t>confidence in the flesh, I far more: circumcised the eighth day, of the nation of Israel, of the tribe of Benjamin, a Hebrew of Hebrews; as to the Law, a Pharisee; as to zeal, a persecutor of the church; as to the righteousness which is in the Law, found blameless.”</a:t>
            </a:r>
            <a:endParaRPr lang="en-US"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6577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8AC2D5-BCA9-5F8C-7237-C9B96A5A09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EBE296-74C5-2E7F-2C9D-75F2BEB7E748}"/>
              </a:ext>
            </a:extLst>
          </p:cNvPr>
          <p:cNvSpPr>
            <a:spLocks noGrp="1"/>
          </p:cNvSpPr>
          <p:nvPr>
            <p:ph type="ctrTitle"/>
          </p:nvPr>
        </p:nvSpPr>
        <p:spPr>
          <a:xfrm>
            <a:off x="1524000" y="2235200"/>
            <a:ext cx="9144000" cy="2387600"/>
          </a:xfrm>
        </p:spPr>
        <p:txBody>
          <a:bodyPr>
            <a:noAutofit/>
          </a:bodyPr>
          <a:lstStyle/>
          <a:p>
            <a:r>
              <a:rPr lang="en-US" sz="9600" b="1" dirty="0"/>
              <a:t>Things of Surpassing Value</a:t>
            </a:r>
          </a:p>
        </p:txBody>
      </p:sp>
    </p:spTree>
    <p:extLst>
      <p:ext uri="{BB962C8B-B14F-4D97-AF65-F5344CB8AC3E}">
        <p14:creationId xmlns:p14="http://schemas.microsoft.com/office/powerpoint/2010/main" val="21739624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ABFB31-7BAD-56A8-3752-F3E9CE12138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9A423F-14F1-75B1-3EA0-11AE988B9F13}"/>
              </a:ext>
            </a:extLst>
          </p:cNvPr>
          <p:cNvSpPr>
            <a:spLocks noGrp="1"/>
          </p:cNvSpPr>
          <p:nvPr>
            <p:ph idx="1"/>
          </p:nvPr>
        </p:nvSpPr>
        <p:spPr>
          <a:xfrm>
            <a:off x="838200" y="665018"/>
            <a:ext cx="10515600" cy="5533901"/>
          </a:xfrm>
        </p:spPr>
        <p:txBody>
          <a:bodyPr>
            <a:normAutofit/>
          </a:bodyPr>
          <a:lstStyle/>
          <a:p>
            <a:pPr marL="0" indent="0">
              <a:buNone/>
            </a:pPr>
            <a:r>
              <a:rPr lang="en-US" sz="4800" dirty="0">
                <a:latin typeface="Calibri" panose="020F0502020204030204" pitchFamily="34" charset="0"/>
                <a:ea typeface="Calibri" panose="020F0502020204030204" pitchFamily="34" charset="0"/>
                <a:cs typeface="Calibri" panose="020F0502020204030204" pitchFamily="34" charset="0"/>
              </a:rPr>
              <a:t>Philippians 3:7-11</a:t>
            </a:r>
          </a:p>
          <a:p>
            <a:pPr marL="0" indent="0">
              <a:buNone/>
            </a:pPr>
            <a:r>
              <a:rPr lang="en-US" sz="4800" b="1" i="1" dirty="0">
                <a:latin typeface="Times New Roman" panose="02020603050405020304" pitchFamily="18" charset="0"/>
                <a:cs typeface="Times New Roman" panose="02020603050405020304" pitchFamily="18" charset="0"/>
              </a:rPr>
              <a:t>“But whatever things were gain to me, those things I have counted as loss for the sake of Christ.  More than that, I count all things to be loss in view of the surpassing value of knowing Christ Jesus my Lord, for whom I have suffered the loss of all things, and count them but</a:t>
            </a:r>
            <a:endParaRPr lang="en-US"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06338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251</TotalTime>
  <Words>2415</Words>
  <Application>Microsoft Office PowerPoint</Application>
  <PresentationFormat>Widescreen</PresentationFormat>
  <Paragraphs>156</Paragraphs>
  <Slides>66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66</vt:i4>
      </vt:variant>
    </vt:vector>
  </HeadingPairs>
  <TitlesOfParts>
    <vt:vector size="72" baseType="lpstr">
      <vt:lpstr>Aptos</vt:lpstr>
      <vt:lpstr>Aptos Display</vt:lpstr>
      <vt:lpstr>Arial</vt:lpstr>
      <vt:lpstr>Calibri</vt:lpstr>
      <vt:lpstr>Times New Roman</vt:lpstr>
      <vt:lpstr>Office Theme</vt:lpstr>
      <vt:lpstr>Things of Surpassing Value</vt:lpstr>
      <vt:lpstr>PowerPoint Presentation</vt:lpstr>
      <vt:lpstr>PowerPoint Presentation</vt:lpstr>
      <vt:lpstr>PowerPoint Presentation</vt:lpstr>
      <vt:lpstr>PowerPoint Presentation</vt:lpstr>
      <vt:lpstr>PowerPoint Presentation</vt:lpstr>
      <vt:lpstr>PowerPoint Presentation</vt:lpstr>
      <vt:lpstr>Things of Surpassing Value</vt:lpstr>
      <vt:lpstr>PowerPoint Presentation</vt:lpstr>
      <vt:lpstr>PowerPoint Presentation</vt:lpstr>
      <vt:lpstr>PowerPoint Presentation</vt:lpstr>
      <vt:lpstr>PowerPoint Presentation</vt:lpstr>
      <vt:lpstr>Things of Surpassing Value …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Things of Surpassing Value …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Dual Meaning of Romans 5:1</vt:lpstr>
      <vt:lpstr>Dual Meaning of Romans 5:1</vt:lpstr>
      <vt:lpstr>PowerPoint Presentation</vt:lpstr>
      <vt:lpstr>PowerPoint Presentation</vt:lpstr>
      <vt:lpstr>PowerPoint Presentation</vt:lpstr>
      <vt:lpstr>PowerPoint Presentation</vt:lpstr>
      <vt:lpstr>PowerPoint Presentation</vt:lpstr>
      <vt:lpstr>Things of Surpassing Value …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Kenneth Stearns</dc:creator>
  <cp:lastModifiedBy>Kenneth Stearns</cp:lastModifiedBy>
  <cp:revision>1</cp:revision>
  <dcterms:created xsi:type="dcterms:W3CDTF">2026-03-21T21:40:18Z</dcterms:created>
  <dcterms:modified xsi:type="dcterms:W3CDTF">2026-03-22T01:52:06Z</dcterms:modified>
</cp:coreProperties>
</file>