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03" r:id="rId45"/>
    <p:sldId id="300" r:id="rId46"/>
    <p:sldId id="301" r:id="rId47"/>
    <p:sldId id="302" r:id="rId48"/>
    <p:sldId id="304" r:id="rId49"/>
    <p:sldId id="305" r:id="rId50"/>
    <p:sldId id="306" r:id="rId51"/>
    <p:sldId id="307" r:id="rId52"/>
    <p:sldId id="30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0" autoAdjust="0"/>
    <p:restoredTop sz="94660"/>
  </p:normalViewPr>
  <p:slideViewPr>
    <p:cSldViewPr snapToGrid="0">
      <p:cViewPr varScale="1">
        <p:scale>
          <a:sx n="105" d="100"/>
          <a:sy n="105" d="100"/>
        </p:scale>
        <p:origin x="60" y="3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5D549-E308-6169-3C1A-0B4FD34AE1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F72F3D-45ED-699D-7C3E-71A660D8A2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86CEF2-2B0F-4FEE-8660-C87E02EF6039}"/>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639DE9E1-8862-6DF8-309E-FFE55AB7F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14EC7-3BD8-CD38-D406-932256D13093}"/>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002383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E02AF-1B50-B3AC-11C8-808699FDD3F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FD59AF-8FA0-48CB-5EA9-3F76E3DB3D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5DBFB6-D51E-F221-07AD-249621B43572}"/>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DA201A7A-7CE6-FED9-5E52-F45C100116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A2F74-272E-4ACD-E876-4C0F96DEA8C4}"/>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576233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FB7E7B-F4C8-367D-AF4B-1632E32579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F7F58F-6E22-0597-C00E-43931D8522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997692-AB47-E791-0CE5-B5F869935D20}"/>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1927ED91-369D-3DE7-C01B-30DE8CB81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AE279-A67A-A89F-B917-956B1D2752F4}"/>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861257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B2E17-A5A5-31B1-599E-EF0D938B9C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E52584-8E04-E6A0-7713-37CE7DB4B0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D4B4EA-C206-F389-F239-6BBC99E688C0}"/>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C947399E-3F02-FFB9-0D66-3EEF1AF200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8D98A3-0F8B-1BB1-74AB-50C6965E9787}"/>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49873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07FB5-5F55-380D-6937-E76EF0D011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050EF8-69E8-D63C-20E7-82DE41FFDA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0F2360-3951-6770-2C74-83B896729647}"/>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7ED17EF7-AF46-FBFE-E838-8C581585BC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62536-018A-8058-CA5E-7289E2F682F9}"/>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404784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1F5B6-E762-9E82-D803-E1B03F32F8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0C4EAC-2CE6-0AAD-55DB-BA6C1D07FE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BD86D3-D9AF-DC68-D74A-DDE46456AC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470D5B-2E58-0164-D318-E184F8F97623}"/>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6" name="Footer Placeholder 5">
            <a:extLst>
              <a:ext uri="{FF2B5EF4-FFF2-40B4-BE49-F238E27FC236}">
                <a16:creationId xmlns:a16="http://schemas.microsoft.com/office/drawing/2014/main" id="{5BB3E6B1-8847-61E3-B4D8-B6EB4AAE8F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41F5D0-EB4E-1E96-A7E0-9DC002E67DFD}"/>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54432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4E9E2-743C-711A-F4A6-C14A478181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704C38-47A1-CD83-D8A4-78D59CC4A2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6F4575-7EB8-27A1-044E-CFB81AFFFD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6EBD57-D344-9A18-FECD-9EF15E315C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14AD7D-89D3-92F1-9F94-A803B570A1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CC2097-C494-1775-39E2-AF23B5ED05E6}"/>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8" name="Footer Placeholder 7">
            <a:extLst>
              <a:ext uri="{FF2B5EF4-FFF2-40B4-BE49-F238E27FC236}">
                <a16:creationId xmlns:a16="http://schemas.microsoft.com/office/drawing/2014/main" id="{2BF01486-57DC-A2C7-BD39-DDCC55841C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AECCF0-AD35-6663-A695-2D469A108383}"/>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181653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1CF5E-77C9-A59B-DD8D-F55777F9D3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73C44E-8AEF-01E9-D272-99DF581C2C11}"/>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4" name="Footer Placeholder 3">
            <a:extLst>
              <a:ext uri="{FF2B5EF4-FFF2-40B4-BE49-F238E27FC236}">
                <a16:creationId xmlns:a16="http://schemas.microsoft.com/office/drawing/2014/main" id="{BAC760F1-9EC3-5693-C06B-DC81768DA9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221B63-1C01-D30E-9DEB-D4CB78C96841}"/>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263384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380DA1-80F0-A0E2-0502-0F25175271A7}"/>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3" name="Footer Placeholder 2">
            <a:extLst>
              <a:ext uri="{FF2B5EF4-FFF2-40B4-BE49-F238E27FC236}">
                <a16:creationId xmlns:a16="http://schemas.microsoft.com/office/drawing/2014/main" id="{ABD69017-B3F2-726A-0027-8A9FCEE619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5B07E3-6ABE-1BEE-0C9F-B5ECCD326DC5}"/>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888300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8BF96-41E0-E1FB-C0E4-E14AE59949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A8A2D4-B2D5-F84E-0B7E-B2A085BFB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C292BB-6630-A5BE-608D-6D8A272177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25190A-A9B6-E006-8AAF-0705D32B9C65}"/>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6" name="Footer Placeholder 5">
            <a:extLst>
              <a:ext uri="{FF2B5EF4-FFF2-40B4-BE49-F238E27FC236}">
                <a16:creationId xmlns:a16="http://schemas.microsoft.com/office/drawing/2014/main" id="{BD2C64D2-D45E-384D-9CD9-6B6B2DF3EA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2B72B0-1FA0-1D19-7CC9-DF7A88DC9C87}"/>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3068583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DFDE-B4D3-A7CA-F9DA-935A817C75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9CD593-91AD-145A-ABC3-17D9933B6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540A8A-E3CF-4575-1CBF-0653DCC8A1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D149C4-3DE7-4D47-4954-821795A14A41}"/>
              </a:ext>
            </a:extLst>
          </p:cNvPr>
          <p:cNvSpPr>
            <a:spLocks noGrp="1"/>
          </p:cNvSpPr>
          <p:nvPr>
            <p:ph type="dt" sz="half" idx="10"/>
          </p:nvPr>
        </p:nvSpPr>
        <p:spPr/>
        <p:txBody>
          <a:bodyPr/>
          <a:lstStyle/>
          <a:p>
            <a:fld id="{84544A1B-4F4F-4F25-961C-4464585860EC}" type="datetimeFigureOut">
              <a:rPr lang="en-US" smtClean="0"/>
              <a:t>3/14/2026</a:t>
            </a:fld>
            <a:endParaRPr lang="en-US"/>
          </a:p>
        </p:txBody>
      </p:sp>
      <p:sp>
        <p:nvSpPr>
          <p:cNvPr id="6" name="Footer Placeholder 5">
            <a:extLst>
              <a:ext uri="{FF2B5EF4-FFF2-40B4-BE49-F238E27FC236}">
                <a16:creationId xmlns:a16="http://schemas.microsoft.com/office/drawing/2014/main" id="{2EEC4CDD-A8D1-B4BB-2E73-7EC9C4A29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BED3DE-5AB4-F049-9DB5-071F121B7FDD}"/>
              </a:ext>
            </a:extLst>
          </p:cNvPr>
          <p:cNvSpPr>
            <a:spLocks noGrp="1"/>
          </p:cNvSpPr>
          <p:nvPr>
            <p:ph type="sldNum" sz="quarter" idx="12"/>
          </p:nvPr>
        </p:nvSpPr>
        <p:spPr/>
        <p:txBody>
          <a:bodyPr/>
          <a:lstStyle/>
          <a:p>
            <a:fld id="{FE52FE75-37D5-4FAB-882D-5CA7EC387B3E}" type="slidenum">
              <a:rPr lang="en-US" smtClean="0"/>
              <a:t>‹#›</a:t>
            </a:fld>
            <a:endParaRPr lang="en-US"/>
          </a:p>
        </p:txBody>
      </p:sp>
    </p:spTree>
    <p:extLst>
      <p:ext uri="{BB962C8B-B14F-4D97-AF65-F5344CB8AC3E}">
        <p14:creationId xmlns:p14="http://schemas.microsoft.com/office/powerpoint/2010/main" val="2444782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93EDDE-2C6C-0C6E-9EDA-070BDC800A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C991C0-4243-DF00-EE6E-8BBA242171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DCE339-E061-1DE6-8436-233810826B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544A1B-4F4F-4F25-961C-4464585860EC}" type="datetimeFigureOut">
              <a:rPr lang="en-US" smtClean="0"/>
              <a:t>3/14/2026</a:t>
            </a:fld>
            <a:endParaRPr lang="en-US"/>
          </a:p>
        </p:txBody>
      </p:sp>
      <p:sp>
        <p:nvSpPr>
          <p:cNvPr id="5" name="Footer Placeholder 4">
            <a:extLst>
              <a:ext uri="{FF2B5EF4-FFF2-40B4-BE49-F238E27FC236}">
                <a16:creationId xmlns:a16="http://schemas.microsoft.com/office/drawing/2014/main" id="{360FA1A2-23C5-0C21-825D-D7998ABDFD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E9800B8-D79A-8139-3AD7-951F4E6A58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52FE75-37D5-4FAB-882D-5CA7EC387B3E}" type="slidenum">
              <a:rPr lang="en-US" smtClean="0"/>
              <a:t>‹#›</a:t>
            </a:fld>
            <a:endParaRPr lang="en-US"/>
          </a:p>
        </p:txBody>
      </p:sp>
    </p:spTree>
    <p:extLst>
      <p:ext uri="{BB962C8B-B14F-4D97-AF65-F5344CB8AC3E}">
        <p14:creationId xmlns:p14="http://schemas.microsoft.com/office/powerpoint/2010/main" val="2628895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5CD48-3F44-4171-A9D9-3241D7C46D5B}"/>
              </a:ext>
            </a:extLst>
          </p:cNvPr>
          <p:cNvSpPr>
            <a:spLocks noGrp="1"/>
          </p:cNvSpPr>
          <p:nvPr>
            <p:ph type="ctrTitle"/>
          </p:nvPr>
        </p:nvSpPr>
        <p:spPr>
          <a:xfrm>
            <a:off x="1524000" y="2649891"/>
            <a:ext cx="9144000" cy="1558218"/>
          </a:xfrm>
        </p:spPr>
        <p:txBody>
          <a:bodyPr>
            <a:normAutofit/>
          </a:bodyPr>
          <a:lstStyle/>
          <a:p>
            <a:r>
              <a:rPr lang="en-US" sz="9600" b="1" dirty="0">
                <a:latin typeface="Calibri" panose="020F0502020204030204" pitchFamily="34" charset="0"/>
                <a:ea typeface="Calibri" panose="020F0502020204030204" pitchFamily="34" charset="0"/>
                <a:cs typeface="Calibri" panose="020F0502020204030204" pitchFamily="34" charset="0"/>
              </a:rPr>
              <a:t>Ephesians</a:t>
            </a:r>
          </a:p>
        </p:txBody>
      </p:sp>
    </p:spTree>
    <p:extLst>
      <p:ext uri="{BB962C8B-B14F-4D97-AF65-F5344CB8AC3E}">
        <p14:creationId xmlns:p14="http://schemas.microsoft.com/office/powerpoint/2010/main" val="4277625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E57FF-213E-578F-29C8-DAA98C40B5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1AA7BD-DC24-9FC5-D4F5-4F42FDFCD9D2}"/>
              </a:ext>
            </a:extLst>
          </p:cNvPr>
          <p:cNvSpPr>
            <a:spLocks noGrp="1"/>
          </p:cNvSpPr>
          <p:nvPr>
            <p:ph idx="1"/>
          </p:nvPr>
        </p:nvSpPr>
        <p:spPr>
          <a:xfrm>
            <a:off x="838200" y="560934"/>
            <a:ext cx="10515600" cy="5616029"/>
          </a:xfrm>
        </p:spPr>
        <p:txBody>
          <a:bodyPr>
            <a:normAutofit/>
          </a:bodyPr>
          <a:lstStyle/>
          <a:p>
            <a:pPr marL="0" indent="0" algn="ctr">
              <a:buNone/>
            </a:pPr>
            <a:r>
              <a:rPr lang="en-US" sz="4400" i="1" dirty="0"/>
              <a:t>“Praying in tongues is most definitely an issue on which Christians can respectfully and lovingly agree to disagree. Praying in tongues is not what determines salvation. Praying in tongues is not what separates a mature Christian from an immature Christian. Whether or not there is such a thing as praying in tongues as a personal</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2529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DA35D-70DF-5BBB-E7AA-A8458D5DC50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3B1913-997F-2187-38C7-80E24AFE8FD0}"/>
              </a:ext>
            </a:extLst>
          </p:cNvPr>
          <p:cNvSpPr>
            <a:spLocks noGrp="1"/>
          </p:cNvSpPr>
          <p:nvPr>
            <p:ph idx="1"/>
          </p:nvPr>
        </p:nvSpPr>
        <p:spPr>
          <a:xfrm>
            <a:off x="838200" y="560934"/>
            <a:ext cx="10515600" cy="6124874"/>
          </a:xfrm>
        </p:spPr>
        <p:txBody>
          <a:bodyPr>
            <a:normAutofit/>
          </a:bodyPr>
          <a:lstStyle/>
          <a:p>
            <a:pPr marL="0" indent="0" algn="ctr">
              <a:buNone/>
            </a:pPr>
            <a:r>
              <a:rPr lang="en-US" sz="4400" i="1" dirty="0"/>
              <a:t>prayer language is not a fundamental of the Christian faith. So, while we believe the biblical interpretation of praying in tongues leads away from the idea of a private prayer language for personal edification, we also recognize that many who practice such are our brothers and sisters in Christ and are worthy of our love and respect.”</a:t>
            </a:r>
            <a:r>
              <a:rPr lang="en-US" sz="4400" dirty="0"/>
              <a:t> </a:t>
            </a:r>
          </a:p>
          <a:p>
            <a:pPr marL="0" indent="0">
              <a:buNone/>
            </a:pPr>
            <a:r>
              <a:rPr lang="en-US" sz="4400" dirty="0">
                <a:latin typeface="Times New Roman" panose="02020603050405020304" pitchFamily="18" charset="0"/>
                <a:ea typeface="Calibri" panose="020F0502020204030204" pitchFamily="34" charset="0"/>
                <a:cs typeface="Times New Roman" panose="02020603050405020304" pitchFamily="18" charset="0"/>
              </a:rPr>
              <a:t>                                              gotquestions.org</a:t>
            </a:r>
          </a:p>
        </p:txBody>
      </p:sp>
    </p:spTree>
    <p:extLst>
      <p:ext uri="{BB962C8B-B14F-4D97-AF65-F5344CB8AC3E}">
        <p14:creationId xmlns:p14="http://schemas.microsoft.com/office/powerpoint/2010/main" val="3683755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B99E7-7654-F976-019F-0999267346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EBFA07-73E3-E4DB-995C-3CC6F6534020}"/>
              </a:ext>
            </a:extLst>
          </p:cNvPr>
          <p:cNvSpPr>
            <a:spLocks noGrp="1"/>
          </p:cNvSpPr>
          <p:nvPr>
            <p:ph idx="1"/>
          </p:nvPr>
        </p:nvSpPr>
        <p:spPr>
          <a:xfrm>
            <a:off x="838200" y="560934"/>
            <a:ext cx="10515600" cy="5616029"/>
          </a:xfrm>
        </p:spPr>
        <p:txBody>
          <a:bodyPr>
            <a:normAutofit/>
          </a:bodyPr>
          <a:lstStyle/>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Acts 2:38</a:t>
            </a:r>
          </a:p>
          <a:p>
            <a:pPr marL="0" indent="0">
              <a:buNone/>
            </a:pPr>
            <a:r>
              <a:rPr lang="en-US" sz="5400" b="1" i="1" dirty="0">
                <a:latin typeface="Times New Roman" panose="02020603050405020304" pitchFamily="18" charset="0"/>
                <a:cs typeface="Times New Roman" panose="02020603050405020304" pitchFamily="18" charset="0"/>
              </a:rPr>
              <a:t>“Then Peter said to them, “Repent, and let every one of you be baptized in the name of Jesus Christ for the remission of sins; and you shall receive the gift of the Holy Spirit.”</a:t>
            </a:r>
            <a:r>
              <a:rPr lang="en-US" sz="5400" dirty="0">
                <a:latin typeface="Times New Roman" panose="02020603050405020304" pitchFamily="18" charset="0"/>
                <a:cs typeface="Times New Roman" panose="02020603050405020304" pitchFamily="18" charset="0"/>
              </a:rPr>
              <a:t>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2038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3940C-E826-8C49-2C5E-BB3A64170C5F}"/>
              </a:ext>
            </a:extLst>
          </p:cNvPr>
          <p:cNvSpPr>
            <a:spLocks noGrp="1"/>
          </p:cNvSpPr>
          <p:nvPr>
            <p:ph type="title"/>
          </p:nvPr>
        </p:nvSpPr>
        <p:spPr/>
        <p:txBody>
          <a:bodyPr/>
          <a:lstStyle/>
          <a:p>
            <a:r>
              <a:rPr lang="en-US" dirty="0">
                <a:solidFill>
                  <a:srgbClr val="FF0000"/>
                </a:solidFill>
              </a:rPr>
              <a:t>Things at odds with established doctrine … </a:t>
            </a:r>
          </a:p>
        </p:txBody>
      </p:sp>
      <p:sp>
        <p:nvSpPr>
          <p:cNvPr id="3" name="Content Placeholder 2">
            <a:extLst>
              <a:ext uri="{FF2B5EF4-FFF2-40B4-BE49-F238E27FC236}">
                <a16:creationId xmlns:a16="http://schemas.microsoft.com/office/drawing/2014/main" id="{263D3759-CBA8-3AB1-776E-9B822874C4F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56694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99B2E-12F7-14DA-0F9B-5FE83A2932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4EF2C6-6CD3-9065-2998-C629FB9D30A5}"/>
              </a:ext>
            </a:extLst>
          </p:cNvPr>
          <p:cNvSpPr>
            <a:spLocks noGrp="1"/>
          </p:cNvSpPr>
          <p:nvPr>
            <p:ph type="title"/>
          </p:nvPr>
        </p:nvSpPr>
        <p:spPr/>
        <p:txBody>
          <a:bodyPr/>
          <a:lstStyle/>
          <a:p>
            <a:r>
              <a:rPr lang="en-US" dirty="0">
                <a:solidFill>
                  <a:srgbClr val="FF0000"/>
                </a:solidFill>
              </a:rPr>
              <a:t>Things at odds with established doctrine … </a:t>
            </a:r>
          </a:p>
        </p:txBody>
      </p:sp>
      <p:sp>
        <p:nvSpPr>
          <p:cNvPr id="3" name="Content Placeholder 2">
            <a:extLst>
              <a:ext uri="{FF2B5EF4-FFF2-40B4-BE49-F238E27FC236}">
                <a16:creationId xmlns:a16="http://schemas.microsoft.com/office/drawing/2014/main" id="{90848227-563B-5DA2-2BCF-188DF98AFBE2}"/>
              </a:ext>
            </a:extLst>
          </p:cNvPr>
          <p:cNvSpPr>
            <a:spLocks noGrp="1"/>
          </p:cNvSpPr>
          <p:nvPr>
            <p:ph idx="1"/>
          </p:nvPr>
        </p:nvSpPr>
        <p:spPr/>
        <p:txBody>
          <a:bodyPr>
            <a:normAutofit/>
          </a:bodyPr>
          <a:lstStyle/>
          <a:p>
            <a:r>
              <a:rPr lang="en-US" sz="4800" dirty="0">
                <a:solidFill>
                  <a:srgbClr val="FF0000"/>
                </a:solidFill>
              </a:rPr>
              <a:t>Repentance to receive the gift of the Holy Spirit</a:t>
            </a:r>
          </a:p>
          <a:p>
            <a:endParaRPr lang="en-US" sz="4800" dirty="0"/>
          </a:p>
        </p:txBody>
      </p:sp>
    </p:spTree>
    <p:extLst>
      <p:ext uri="{BB962C8B-B14F-4D97-AF65-F5344CB8AC3E}">
        <p14:creationId xmlns:p14="http://schemas.microsoft.com/office/powerpoint/2010/main" val="1402718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C4F4F-39B4-8480-9301-4CBD132B2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DAE02D-E02C-E873-21B8-296FFEF70660}"/>
              </a:ext>
            </a:extLst>
          </p:cNvPr>
          <p:cNvSpPr>
            <a:spLocks noGrp="1"/>
          </p:cNvSpPr>
          <p:nvPr>
            <p:ph type="title"/>
          </p:nvPr>
        </p:nvSpPr>
        <p:spPr/>
        <p:txBody>
          <a:bodyPr/>
          <a:lstStyle/>
          <a:p>
            <a:r>
              <a:rPr lang="en-US" dirty="0">
                <a:solidFill>
                  <a:srgbClr val="FF0000"/>
                </a:solidFill>
              </a:rPr>
              <a:t>Things at odds with established doctrine … </a:t>
            </a:r>
          </a:p>
        </p:txBody>
      </p:sp>
      <p:sp>
        <p:nvSpPr>
          <p:cNvPr id="3" name="Content Placeholder 2">
            <a:extLst>
              <a:ext uri="{FF2B5EF4-FFF2-40B4-BE49-F238E27FC236}">
                <a16:creationId xmlns:a16="http://schemas.microsoft.com/office/drawing/2014/main" id="{6DB7BE50-DC30-807A-9EBB-CCE2113A24E1}"/>
              </a:ext>
            </a:extLst>
          </p:cNvPr>
          <p:cNvSpPr>
            <a:spLocks noGrp="1"/>
          </p:cNvSpPr>
          <p:nvPr>
            <p:ph idx="1"/>
          </p:nvPr>
        </p:nvSpPr>
        <p:spPr/>
        <p:txBody>
          <a:bodyPr>
            <a:normAutofit/>
          </a:bodyPr>
          <a:lstStyle/>
          <a:p>
            <a:r>
              <a:rPr lang="en-US" sz="4800" dirty="0"/>
              <a:t>Repentance to receive the gift of the Holy Spirit</a:t>
            </a:r>
          </a:p>
          <a:p>
            <a:r>
              <a:rPr lang="en-US" sz="4800" dirty="0">
                <a:solidFill>
                  <a:srgbClr val="FF0000"/>
                </a:solidFill>
              </a:rPr>
              <a:t>Baptism to receive the gift of the Holy Spirit</a:t>
            </a:r>
          </a:p>
          <a:p>
            <a:endParaRPr lang="en-US" sz="4800" dirty="0"/>
          </a:p>
        </p:txBody>
      </p:sp>
    </p:spTree>
    <p:extLst>
      <p:ext uri="{BB962C8B-B14F-4D97-AF65-F5344CB8AC3E}">
        <p14:creationId xmlns:p14="http://schemas.microsoft.com/office/powerpoint/2010/main" val="279929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49C88-182F-EFC3-5916-7F24CC415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68EA3-9554-FD30-6B6B-6C39FE9EA2E4}"/>
              </a:ext>
            </a:extLst>
          </p:cNvPr>
          <p:cNvSpPr>
            <a:spLocks noGrp="1"/>
          </p:cNvSpPr>
          <p:nvPr>
            <p:ph type="title"/>
          </p:nvPr>
        </p:nvSpPr>
        <p:spPr/>
        <p:txBody>
          <a:bodyPr/>
          <a:lstStyle/>
          <a:p>
            <a:r>
              <a:rPr lang="en-US" dirty="0">
                <a:solidFill>
                  <a:srgbClr val="FF0000"/>
                </a:solidFill>
              </a:rPr>
              <a:t>Things at odds with established doctrine … </a:t>
            </a:r>
          </a:p>
        </p:txBody>
      </p:sp>
      <p:sp>
        <p:nvSpPr>
          <p:cNvPr id="3" name="Content Placeholder 2">
            <a:extLst>
              <a:ext uri="{FF2B5EF4-FFF2-40B4-BE49-F238E27FC236}">
                <a16:creationId xmlns:a16="http://schemas.microsoft.com/office/drawing/2014/main" id="{94B164AB-4F10-B8EB-54E6-226B67D3E4DC}"/>
              </a:ext>
            </a:extLst>
          </p:cNvPr>
          <p:cNvSpPr>
            <a:spLocks noGrp="1"/>
          </p:cNvSpPr>
          <p:nvPr>
            <p:ph idx="1"/>
          </p:nvPr>
        </p:nvSpPr>
        <p:spPr/>
        <p:txBody>
          <a:bodyPr>
            <a:normAutofit/>
          </a:bodyPr>
          <a:lstStyle/>
          <a:p>
            <a:r>
              <a:rPr lang="en-US" sz="4800" dirty="0"/>
              <a:t>Repentance to receive the gift of the Holy Spirit</a:t>
            </a:r>
          </a:p>
          <a:p>
            <a:r>
              <a:rPr lang="en-US" sz="4800" dirty="0"/>
              <a:t>Baptism to receive the gift of the Holy Spirit</a:t>
            </a:r>
          </a:p>
          <a:p>
            <a:r>
              <a:rPr lang="en-US" sz="4800" dirty="0">
                <a:solidFill>
                  <a:srgbClr val="FF0000"/>
                </a:solidFill>
              </a:rPr>
              <a:t>The need for baptism to receive the remission of sins</a:t>
            </a:r>
          </a:p>
          <a:p>
            <a:endParaRPr lang="en-US" sz="4800" dirty="0"/>
          </a:p>
        </p:txBody>
      </p:sp>
    </p:spTree>
    <p:extLst>
      <p:ext uri="{BB962C8B-B14F-4D97-AF65-F5344CB8AC3E}">
        <p14:creationId xmlns:p14="http://schemas.microsoft.com/office/powerpoint/2010/main" val="1232741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33246-883D-DD66-D27D-E50A02C431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29A80E-228E-583A-F5C8-588CE524941C}"/>
              </a:ext>
            </a:extLst>
          </p:cNvPr>
          <p:cNvSpPr>
            <a:spLocks noGrp="1"/>
          </p:cNvSpPr>
          <p:nvPr>
            <p:ph idx="1"/>
          </p:nvPr>
        </p:nvSpPr>
        <p:spPr>
          <a:xfrm>
            <a:off x="838200" y="560934"/>
            <a:ext cx="10515600" cy="6124874"/>
          </a:xfrm>
        </p:spPr>
        <p:txBody>
          <a:bodyPr>
            <a:normAutofit/>
          </a:bodyPr>
          <a:lstStyle/>
          <a:p>
            <a:pPr marL="0" indent="0" algn="ctr">
              <a:buNone/>
            </a:pPr>
            <a:endParaRPr lang="en-US" sz="2400" dirty="0"/>
          </a:p>
          <a:p>
            <a:pPr marL="0" indent="0" algn="ctr">
              <a:buNone/>
            </a:pPr>
            <a:r>
              <a:rPr lang="en-US" sz="5400" dirty="0"/>
              <a:t>Most evangelists on TV will mention the necessity of either repenting of your sins in order to be saved, or promising (or making the commitment) to repent of your sins once you are saved.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7848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78201-B197-0037-F275-CEC096CD41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1ABB4F-612E-D6E8-BEE5-7BDAB0AD8D28}"/>
              </a:ext>
            </a:extLst>
          </p:cNvPr>
          <p:cNvSpPr>
            <a:spLocks noGrp="1"/>
          </p:cNvSpPr>
          <p:nvPr>
            <p:ph idx="1"/>
          </p:nvPr>
        </p:nvSpPr>
        <p:spPr>
          <a:xfrm>
            <a:off x="838200" y="560934"/>
            <a:ext cx="10515600" cy="6124874"/>
          </a:xfrm>
        </p:spPr>
        <p:txBody>
          <a:bodyPr>
            <a:normAutofit/>
          </a:bodyPr>
          <a:lstStyle/>
          <a:p>
            <a:pPr marL="0" indent="0" algn="ctr">
              <a:buNone/>
            </a:pPr>
            <a:endParaRPr lang="en-US" sz="2400" dirty="0"/>
          </a:p>
          <a:p>
            <a:pPr marL="0" indent="0" algn="ctr">
              <a:buNone/>
            </a:pPr>
            <a:endParaRPr lang="en-US" sz="5400" dirty="0"/>
          </a:p>
          <a:p>
            <a:pPr marL="0" indent="0" algn="ctr">
              <a:buNone/>
            </a:pPr>
            <a:r>
              <a:rPr lang="en-US" sz="5400" dirty="0">
                <a:solidFill>
                  <a:srgbClr val="FF0000"/>
                </a:solidFill>
              </a:rPr>
              <a:t>What is being born-again?  </a:t>
            </a:r>
          </a:p>
          <a:p>
            <a:pPr marL="0" indent="0" algn="ctr">
              <a:buNone/>
            </a:pPr>
            <a:endParaRPr lang="en-US" sz="5400" dirty="0"/>
          </a:p>
        </p:txBody>
      </p:sp>
    </p:spTree>
    <p:extLst>
      <p:ext uri="{BB962C8B-B14F-4D97-AF65-F5344CB8AC3E}">
        <p14:creationId xmlns:p14="http://schemas.microsoft.com/office/powerpoint/2010/main" val="1333990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D23F1-9F83-24F9-562D-F8944525B7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999A8E-8DEE-9E96-066E-1F01C3471613}"/>
              </a:ext>
            </a:extLst>
          </p:cNvPr>
          <p:cNvSpPr>
            <a:spLocks noGrp="1"/>
          </p:cNvSpPr>
          <p:nvPr>
            <p:ph idx="1"/>
          </p:nvPr>
        </p:nvSpPr>
        <p:spPr>
          <a:xfrm>
            <a:off x="838200" y="560934"/>
            <a:ext cx="10515600" cy="6124874"/>
          </a:xfrm>
        </p:spPr>
        <p:txBody>
          <a:bodyPr>
            <a:normAutofit/>
          </a:bodyPr>
          <a:lstStyle/>
          <a:p>
            <a:pPr marL="0" indent="0" algn="ctr">
              <a:buNone/>
            </a:pPr>
            <a:endParaRPr lang="en-US" sz="2400" dirty="0"/>
          </a:p>
          <a:p>
            <a:pPr marL="0" indent="0" algn="ctr">
              <a:buNone/>
            </a:pPr>
            <a:endParaRPr lang="en-US" sz="5400" dirty="0"/>
          </a:p>
          <a:p>
            <a:pPr marL="0" indent="0" algn="ctr">
              <a:buNone/>
            </a:pPr>
            <a:r>
              <a:rPr lang="en-US" sz="5400" dirty="0"/>
              <a:t>What is being born-again?  </a:t>
            </a:r>
          </a:p>
          <a:p>
            <a:pPr marL="0" indent="0" algn="ctr">
              <a:buNone/>
            </a:pPr>
            <a:endParaRPr lang="en-US" sz="5400" dirty="0"/>
          </a:p>
          <a:p>
            <a:pPr marL="0" indent="0" algn="ctr">
              <a:buNone/>
            </a:pPr>
            <a:r>
              <a:rPr lang="en-US" sz="5400" dirty="0">
                <a:solidFill>
                  <a:srgbClr val="FF0000"/>
                </a:solidFill>
              </a:rPr>
              <a:t>Being born again is talking about being “regenerated.” </a:t>
            </a:r>
            <a:endParaRPr lang="en-US" sz="5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34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1961A7-AF0F-6D54-2EC3-9A6BC0427BCC}"/>
              </a:ext>
            </a:extLst>
          </p:cNvPr>
          <p:cNvSpPr>
            <a:spLocks noGrp="1"/>
          </p:cNvSpPr>
          <p:nvPr>
            <p:ph idx="1"/>
          </p:nvPr>
        </p:nvSpPr>
        <p:spPr>
          <a:xfrm>
            <a:off x="838200" y="560934"/>
            <a:ext cx="10515600" cy="5616029"/>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Acts 2:32-33</a:t>
            </a:r>
          </a:p>
          <a:p>
            <a:pPr marL="0" indent="0">
              <a:buNone/>
            </a:pPr>
            <a:r>
              <a:rPr lang="en-US" sz="4800" b="1" i="1" dirty="0">
                <a:latin typeface="Times New Roman" panose="02020603050405020304" pitchFamily="18" charset="0"/>
                <a:cs typeface="Times New Roman" panose="02020603050405020304" pitchFamily="18" charset="0"/>
              </a:rPr>
              <a:t>“This Jesus God has raised up, of which we are all witnesses.  Therefore being exalted to the right hand of God, and having received from the Father the promise of the Holy Spirit, He poured out this which you now see and hear.”</a:t>
            </a:r>
            <a:r>
              <a:rPr lang="en-US" sz="4800" dirty="0">
                <a:latin typeface="Times New Roman" panose="02020603050405020304" pitchFamily="18" charset="0"/>
                <a:cs typeface="Times New Roman" panose="02020603050405020304" pitchFamily="18" charset="0"/>
              </a:rPr>
              <a: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7136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B7560-5FB6-0896-BD50-A922CF124B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15BD2A-73E0-9304-F918-1EA38CE72141}"/>
              </a:ext>
            </a:extLst>
          </p:cNvPr>
          <p:cNvSpPr>
            <a:spLocks noGrp="1"/>
          </p:cNvSpPr>
          <p:nvPr>
            <p:ph idx="1"/>
          </p:nvPr>
        </p:nvSpPr>
        <p:spPr>
          <a:xfrm>
            <a:off x="838200" y="560934"/>
            <a:ext cx="10515600" cy="6124874"/>
          </a:xfrm>
        </p:spPr>
        <p:txBody>
          <a:bodyPr>
            <a:normAutofit/>
          </a:bodyPr>
          <a:lstStyle/>
          <a:p>
            <a:pPr marL="0" indent="0">
              <a:buNone/>
            </a:pPr>
            <a:r>
              <a:rPr lang="en-US" sz="4000" dirty="0"/>
              <a:t>Regeneration … </a:t>
            </a:r>
          </a:p>
          <a:p>
            <a:pPr marL="0" indent="0">
              <a:buNone/>
            </a:pPr>
            <a:r>
              <a:rPr lang="en-US" sz="4000" i="1" dirty="0"/>
              <a:t>“The spiritual change wrought in man by the Holy Spirit, by which he becomes the possessor of a new life.  It is to be distinguished from justification, because justification is a change in our relation to God, whereas regeneration is a change in our moral and spiritual nature.  The necessity, in the one case (justification), is in the fact of guilt; in the other (regeneration), depravity.  </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7182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C3ED5-4155-4368-E456-18AD8EC315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881C79-B7AB-C087-DF2B-3D6738E3CAF2}"/>
              </a:ext>
            </a:extLst>
          </p:cNvPr>
          <p:cNvSpPr>
            <a:spLocks noGrp="1"/>
          </p:cNvSpPr>
          <p:nvPr>
            <p:ph idx="1"/>
          </p:nvPr>
        </p:nvSpPr>
        <p:spPr>
          <a:xfrm>
            <a:off x="838200" y="560934"/>
            <a:ext cx="10515600" cy="6124874"/>
          </a:xfrm>
        </p:spPr>
        <p:txBody>
          <a:bodyPr>
            <a:normAutofit/>
          </a:bodyPr>
          <a:lstStyle/>
          <a:p>
            <a:pPr marL="0" indent="0">
              <a:buNone/>
            </a:pPr>
            <a:r>
              <a:rPr lang="en-US" sz="4000" dirty="0"/>
              <a:t>Regeneration … </a:t>
            </a:r>
          </a:p>
          <a:p>
            <a:pPr marL="0" indent="0">
              <a:buNone/>
            </a:pPr>
            <a:r>
              <a:rPr lang="en-US" sz="4000" i="1" dirty="0"/>
              <a:t>They coincide in point of time and are alike instantaneous, and thus are both covered by the general term conversion, as that term is popularly and loosely applied.  Still they are distinct in that the one is the removal of guilt by divine forgiveness, and the other is the change from the state of depravity, or spiritual death, to that of spiritual life.”</a:t>
            </a:r>
          </a:p>
          <a:p>
            <a:pPr marL="0" indent="0">
              <a:buNone/>
            </a:pPr>
            <a:r>
              <a:rPr lang="en-US" sz="4000" i="1" dirty="0">
                <a:latin typeface="Times New Roman" panose="02020603050405020304" pitchFamily="18" charset="0"/>
                <a:ea typeface="Calibri" panose="020F0502020204030204" pitchFamily="34" charset="0"/>
                <a:cs typeface="Times New Roman" panose="02020603050405020304" pitchFamily="18" charset="0"/>
              </a:rPr>
              <a:t>                        The New Unger’s Bible Dictionary</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5612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43CBE-B5AF-FD36-8708-DC5F3296D2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141BA5-0B68-B933-04F1-A2164F4C19A7}"/>
              </a:ext>
            </a:extLst>
          </p:cNvPr>
          <p:cNvSpPr>
            <a:spLocks noGrp="1"/>
          </p:cNvSpPr>
          <p:nvPr>
            <p:ph idx="1"/>
          </p:nvPr>
        </p:nvSpPr>
        <p:spPr>
          <a:xfrm>
            <a:off x="838200" y="560934"/>
            <a:ext cx="10515600" cy="6124874"/>
          </a:xfrm>
        </p:spPr>
        <p:txBody>
          <a:bodyPr>
            <a:normAutofit/>
          </a:bodyPr>
          <a:lstStyle/>
          <a:p>
            <a:pPr marL="0" indent="0">
              <a:buNone/>
            </a:pPr>
            <a:r>
              <a:rPr lang="en-US" sz="4000" dirty="0"/>
              <a:t>Regeneration … </a:t>
            </a:r>
          </a:p>
          <a:p>
            <a:pPr marL="0" indent="0">
              <a:buNone/>
            </a:pPr>
            <a:r>
              <a:rPr lang="en-US" sz="4000" i="1" dirty="0"/>
              <a:t>“</a:t>
            </a:r>
            <a:r>
              <a:rPr lang="en-US" sz="4000" i="1" dirty="0">
                <a:solidFill>
                  <a:srgbClr val="FF0000"/>
                </a:solidFill>
              </a:rPr>
              <a:t>The spiritual change wrought in man by the Holy Spirit</a:t>
            </a:r>
            <a:r>
              <a:rPr lang="en-US" sz="4000" i="1" dirty="0"/>
              <a:t>, by which he becomes the possessor of a new life.  It is to be distinguished from justification, because justification is a change in our relation to God, whereas regeneration is a change in our moral and spiritual nature.  The necessity, in the one case (justification), is in the fact of guilt; in the other (regeneration), depravity.  </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4831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BF53F-1B9A-5DED-C60D-59ABC18E6A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E60C2E-5714-162A-6A24-F6C34B48D368}"/>
              </a:ext>
            </a:extLst>
          </p:cNvPr>
          <p:cNvSpPr>
            <a:spLocks noGrp="1"/>
          </p:cNvSpPr>
          <p:nvPr>
            <p:ph idx="1"/>
          </p:nvPr>
        </p:nvSpPr>
        <p:spPr>
          <a:xfrm>
            <a:off x="838200" y="560934"/>
            <a:ext cx="10515600" cy="5616029"/>
          </a:xfrm>
        </p:spPr>
        <p:txBody>
          <a:bodyPr>
            <a:noAutofit/>
          </a:bodyPr>
          <a:lstStyle/>
          <a:p>
            <a:pPr marL="0" indent="0">
              <a:buNone/>
            </a:pPr>
            <a:r>
              <a:rPr lang="en-US" sz="4000" dirty="0">
                <a:latin typeface="Calibri" panose="020F0502020204030204" pitchFamily="34" charset="0"/>
                <a:ea typeface="Calibri" panose="020F0502020204030204" pitchFamily="34" charset="0"/>
                <a:cs typeface="Calibri" panose="020F0502020204030204" pitchFamily="34" charset="0"/>
              </a:rPr>
              <a:t>John 3:5-8</a:t>
            </a:r>
          </a:p>
          <a:p>
            <a:pPr marL="0" indent="0">
              <a:buNone/>
            </a:pPr>
            <a:r>
              <a:rPr lang="en-US" sz="4000" b="1" i="1" dirty="0">
                <a:latin typeface="Times New Roman" panose="02020603050405020304" pitchFamily="18" charset="0"/>
                <a:cs typeface="Times New Roman" panose="02020603050405020304" pitchFamily="18" charset="0"/>
              </a:rPr>
              <a:t>“… Truly, truly, I say to you, unless one is born of water and the Spirit he cannot enter into the kingdom of God.  That which is born of the flesh is flesh, and that which is born of the Spirit is spirit.  Do not be amazed that I said to you, ‘You must be born again.  The wind blows where it wishes and you hear the sound of it, but do not know where it comes from and where it is going; so is everyone who is born of the Spirit.”</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0638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43BE3-28B3-B8E4-CF8B-8009708830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CA270D-B975-CA78-9367-EFE289A7D9D5}"/>
              </a:ext>
            </a:extLst>
          </p:cNvPr>
          <p:cNvSpPr>
            <a:spLocks noGrp="1"/>
          </p:cNvSpPr>
          <p:nvPr>
            <p:ph idx="1"/>
          </p:nvPr>
        </p:nvSpPr>
        <p:spPr>
          <a:xfrm>
            <a:off x="838200" y="560934"/>
            <a:ext cx="10515600" cy="5616029"/>
          </a:xfrm>
        </p:spPr>
        <p:txBody>
          <a:bodyPr>
            <a:noAutofit/>
          </a:bodyPr>
          <a:lstStyle/>
          <a:p>
            <a:pPr marL="0" indent="0" algn="ctr">
              <a:buNone/>
            </a:pPr>
            <a:r>
              <a:rPr lang="en-US" sz="6000" dirty="0"/>
              <a:t>In all of Jesus’ conversation with Nicodemus, Jesus never mentioned that we have to help the Spirit along by doing some kind of work prior to His regenerating us. </a:t>
            </a:r>
            <a:endParaRPr lang="en-US" sz="6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6932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3E641-5794-AC50-B433-7555133944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FBEC19-04BC-6771-08AF-70C4B2B1D084}"/>
              </a:ext>
            </a:extLst>
          </p:cNvPr>
          <p:cNvSpPr>
            <a:spLocks noGrp="1"/>
          </p:cNvSpPr>
          <p:nvPr>
            <p:ph idx="1"/>
          </p:nvPr>
        </p:nvSpPr>
        <p:spPr>
          <a:xfrm>
            <a:off x="838200" y="560934"/>
            <a:ext cx="10515600" cy="5616029"/>
          </a:xfrm>
        </p:spPr>
        <p:txBody>
          <a:bodyPr>
            <a:noAutofit/>
          </a:bodyPr>
          <a:lstStyle/>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John 3:16</a:t>
            </a:r>
          </a:p>
          <a:p>
            <a:pPr marL="0" indent="0">
              <a:buNone/>
            </a:pPr>
            <a:r>
              <a:rPr lang="en-US" sz="5400" b="1" i="1" dirty="0">
                <a:latin typeface="Times New Roman" panose="02020603050405020304" pitchFamily="18" charset="0"/>
                <a:cs typeface="Times New Roman" panose="02020603050405020304" pitchFamily="18" charset="0"/>
              </a:rPr>
              <a:t>“For God so loved the world that He gave His only begotten Son, that whoever believes in Him should not perish but have everlasting life.”</a:t>
            </a:r>
            <a:r>
              <a:rPr lang="en-US" sz="5400" dirty="0">
                <a:latin typeface="Times New Roman" panose="02020603050405020304" pitchFamily="18" charset="0"/>
                <a:cs typeface="Times New Roman" panose="02020603050405020304" pitchFamily="18" charset="0"/>
              </a:rPr>
              <a:t>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4887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DC329-6C40-A6FD-3FCF-49CE6A524F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C371E0-5770-2DBD-8C80-115AC34B10FA}"/>
              </a:ext>
            </a:extLst>
          </p:cNvPr>
          <p:cNvSpPr>
            <a:spLocks noGrp="1"/>
          </p:cNvSpPr>
          <p:nvPr>
            <p:ph idx="1"/>
          </p:nvPr>
        </p:nvSpPr>
        <p:spPr>
          <a:xfrm>
            <a:off x="785256" y="620985"/>
            <a:ext cx="10621488" cy="5616029"/>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John 3:14-18</a:t>
            </a:r>
          </a:p>
          <a:p>
            <a:pPr marL="0" indent="0">
              <a:buNone/>
            </a:pPr>
            <a:r>
              <a:rPr lang="en-US" sz="4400" b="1" i="1" dirty="0">
                <a:latin typeface="Times New Roman" panose="02020603050405020304" pitchFamily="18" charset="0"/>
                <a:cs typeface="Times New Roman" panose="02020603050405020304" pitchFamily="18" charset="0"/>
              </a:rPr>
              <a:t>“And as Moses lifted up the serpent in the wilderness, even so must the Son of Man be lifted up, that whoever believes in Him should not perish but have eternal life.  For God so loved the world that He gave His only begotten Son, that whoever believes in Him should not perish but have everlasting life.  </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3553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7807D-5E2A-E4C3-D6F3-9F20380914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83FD58-E013-59C1-3885-7104069ED9D8}"/>
              </a:ext>
            </a:extLst>
          </p:cNvPr>
          <p:cNvSpPr>
            <a:spLocks noGrp="1"/>
          </p:cNvSpPr>
          <p:nvPr>
            <p:ph idx="1"/>
          </p:nvPr>
        </p:nvSpPr>
        <p:spPr>
          <a:xfrm>
            <a:off x="838200" y="560934"/>
            <a:ext cx="10515600" cy="5616029"/>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John 3:14-18</a:t>
            </a:r>
          </a:p>
          <a:p>
            <a:pPr marL="0" indent="0">
              <a:buNone/>
            </a:pPr>
            <a:r>
              <a:rPr lang="en-US" sz="4400" b="1" i="1" dirty="0">
                <a:latin typeface="Times New Roman" panose="02020603050405020304" pitchFamily="18" charset="0"/>
                <a:cs typeface="Times New Roman" panose="02020603050405020304" pitchFamily="18" charset="0"/>
              </a:rPr>
              <a:t>For God did not send His Son into the world to condemn the world, but that the world through Him might be saved.  “He who believes in Him is not condemned; but he who does not believe is condemned already, because he has not believed in the name of the only begotten Son of God.”</a:t>
            </a:r>
            <a:r>
              <a:rPr lang="en-US" sz="4400"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4534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36FE8-DE25-FED1-302A-40D3E51554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18FB4-FEE6-FCA9-896E-0FECC5E4CCC7}"/>
              </a:ext>
            </a:extLst>
          </p:cNvPr>
          <p:cNvSpPr>
            <a:spLocks noGrp="1"/>
          </p:cNvSpPr>
          <p:nvPr>
            <p:ph idx="1"/>
          </p:nvPr>
        </p:nvSpPr>
        <p:spPr>
          <a:xfrm>
            <a:off x="838200" y="560934"/>
            <a:ext cx="10515600" cy="5616029"/>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Numbers 21:4-6</a:t>
            </a:r>
          </a:p>
          <a:p>
            <a:pPr marL="0" indent="0">
              <a:buNone/>
            </a:pPr>
            <a:r>
              <a:rPr lang="en-US" sz="4800" b="1" i="1" dirty="0">
                <a:latin typeface="Times New Roman" panose="02020603050405020304" pitchFamily="18" charset="0"/>
                <a:cs typeface="Times New Roman" panose="02020603050405020304" pitchFamily="18" charset="0"/>
              </a:rPr>
              <a:t>“Then they journeyed from Mount Hor by the Way of the Red Sea, to go around the land of Edom; and the soul of the people became very discouraged on the way.  And the people spoke against God and against Moses: “Why have you brought us up out of Egypt to die in the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61049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599DD-4C96-4DEA-B60B-BEB256A9C0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35CB12-A3A1-6B15-30B6-7C00C087EA08}"/>
              </a:ext>
            </a:extLst>
          </p:cNvPr>
          <p:cNvSpPr>
            <a:spLocks noGrp="1"/>
          </p:cNvSpPr>
          <p:nvPr>
            <p:ph idx="1"/>
          </p:nvPr>
        </p:nvSpPr>
        <p:spPr>
          <a:xfrm>
            <a:off x="838200" y="560934"/>
            <a:ext cx="10515600" cy="5616029"/>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Numbers 21:4-6</a:t>
            </a:r>
          </a:p>
          <a:p>
            <a:pPr marL="0" indent="0">
              <a:buNone/>
            </a:pPr>
            <a:r>
              <a:rPr lang="en-US" sz="4800" b="1" i="1" dirty="0">
                <a:latin typeface="Times New Roman" panose="02020603050405020304" pitchFamily="18" charset="0"/>
                <a:cs typeface="Times New Roman" panose="02020603050405020304" pitchFamily="18" charset="0"/>
              </a:rPr>
              <a:t>wilderness?  For there is no food and no water, and our soul loathes this worthless bread.”  So the LORD sent fiery serpents among the people, and they bit the people; and many of the people of Israel died.”</a:t>
            </a:r>
            <a:r>
              <a:rPr lang="en-US" sz="4800" dirty="0">
                <a:latin typeface="Times New Roman" panose="02020603050405020304" pitchFamily="18" charset="0"/>
                <a:cs typeface="Times New Roman" panose="02020603050405020304" pitchFamily="18" charset="0"/>
              </a:rPr>
              <a: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7070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B8A33-2DC2-050B-CC4D-77C543335A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0AE8DE-CC38-47A7-77EB-D67F89B9EFF9}"/>
              </a:ext>
            </a:extLst>
          </p:cNvPr>
          <p:cNvSpPr>
            <a:spLocks noGrp="1"/>
          </p:cNvSpPr>
          <p:nvPr>
            <p:ph idx="1"/>
          </p:nvPr>
        </p:nvSpPr>
        <p:spPr>
          <a:xfrm>
            <a:off x="838200" y="560934"/>
            <a:ext cx="10515600" cy="5616029"/>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Acts 2:32-33</a:t>
            </a:r>
          </a:p>
          <a:p>
            <a:pPr marL="0" indent="0">
              <a:buNone/>
            </a:pPr>
            <a:r>
              <a:rPr lang="en-US" sz="4800" b="1" i="1" dirty="0">
                <a:latin typeface="Times New Roman" panose="02020603050405020304" pitchFamily="18" charset="0"/>
                <a:cs typeface="Times New Roman" panose="02020603050405020304" pitchFamily="18" charset="0"/>
              </a:rPr>
              <a:t>“This Jesus God has raised up, of which we are all witnesses.  Therefore being exalted to the right hand of God, and having received from the Father the promise of the Holy Spirit, </a:t>
            </a:r>
            <a:r>
              <a:rPr lang="en-US" sz="4800" b="1" i="1" dirty="0">
                <a:solidFill>
                  <a:srgbClr val="FF0000"/>
                </a:solidFill>
                <a:latin typeface="Times New Roman" panose="02020603050405020304" pitchFamily="18" charset="0"/>
                <a:cs typeface="Times New Roman" panose="02020603050405020304" pitchFamily="18" charset="0"/>
              </a:rPr>
              <a:t>He poured out this which you now see and hear</a:t>
            </a:r>
            <a:r>
              <a:rPr lang="en-US" sz="4800" b="1" i="1" dirty="0">
                <a:latin typeface="Times New Roman" panose="02020603050405020304" pitchFamily="18" charset="0"/>
                <a:cs typeface="Times New Roman" panose="02020603050405020304" pitchFamily="18" charset="0"/>
              </a:rPr>
              <a:t>.”</a:t>
            </a:r>
            <a:r>
              <a:rPr lang="en-US" sz="4800" dirty="0">
                <a:latin typeface="Times New Roman" panose="02020603050405020304" pitchFamily="18" charset="0"/>
                <a:cs typeface="Times New Roman" panose="02020603050405020304" pitchFamily="18" charset="0"/>
              </a:rPr>
              <a: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09458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F93A4-3107-2D06-8CC6-BC41E44910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126147-349B-7A90-E7E8-280C44617135}"/>
              </a:ext>
            </a:extLst>
          </p:cNvPr>
          <p:cNvSpPr>
            <a:spLocks noGrp="1"/>
          </p:cNvSpPr>
          <p:nvPr>
            <p:ph idx="1"/>
          </p:nvPr>
        </p:nvSpPr>
        <p:spPr>
          <a:xfrm>
            <a:off x="838200" y="560934"/>
            <a:ext cx="10515600" cy="5616029"/>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Numbers 21:7-9</a:t>
            </a:r>
          </a:p>
          <a:p>
            <a:pPr marL="0" indent="0">
              <a:buNone/>
            </a:pPr>
            <a:r>
              <a:rPr lang="en-US" sz="4800" b="1" i="1" dirty="0">
                <a:latin typeface="Times New Roman" panose="02020603050405020304" pitchFamily="18" charset="0"/>
                <a:cs typeface="Times New Roman" panose="02020603050405020304" pitchFamily="18" charset="0"/>
              </a:rPr>
              <a:t>“Therefore the people came to Moses, and said, “We have sinned, for we have spoken against the LORD and against you; pray to the LORD that He take away the serpents from us.”  So Moses prayed for the people.  Then the LORD said to Moses, “Make a fiery serpent,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21604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0DFF5-147C-4783-68FD-379A4F9C91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25F9AD-F063-3D86-0CA5-E54D8751A162}"/>
              </a:ext>
            </a:extLst>
          </p:cNvPr>
          <p:cNvSpPr>
            <a:spLocks noGrp="1"/>
          </p:cNvSpPr>
          <p:nvPr>
            <p:ph idx="1"/>
          </p:nvPr>
        </p:nvSpPr>
        <p:spPr>
          <a:xfrm>
            <a:off x="838200" y="560934"/>
            <a:ext cx="10515600" cy="5616029"/>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Numbers 21:7-9</a:t>
            </a:r>
          </a:p>
          <a:p>
            <a:pPr marL="0" indent="0">
              <a:buNone/>
            </a:pPr>
            <a:r>
              <a:rPr lang="en-US" sz="4800" b="1" i="1" dirty="0">
                <a:latin typeface="Times New Roman" panose="02020603050405020304" pitchFamily="18" charset="0"/>
                <a:cs typeface="Times New Roman" panose="02020603050405020304" pitchFamily="18" charset="0"/>
              </a:rPr>
              <a:t>and set it on a pole; and it shall be that everyone who is bitten, when he looks at it, shall live.”  So Moses made a bronze serpent, and put it on a pole; and so it was, if a serpent had bitten anyone, when he looked at the bronze serpent, he lived.”</a:t>
            </a:r>
            <a:r>
              <a:rPr lang="en-US" sz="4800" dirty="0">
                <a:latin typeface="Times New Roman" panose="02020603050405020304" pitchFamily="18" charset="0"/>
                <a:cs typeface="Times New Roman" panose="02020603050405020304" pitchFamily="18" charset="0"/>
              </a:rPr>
              <a: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47568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18683-F723-6A77-D1F9-E452F475CB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353EAB-9656-91AE-B0C5-7750D12FCADF}"/>
              </a:ext>
            </a:extLst>
          </p:cNvPr>
          <p:cNvSpPr>
            <a:spLocks noGrp="1"/>
          </p:cNvSpPr>
          <p:nvPr>
            <p:ph idx="1"/>
          </p:nvPr>
        </p:nvSpPr>
        <p:spPr>
          <a:xfrm>
            <a:off x="838200" y="560934"/>
            <a:ext cx="10515600" cy="5616029"/>
          </a:xfrm>
        </p:spPr>
        <p:txBody>
          <a:bodyPr>
            <a:noAutofit/>
          </a:bodyPr>
          <a:lstStyle/>
          <a:p>
            <a:pPr marL="0" indent="0">
              <a:buNone/>
            </a:pPr>
            <a:r>
              <a:rPr lang="en-US" sz="4000" dirty="0"/>
              <a:t>Believe …</a:t>
            </a:r>
          </a:p>
          <a:p>
            <a:pPr marL="0" indent="0">
              <a:buNone/>
            </a:pPr>
            <a:r>
              <a:rPr lang="en-US" sz="4000" dirty="0">
                <a:latin typeface="Times New Roman" panose="02020603050405020304" pitchFamily="18" charset="0"/>
                <a:cs typeface="Times New Roman" panose="02020603050405020304" pitchFamily="18" charset="0"/>
              </a:rPr>
              <a:t>“π</a:t>
            </a:r>
            <a:r>
              <a:rPr lang="en-US" sz="4000" dirty="0" err="1">
                <a:latin typeface="Times New Roman" panose="02020603050405020304" pitchFamily="18" charset="0"/>
                <a:cs typeface="Times New Roman" panose="02020603050405020304" pitchFamily="18" charset="0"/>
              </a:rPr>
              <a:t>ιστεύω</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pisteuō</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t>“to entrust oneself to an entity in complete confidence, </a:t>
            </a:r>
            <a:r>
              <a:rPr lang="en-US" sz="4000" b="1" i="1" dirty="0">
                <a:latin typeface="Times New Roman" panose="02020603050405020304" pitchFamily="18" charset="0"/>
                <a:cs typeface="Times New Roman" panose="02020603050405020304" pitchFamily="18" charset="0"/>
              </a:rPr>
              <a:t>believe (in), trust,</a:t>
            </a:r>
            <a:r>
              <a:rPr lang="en-US" sz="4000" dirty="0">
                <a:latin typeface="Times New Roman" panose="02020603050405020304" pitchFamily="18" charset="0"/>
                <a:cs typeface="Times New Roman" panose="02020603050405020304" pitchFamily="18" charset="0"/>
              </a:rPr>
              <a:t> </a:t>
            </a:r>
            <a:r>
              <a:rPr lang="en-US" sz="4000" dirty="0"/>
              <a:t>with implication of total commitment to the one who is trusted.  In our literature, God and Christ are objects of this type of faith that relies on their power and nearness to help, in addition to being convinced that their revelations or disclosures are true.”</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88077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2D7AE-BEDC-2CF7-6F7C-2C5FE79EC4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26BFBB-7E6F-7E40-92BB-CA293210B55A}"/>
              </a:ext>
            </a:extLst>
          </p:cNvPr>
          <p:cNvSpPr>
            <a:spLocks noGrp="1"/>
          </p:cNvSpPr>
          <p:nvPr>
            <p:ph idx="1"/>
          </p:nvPr>
        </p:nvSpPr>
        <p:spPr>
          <a:xfrm>
            <a:off x="838200" y="560934"/>
            <a:ext cx="10515600" cy="5616029"/>
          </a:xfrm>
        </p:spPr>
        <p:txBody>
          <a:bodyPr>
            <a:noAutofit/>
          </a:bodyPr>
          <a:lstStyle/>
          <a:p>
            <a:pPr marL="0" indent="0">
              <a:buNone/>
            </a:pPr>
            <a:r>
              <a:rPr lang="en-US" sz="4000" dirty="0"/>
              <a:t>Believe …</a:t>
            </a:r>
          </a:p>
          <a:p>
            <a:pPr marL="0" indent="0">
              <a:buNone/>
            </a:pPr>
            <a:r>
              <a:rPr lang="en-US" sz="4000" dirty="0">
                <a:latin typeface="Times New Roman" panose="02020603050405020304" pitchFamily="18" charset="0"/>
                <a:cs typeface="Times New Roman" panose="02020603050405020304" pitchFamily="18" charset="0"/>
              </a:rPr>
              <a:t>“π</a:t>
            </a:r>
            <a:r>
              <a:rPr lang="en-US" sz="4000" dirty="0" err="1">
                <a:latin typeface="Times New Roman" panose="02020603050405020304" pitchFamily="18" charset="0"/>
                <a:cs typeface="Times New Roman" panose="02020603050405020304" pitchFamily="18" charset="0"/>
              </a:rPr>
              <a:t>ιστεύω</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pisteuō</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t>“to entrust oneself to an entity in complete confidence, </a:t>
            </a:r>
            <a:r>
              <a:rPr lang="en-US" sz="4000" b="1" i="1" dirty="0">
                <a:latin typeface="Times New Roman" panose="02020603050405020304" pitchFamily="18" charset="0"/>
                <a:cs typeface="Times New Roman" panose="02020603050405020304" pitchFamily="18" charset="0"/>
              </a:rPr>
              <a:t>believe (in), trust,</a:t>
            </a:r>
            <a:r>
              <a:rPr lang="en-US" sz="4000" dirty="0">
                <a:latin typeface="Times New Roman" panose="02020603050405020304" pitchFamily="18" charset="0"/>
                <a:cs typeface="Times New Roman" panose="02020603050405020304" pitchFamily="18" charset="0"/>
              </a:rPr>
              <a:t> </a:t>
            </a:r>
            <a:r>
              <a:rPr lang="en-US" sz="4000" dirty="0"/>
              <a:t>with implication of total commitment to the one who is trusted.  </a:t>
            </a:r>
            <a:r>
              <a:rPr lang="en-US" sz="4000" dirty="0">
                <a:solidFill>
                  <a:srgbClr val="FF0000"/>
                </a:solidFill>
              </a:rPr>
              <a:t>In our literature, God and Christ are objects of this type of faith that relies on their power and nearness to help</a:t>
            </a:r>
            <a:r>
              <a:rPr lang="en-US" sz="4000" dirty="0"/>
              <a:t>, in addition to being convinced that their revelations or disclosures are true.”</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0650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28675-910B-357A-7BC4-B1CDB6C32B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47FE13-A20D-FFA3-9A9F-2D38B938AEFC}"/>
              </a:ext>
            </a:extLst>
          </p:cNvPr>
          <p:cNvSpPr>
            <a:spLocks noGrp="1"/>
          </p:cNvSpPr>
          <p:nvPr>
            <p:ph idx="1"/>
          </p:nvPr>
        </p:nvSpPr>
        <p:spPr>
          <a:xfrm>
            <a:off x="838200" y="560934"/>
            <a:ext cx="10515600" cy="5616029"/>
          </a:xfrm>
        </p:spPr>
        <p:txBody>
          <a:bodyPr>
            <a:noAutofit/>
          </a:bodyPr>
          <a:lstStyle/>
          <a:p>
            <a:pPr marL="0" indent="0">
              <a:buNone/>
            </a:pPr>
            <a:r>
              <a:rPr lang="en-US" sz="4000" dirty="0"/>
              <a:t>Believe …</a:t>
            </a:r>
          </a:p>
          <a:p>
            <a:pPr marL="0" indent="0">
              <a:buNone/>
            </a:pPr>
            <a:r>
              <a:rPr lang="en-US" sz="4000" dirty="0">
                <a:latin typeface="Times New Roman" panose="02020603050405020304" pitchFamily="18" charset="0"/>
                <a:cs typeface="Times New Roman" panose="02020603050405020304" pitchFamily="18" charset="0"/>
              </a:rPr>
              <a:t>“π</a:t>
            </a:r>
            <a:r>
              <a:rPr lang="en-US" sz="4000" dirty="0" err="1">
                <a:latin typeface="Times New Roman" panose="02020603050405020304" pitchFamily="18" charset="0"/>
                <a:cs typeface="Times New Roman" panose="02020603050405020304" pitchFamily="18" charset="0"/>
              </a:rPr>
              <a:t>ιστεύω</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pisteuō</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t>“to entrust oneself to an entity in complete confidence, </a:t>
            </a:r>
            <a:r>
              <a:rPr lang="en-US" sz="4000" b="1" i="1" dirty="0">
                <a:latin typeface="Times New Roman" panose="02020603050405020304" pitchFamily="18" charset="0"/>
                <a:cs typeface="Times New Roman" panose="02020603050405020304" pitchFamily="18" charset="0"/>
              </a:rPr>
              <a:t>believe (in), trust,</a:t>
            </a:r>
            <a:r>
              <a:rPr lang="en-US" sz="4000" dirty="0">
                <a:latin typeface="Times New Roman" panose="02020603050405020304" pitchFamily="18" charset="0"/>
                <a:cs typeface="Times New Roman" panose="02020603050405020304" pitchFamily="18" charset="0"/>
              </a:rPr>
              <a:t> </a:t>
            </a:r>
            <a:r>
              <a:rPr lang="en-US" sz="4000" dirty="0"/>
              <a:t>with implication of total commitment to the one who is trusted.  In our literature, God and Christ are objects of this type of faith that relies on their power and nearness to help, </a:t>
            </a:r>
            <a:r>
              <a:rPr lang="en-US" sz="4000" dirty="0">
                <a:solidFill>
                  <a:srgbClr val="FF0000"/>
                </a:solidFill>
              </a:rPr>
              <a:t>in addition to being convinced that their revelations or disclosures are true</a:t>
            </a:r>
            <a:r>
              <a:rPr lang="en-US" sz="4000" dirty="0"/>
              <a:t>.”</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26080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C0CF5-4661-D26D-C4AE-57C57F3568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ADA8DD-85B6-7550-A754-A6930E7157B2}"/>
              </a:ext>
            </a:extLst>
          </p:cNvPr>
          <p:cNvSpPr>
            <a:spLocks noGrp="1"/>
          </p:cNvSpPr>
          <p:nvPr>
            <p:ph idx="1"/>
          </p:nvPr>
        </p:nvSpPr>
        <p:spPr>
          <a:xfrm>
            <a:off x="838200" y="560934"/>
            <a:ext cx="10515600" cy="5616029"/>
          </a:xfrm>
        </p:spPr>
        <p:txBody>
          <a:bodyPr>
            <a:noAutofit/>
          </a:bodyPr>
          <a:lstStyle/>
          <a:p>
            <a:pPr marL="0" indent="0" algn="ctr">
              <a:buNone/>
            </a:pPr>
            <a:endParaRPr lang="en-US" sz="2000" dirty="0"/>
          </a:p>
          <a:p>
            <a:pPr marL="0" indent="0" algn="ctr">
              <a:buNone/>
            </a:pPr>
            <a:r>
              <a:rPr lang="en-US" sz="4800" dirty="0"/>
              <a:t>All Nicodemus needed to know here is that that same kind of belief the Israelites had that looking at that bronze serpent would save them … that same kind of belief in Jesus made it so that individual would never perish but have eternal life.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519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09D5-0B79-0127-5D28-18C1AB54B9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E05788-343D-EB68-3965-325472D574AA}"/>
              </a:ext>
            </a:extLst>
          </p:cNvPr>
          <p:cNvSpPr>
            <a:spLocks noGrp="1"/>
          </p:cNvSpPr>
          <p:nvPr>
            <p:ph idx="1"/>
          </p:nvPr>
        </p:nvSpPr>
        <p:spPr>
          <a:xfrm>
            <a:off x="838200" y="560934"/>
            <a:ext cx="10515600" cy="5616029"/>
          </a:xfrm>
        </p:spPr>
        <p:txBody>
          <a:bodyPr>
            <a:noAutofit/>
          </a:bodyPr>
          <a:lstStyle/>
          <a:p>
            <a:pPr marL="0" indent="0">
              <a:buNone/>
            </a:pPr>
            <a:r>
              <a:rPr lang="en-US" sz="4000" dirty="0"/>
              <a:t>Believe …</a:t>
            </a:r>
          </a:p>
          <a:p>
            <a:pPr marL="0" indent="0">
              <a:buNone/>
            </a:pPr>
            <a:r>
              <a:rPr lang="en-US" sz="4000" dirty="0">
                <a:latin typeface="Times New Roman" panose="02020603050405020304" pitchFamily="18" charset="0"/>
                <a:cs typeface="Times New Roman" panose="02020603050405020304" pitchFamily="18" charset="0"/>
              </a:rPr>
              <a:t>“π</a:t>
            </a:r>
            <a:r>
              <a:rPr lang="en-US" sz="4000" dirty="0" err="1">
                <a:latin typeface="Times New Roman" panose="02020603050405020304" pitchFamily="18" charset="0"/>
                <a:cs typeface="Times New Roman" panose="02020603050405020304" pitchFamily="18" charset="0"/>
              </a:rPr>
              <a:t>ιστεύω</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pisteuō</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solidFill>
                  <a:srgbClr val="FF0000"/>
                </a:solidFill>
              </a:rPr>
              <a:t>“to entrust oneself to an entity in complete confidence, </a:t>
            </a:r>
            <a:r>
              <a:rPr lang="en-US" sz="4000" b="1" i="1" dirty="0">
                <a:solidFill>
                  <a:srgbClr val="FF0000"/>
                </a:solidFill>
                <a:latin typeface="Times New Roman" panose="02020603050405020304" pitchFamily="18" charset="0"/>
                <a:cs typeface="Times New Roman" panose="02020603050405020304" pitchFamily="18" charset="0"/>
              </a:rPr>
              <a:t>believe (in), trust,</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a:solidFill>
                  <a:srgbClr val="FF0000"/>
                </a:solidFill>
              </a:rPr>
              <a:t>with implication of total commitment to the one who is trusted.  In our literature, God and Christ are objects of this type of faith that relies on their power and nearness to help, in addition to being convinced that their revelations or disclosures are true.”</a:t>
            </a:r>
            <a:endParaRPr lang="en-US"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25401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C32C2-20EE-618F-E4DB-8EEE8A91DF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A786CE-61D9-C57C-7D34-CFE1FEC499DF}"/>
              </a:ext>
            </a:extLst>
          </p:cNvPr>
          <p:cNvSpPr>
            <a:spLocks noGrp="1"/>
          </p:cNvSpPr>
          <p:nvPr>
            <p:ph idx="1"/>
          </p:nvPr>
        </p:nvSpPr>
        <p:spPr>
          <a:xfrm>
            <a:off x="838200" y="560934"/>
            <a:ext cx="10515600" cy="5616029"/>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John 5:24</a:t>
            </a:r>
          </a:p>
          <a:p>
            <a:pPr marL="0" indent="0">
              <a:buNone/>
            </a:pPr>
            <a:r>
              <a:rPr lang="en-US" sz="4400" b="1" i="1" dirty="0">
                <a:latin typeface="Times New Roman" panose="02020603050405020304" pitchFamily="18" charset="0"/>
                <a:cs typeface="Times New Roman" panose="02020603050405020304" pitchFamily="18" charset="0"/>
              </a:rPr>
              <a:t>“Most assuredly, I say to you, he who hears My word and believes in Him who sent Me has everlasting life, and shall not come into judgment, but has passed from death into life.”</a:t>
            </a:r>
            <a:r>
              <a:rPr lang="en-US" sz="4400"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82846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A709A-6272-1668-6509-9FE9204D9A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1674B8-0961-DB35-2CFD-01B536271351}"/>
              </a:ext>
            </a:extLst>
          </p:cNvPr>
          <p:cNvSpPr>
            <a:spLocks noGrp="1"/>
          </p:cNvSpPr>
          <p:nvPr>
            <p:ph idx="1"/>
          </p:nvPr>
        </p:nvSpPr>
        <p:spPr>
          <a:xfrm>
            <a:off x="838200" y="560934"/>
            <a:ext cx="10515600" cy="5616029"/>
          </a:xfrm>
        </p:spPr>
        <p:txBody>
          <a:bodyPr>
            <a:noAutofit/>
          </a:bodyPr>
          <a:lstStyle/>
          <a:p>
            <a:pPr marL="0" indent="0">
              <a:buNone/>
            </a:pPr>
            <a:r>
              <a:rPr lang="en-US" sz="4000" dirty="0">
                <a:latin typeface="Calibri" panose="020F0502020204030204" pitchFamily="34" charset="0"/>
                <a:ea typeface="Calibri" panose="020F0502020204030204" pitchFamily="34" charset="0"/>
                <a:cs typeface="Calibri" panose="020F0502020204030204" pitchFamily="34" charset="0"/>
              </a:rPr>
              <a:t>John 6:35-40</a:t>
            </a:r>
          </a:p>
          <a:p>
            <a:pPr marL="0" indent="0">
              <a:buNone/>
            </a:pPr>
            <a:r>
              <a:rPr lang="en-US" sz="4000" b="1" i="1" dirty="0">
                <a:latin typeface="Times New Roman" panose="02020603050405020304" pitchFamily="18" charset="0"/>
                <a:cs typeface="Times New Roman" panose="02020603050405020304" pitchFamily="18" charset="0"/>
              </a:rPr>
              <a:t>“And Jesus said to them, “I am the bread of life.  He who comes to Me shall never hunger, and he who believes in Me shall never thirst.  But I said to you that you have seen Me and yet do not believe.  All that the Father gives Me will come to Me, and the one who comes to Me I will by no means cast out.  For I have come down from heaven, not to do My own will, but the will of </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19613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8A223-46B5-2C70-39EF-132862DCD4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72EF9-F9B6-6513-8725-893478C48D34}"/>
              </a:ext>
            </a:extLst>
          </p:cNvPr>
          <p:cNvSpPr>
            <a:spLocks noGrp="1"/>
          </p:cNvSpPr>
          <p:nvPr>
            <p:ph idx="1"/>
          </p:nvPr>
        </p:nvSpPr>
        <p:spPr>
          <a:xfrm>
            <a:off x="838200" y="560934"/>
            <a:ext cx="10515600" cy="5616029"/>
          </a:xfrm>
        </p:spPr>
        <p:txBody>
          <a:bodyPr>
            <a:noAutofit/>
          </a:bodyPr>
          <a:lstStyle/>
          <a:p>
            <a:pPr marL="0" indent="0">
              <a:buNone/>
            </a:pPr>
            <a:r>
              <a:rPr lang="en-US" sz="4000" dirty="0">
                <a:latin typeface="Calibri" panose="020F0502020204030204" pitchFamily="34" charset="0"/>
                <a:ea typeface="Calibri" panose="020F0502020204030204" pitchFamily="34" charset="0"/>
                <a:cs typeface="Calibri" panose="020F0502020204030204" pitchFamily="34" charset="0"/>
              </a:rPr>
              <a:t>John 6:35-40</a:t>
            </a:r>
          </a:p>
          <a:p>
            <a:pPr marL="0" indent="0">
              <a:buNone/>
            </a:pPr>
            <a:r>
              <a:rPr lang="en-US" sz="4000" b="1" i="1" dirty="0">
                <a:latin typeface="Times New Roman" panose="02020603050405020304" pitchFamily="18" charset="0"/>
                <a:cs typeface="Times New Roman" panose="02020603050405020304" pitchFamily="18" charset="0"/>
              </a:rPr>
              <a:t>Him who sent Me.  This is the will of the Father who sent Me, that of all He has given Me I should lose nothing, but should raise it up at the last day.  And this is the will of Him who sent Me, that everyone who sees the Son and believes in Him may have everlasting life; and I will raise him up at the last day.”</a:t>
            </a:r>
            <a:r>
              <a:rPr lang="en-US" sz="4000" dirty="0">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7049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F53FF-602F-95FA-3453-C8D0E95C81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8EFD6-24E0-F255-49BA-7ABF0E9B1FFD}"/>
              </a:ext>
            </a:extLst>
          </p:cNvPr>
          <p:cNvSpPr>
            <a:spLocks noGrp="1"/>
          </p:cNvSpPr>
          <p:nvPr>
            <p:ph idx="1"/>
          </p:nvPr>
        </p:nvSpPr>
        <p:spPr>
          <a:xfrm>
            <a:off x="838200" y="560934"/>
            <a:ext cx="10515600" cy="5616029"/>
          </a:xfrm>
        </p:spPr>
        <p:txBody>
          <a:bodyPr>
            <a:normAutofit/>
          </a:bodyPr>
          <a:lstStyle/>
          <a:p>
            <a:pPr marL="0" indent="0" algn="ctr">
              <a:buNone/>
            </a:pPr>
            <a:r>
              <a:rPr lang="en-US" sz="4000" dirty="0"/>
              <a:t>Why was the gift of tongues being misused in the Corinthian church?  Paul doesn’t specifically say, but my guess is that it seemed to be one of the more visible and glamorous gifts in the eyes of many of the people in that church.  And being that it was a visible kind of gift, I believe that people knew they could become the center of attention in the church, so to speak, if they had that gift, and in a sense, it would feed their pride. </a:t>
            </a:r>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45419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F552D-77F9-4B55-23B0-51D107517A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D219E1-B6BA-8BE6-104C-1DC2C6995A72}"/>
              </a:ext>
            </a:extLst>
          </p:cNvPr>
          <p:cNvSpPr>
            <a:spLocks noGrp="1"/>
          </p:cNvSpPr>
          <p:nvPr>
            <p:ph idx="1"/>
          </p:nvPr>
        </p:nvSpPr>
        <p:spPr>
          <a:xfrm>
            <a:off x="838200" y="560934"/>
            <a:ext cx="10515600" cy="5616029"/>
          </a:xfrm>
        </p:spPr>
        <p:txBody>
          <a:bodyPr>
            <a:no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John 6:47</a:t>
            </a:r>
          </a:p>
          <a:p>
            <a:pPr marL="0" indent="0">
              <a:buNone/>
            </a:pPr>
            <a:r>
              <a:rPr lang="en-US" sz="5400" b="1" i="1" dirty="0">
                <a:latin typeface="Times New Roman" panose="02020603050405020304" pitchFamily="18" charset="0"/>
                <a:cs typeface="Times New Roman" panose="02020603050405020304" pitchFamily="18" charset="0"/>
              </a:rPr>
              <a:t>“Most assuredly, I say to you, he who believes in Me has everlasting life.”</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6931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0334-5542-CFA4-1AF1-4DC40D4176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C789C8-B2DF-E412-D19E-285A0B900354}"/>
              </a:ext>
            </a:extLst>
          </p:cNvPr>
          <p:cNvSpPr>
            <a:spLocks noGrp="1"/>
          </p:cNvSpPr>
          <p:nvPr>
            <p:ph idx="1"/>
          </p:nvPr>
        </p:nvSpPr>
        <p:spPr>
          <a:xfrm>
            <a:off x="838200" y="560934"/>
            <a:ext cx="10515600" cy="5616029"/>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John 11:24-27</a:t>
            </a:r>
          </a:p>
          <a:p>
            <a:pPr marL="0" indent="0">
              <a:buNone/>
            </a:pPr>
            <a:r>
              <a:rPr lang="en-US" sz="4400" b="1" i="1" dirty="0">
                <a:latin typeface="Times New Roman" panose="02020603050405020304" pitchFamily="18" charset="0"/>
                <a:cs typeface="Times New Roman" panose="02020603050405020304" pitchFamily="18" charset="0"/>
              </a:rPr>
              <a:t>“I am the resurrection and the life.  He who believes in Me, though he may die, he shall live.  And whoever lives and believes in Me shall never die.  Do you believe this?”  She said to Him, “Yes, Lord, I believe that You are the Christ, the Son of God, who is to come into the world.”</a:t>
            </a:r>
            <a:r>
              <a:rPr lang="en-US" sz="4400"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74247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095C9-93FA-B554-D2F4-A7D6C01CD3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70D660-B0FA-3ACF-2F21-BDF363973498}"/>
              </a:ext>
            </a:extLst>
          </p:cNvPr>
          <p:cNvSpPr>
            <a:spLocks noGrp="1"/>
          </p:cNvSpPr>
          <p:nvPr>
            <p:ph idx="1"/>
          </p:nvPr>
        </p:nvSpPr>
        <p:spPr>
          <a:xfrm>
            <a:off x="838200" y="560934"/>
            <a:ext cx="10515600" cy="5616029"/>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John 20:30-31</a:t>
            </a:r>
          </a:p>
          <a:p>
            <a:pPr marL="0" indent="0">
              <a:buNone/>
            </a:pPr>
            <a:r>
              <a:rPr lang="en-US" sz="4800" b="1" i="1" dirty="0">
                <a:latin typeface="Times New Roman" panose="02020603050405020304" pitchFamily="18" charset="0"/>
                <a:cs typeface="Times New Roman" panose="02020603050405020304" pitchFamily="18" charset="0"/>
              </a:rPr>
              <a:t>“And truly Jesus did many other signs in the presence of His disciples, which are not written in this book; but these are written that you may believe that Jesus is the Christ, the Son of God, and that believing you may have life in His name.”</a:t>
            </a:r>
            <a:r>
              <a:rPr lang="en-US" sz="4800" dirty="0">
                <a:latin typeface="Times New Roman" panose="02020603050405020304" pitchFamily="18" charset="0"/>
                <a:cs typeface="Times New Roman" panose="02020603050405020304" pitchFamily="18" charset="0"/>
              </a:rPr>
              <a: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60431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80E9-E54D-6CEA-1D99-A4D66305009E}"/>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9119D0C6-781E-B659-BE1F-B9ACE338E5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953956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9AD6E-8AD5-9213-9C6C-3E7C3C807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1ADD31-B797-A070-E2A9-C603BE1C8016}"/>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89C770BE-2801-67A9-5FCC-159F2894B683}"/>
              </a:ext>
            </a:extLst>
          </p:cNvPr>
          <p:cNvSpPr>
            <a:spLocks noGrp="1"/>
          </p:cNvSpPr>
          <p:nvPr>
            <p:ph idx="1"/>
          </p:nvPr>
        </p:nvSpPr>
        <p:spPr/>
        <p:txBody>
          <a:bodyPr>
            <a:normAutofit/>
          </a:bodyPr>
          <a:lstStyle/>
          <a:p>
            <a:r>
              <a:rPr lang="en-US" sz="4400" dirty="0"/>
              <a:t>Man’s </a:t>
            </a:r>
            <a:r>
              <a:rPr lang="en-US" sz="4400" b="1" u="sng" dirty="0"/>
              <a:t>O</a:t>
            </a:r>
            <a:r>
              <a:rPr lang="en-US" sz="4400" dirty="0"/>
              <a:t>bligation … to believe</a:t>
            </a:r>
          </a:p>
          <a:p>
            <a:pPr marL="0" indent="0">
              <a:buNone/>
            </a:pPr>
            <a:r>
              <a:rPr lang="en-US" sz="4400" dirty="0"/>
              <a:t>		</a:t>
            </a:r>
          </a:p>
        </p:txBody>
      </p:sp>
    </p:spTree>
    <p:extLst>
      <p:ext uri="{BB962C8B-B14F-4D97-AF65-F5344CB8AC3E}">
        <p14:creationId xmlns:p14="http://schemas.microsoft.com/office/powerpoint/2010/main" val="3266817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A9BA6-23FB-1948-9B0A-1B8CAADD1A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2AEAD3-BF4B-30CC-DC6D-E184E50A82CE}"/>
              </a:ext>
            </a:extLst>
          </p:cNvPr>
          <p:cNvSpPr>
            <a:spLocks noGrp="1"/>
          </p:cNvSpPr>
          <p:nvPr>
            <p:ph idx="1"/>
          </p:nvPr>
        </p:nvSpPr>
        <p:spPr>
          <a:xfrm>
            <a:off x="838200" y="560934"/>
            <a:ext cx="10515600" cy="5616029"/>
          </a:xfrm>
        </p:spPr>
        <p:txBody>
          <a:bodyPr>
            <a:noAutofit/>
          </a:bodyPr>
          <a:lstStyle/>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John 6:40</a:t>
            </a:r>
          </a:p>
          <a:p>
            <a:pPr marL="0" indent="0">
              <a:buNone/>
            </a:pPr>
            <a:r>
              <a:rPr lang="en-US" sz="5400" b="1" i="1" dirty="0">
                <a:latin typeface="Times New Roman" panose="02020603050405020304" pitchFamily="18" charset="0"/>
                <a:cs typeface="Times New Roman" panose="02020603050405020304" pitchFamily="18" charset="0"/>
              </a:rPr>
              <a:t>“And this is the will of Him who sent Me, that everyone who sees the Son and believes in Him may have everlasting life; and I will raise him up at the last day.”</a:t>
            </a:r>
            <a:r>
              <a:rPr lang="en-US" sz="5400" dirty="0">
                <a:latin typeface="Times New Roman" panose="02020603050405020304" pitchFamily="18" charset="0"/>
                <a:cs typeface="Times New Roman" panose="02020603050405020304" pitchFamily="18" charset="0"/>
              </a:rPr>
              <a:t>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0878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7FBB9-6B11-90DD-BF44-4C3F74A206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BEB6C4-7A57-C863-29E9-8D1CB5C1A869}"/>
              </a:ext>
            </a:extLst>
          </p:cNvPr>
          <p:cNvSpPr>
            <a:spLocks noGrp="1"/>
          </p:cNvSpPr>
          <p:nvPr>
            <p:ph idx="1"/>
          </p:nvPr>
        </p:nvSpPr>
        <p:spPr>
          <a:xfrm>
            <a:off x="838200" y="560934"/>
            <a:ext cx="10515600" cy="5616029"/>
          </a:xfrm>
        </p:spPr>
        <p:txBody>
          <a:bodyPr>
            <a:noAutofit/>
          </a:bodyPr>
          <a:lstStyle/>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John 6:40</a:t>
            </a:r>
          </a:p>
          <a:p>
            <a:pPr marL="0" indent="0">
              <a:buNone/>
            </a:pPr>
            <a:r>
              <a:rPr lang="en-US" sz="5400" b="1" i="1" dirty="0">
                <a:latin typeface="Times New Roman" panose="02020603050405020304" pitchFamily="18" charset="0"/>
                <a:cs typeface="Times New Roman" panose="02020603050405020304" pitchFamily="18" charset="0"/>
              </a:rPr>
              <a:t>“</a:t>
            </a:r>
            <a:r>
              <a:rPr lang="en-US" sz="5400" b="1" i="1" dirty="0">
                <a:solidFill>
                  <a:srgbClr val="FF0000"/>
                </a:solidFill>
                <a:latin typeface="Times New Roman" panose="02020603050405020304" pitchFamily="18" charset="0"/>
                <a:cs typeface="Times New Roman" panose="02020603050405020304" pitchFamily="18" charset="0"/>
              </a:rPr>
              <a:t>And this is the will of Him who sent Me, that everyone who sees the Son and believes </a:t>
            </a:r>
            <a:r>
              <a:rPr lang="en-US" sz="5400" b="1" i="1" dirty="0">
                <a:latin typeface="Times New Roman" panose="02020603050405020304" pitchFamily="18" charset="0"/>
                <a:cs typeface="Times New Roman" panose="02020603050405020304" pitchFamily="18" charset="0"/>
              </a:rPr>
              <a:t>in Him may have everlasting life; and I will raise him up at the last day.”</a:t>
            </a:r>
            <a:r>
              <a:rPr lang="en-US" sz="5400" dirty="0">
                <a:latin typeface="Times New Roman" panose="02020603050405020304" pitchFamily="18" charset="0"/>
                <a:cs typeface="Times New Roman" panose="02020603050405020304" pitchFamily="18" charset="0"/>
              </a:rPr>
              <a:t>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02186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1FD77-F581-412E-CA3A-E2C53F9B5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21062-B52C-D76C-D73B-08628E5718DB}"/>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0299D634-BE0F-F3D1-667A-B09C1DD69E2B}"/>
              </a:ext>
            </a:extLst>
          </p:cNvPr>
          <p:cNvSpPr>
            <a:spLocks noGrp="1"/>
          </p:cNvSpPr>
          <p:nvPr>
            <p:ph idx="1"/>
          </p:nvPr>
        </p:nvSpPr>
        <p:spPr/>
        <p:txBody>
          <a:bodyPr>
            <a:normAutofit/>
          </a:bodyPr>
          <a:lstStyle/>
          <a:p>
            <a:r>
              <a:rPr lang="en-US" sz="4400" dirty="0"/>
              <a:t>Man’s </a:t>
            </a:r>
            <a:r>
              <a:rPr lang="en-US" sz="4400" b="1" u="sng" dirty="0"/>
              <a:t>O</a:t>
            </a:r>
            <a:r>
              <a:rPr lang="en-US" sz="4400" dirty="0"/>
              <a:t>bligation … to believe</a:t>
            </a:r>
          </a:p>
          <a:p>
            <a:pPr marL="0" indent="0">
              <a:buNone/>
            </a:pPr>
            <a:r>
              <a:rPr lang="en-US" sz="4400" dirty="0"/>
              <a:t>			</a:t>
            </a:r>
            <a:r>
              <a:rPr lang="en-US" sz="4400" dirty="0">
                <a:solidFill>
                  <a:srgbClr val="FF0000"/>
                </a:solidFill>
              </a:rPr>
              <a:t>believe in what?</a:t>
            </a:r>
          </a:p>
        </p:txBody>
      </p:sp>
    </p:spTree>
    <p:extLst>
      <p:ext uri="{BB962C8B-B14F-4D97-AF65-F5344CB8AC3E}">
        <p14:creationId xmlns:p14="http://schemas.microsoft.com/office/powerpoint/2010/main" val="11550277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27D8D-DFDA-0B8F-8960-8C261833C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D3B49-2FF9-02A2-811E-3F4A108BCDA3}"/>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44A31730-AA31-2CC7-5460-6BC19765FF31}"/>
              </a:ext>
            </a:extLst>
          </p:cNvPr>
          <p:cNvSpPr>
            <a:spLocks noGrp="1"/>
          </p:cNvSpPr>
          <p:nvPr>
            <p:ph idx="1"/>
          </p:nvPr>
        </p:nvSpPr>
        <p:spPr/>
        <p:txBody>
          <a:bodyPr>
            <a:normAutofit/>
          </a:bodyPr>
          <a:lstStyle/>
          <a:p>
            <a:r>
              <a:rPr lang="en-US" sz="4400" dirty="0"/>
              <a:t>Man’s </a:t>
            </a:r>
            <a:r>
              <a:rPr lang="en-US" sz="4400" b="1" u="sng" dirty="0"/>
              <a:t>O</a:t>
            </a:r>
            <a:r>
              <a:rPr lang="en-US" sz="4400" dirty="0"/>
              <a:t>bligation … to believe</a:t>
            </a:r>
          </a:p>
          <a:p>
            <a:pPr marL="0" indent="0">
              <a:buNone/>
            </a:pPr>
            <a:r>
              <a:rPr lang="en-US" sz="4400" dirty="0"/>
              <a:t>			</a:t>
            </a:r>
            <a:r>
              <a:rPr lang="en-US" sz="4400" dirty="0">
                <a:solidFill>
                  <a:srgbClr val="FF0000"/>
                </a:solidFill>
              </a:rPr>
              <a:t>believe in what?</a:t>
            </a:r>
          </a:p>
          <a:p>
            <a:r>
              <a:rPr lang="en-US" sz="4400" dirty="0"/>
              <a:t>The </a:t>
            </a:r>
            <a:r>
              <a:rPr lang="en-US" sz="4400" b="1" u="sng" dirty="0"/>
              <a:t>O</a:t>
            </a:r>
            <a:r>
              <a:rPr lang="en-US" sz="4400" dirty="0"/>
              <a:t>bject … Jesus Christ</a:t>
            </a:r>
          </a:p>
          <a:p>
            <a:endParaRPr lang="en-US" sz="4400" dirty="0">
              <a:solidFill>
                <a:srgbClr val="FF0000"/>
              </a:solidFill>
            </a:endParaRPr>
          </a:p>
        </p:txBody>
      </p:sp>
    </p:spTree>
    <p:extLst>
      <p:ext uri="{BB962C8B-B14F-4D97-AF65-F5344CB8AC3E}">
        <p14:creationId xmlns:p14="http://schemas.microsoft.com/office/powerpoint/2010/main" val="24872774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2432A-C4A3-764D-9E38-85D3C3B51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DD0C4-8C0E-B81C-F92D-C4EF64F5295B}"/>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5A584150-CE2A-6443-FF4A-09C55947005E}"/>
              </a:ext>
            </a:extLst>
          </p:cNvPr>
          <p:cNvSpPr>
            <a:spLocks noGrp="1"/>
          </p:cNvSpPr>
          <p:nvPr>
            <p:ph idx="1"/>
          </p:nvPr>
        </p:nvSpPr>
        <p:spPr/>
        <p:txBody>
          <a:bodyPr>
            <a:normAutofit/>
          </a:bodyPr>
          <a:lstStyle/>
          <a:p>
            <a:r>
              <a:rPr lang="en-US" sz="4400" dirty="0"/>
              <a:t>Man’s </a:t>
            </a:r>
            <a:r>
              <a:rPr lang="en-US" sz="4400" b="1" u="sng" dirty="0"/>
              <a:t>O</a:t>
            </a:r>
            <a:r>
              <a:rPr lang="en-US" sz="4400" dirty="0"/>
              <a:t>bligation … to believe</a:t>
            </a:r>
          </a:p>
          <a:p>
            <a:pPr marL="0" indent="0">
              <a:buNone/>
            </a:pPr>
            <a:r>
              <a:rPr lang="en-US" sz="4400" dirty="0"/>
              <a:t>			</a:t>
            </a:r>
            <a:r>
              <a:rPr lang="en-US" sz="4400" dirty="0">
                <a:solidFill>
                  <a:srgbClr val="FF0000"/>
                </a:solidFill>
              </a:rPr>
              <a:t>believe in what?</a:t>
            </a:r>
          </a:p>
          <a:p>
            <a:r>
              <a:rPr lang="en-US" sz="4400" dirty="0"/>
              <a:t>The </a:t>
            </a:r>
            <a:r>
              <a:rPr lang="en-US" sz="4400" b="1" u="sng" dirty="0"/>
              <a:t>O</a:t>
            </a:r>
            <a:r>
              <a:rPr lang="en-US" sz="4400" dirty="0"/>
              <a:t>bject … Jesus Christ</a:t>
            </a:r>
          </a:p>
          <a:p>
            <a:pPr marL="0" indent="0">
              <a:buNone/>
            </a:pPr>
            <a:r>
              <a:rPr lang="en-US" sz="4400" dirty="0"/>
              <a:t>			</a:t>
            </a:r>
            <a:r>
              <a:rPr lang="en-US" sz="4400" dirty="0">
                <a:solidFill>
                  <a:srgbClr val="FF0000"/>
                </a:solidFill>
              </a:rPr>
              <a:t>“Why?”</a:t>
            </a:r>
          </a:p>
          <a:p>
            <a:endParaRPr lang="en-US" sz="4400" dirty="0">
              <a:solidFill>
                <a:srgbClr val="FF0000"/>
              </a:solidFill>
            </a:endParaRPr>
          </a:p>
        </p:txBody>
      </p:sp>
    </p:spTree>
    <p:extLst>
      <p:ext uri="{BB962C8B-B14F-4D97-AF65-F5344CB8AC3E}">
        <p14:creationId xmlns:p14="http://schemas.microsoft.com/office/powerpoint/2010/main" val="88172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48A40-BF95-D654-D2F8-338EC03103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11D436-4890-3BDE-26D8-423F790418DD}"/>
              </a:ext>
            </a:extLst>
          </p:cNvPr>
          <p:cNvSpPr>
            <a:spLocks noGrp="1"/>
          </p:cNvSpPr>
          <p:nvPr>
            <p:ph idx="1"/>
          </p:nvPr>
        </p:nvSpPr>
        <p:spPr>
          <a:xfrm>
            <a:off x="838200" y="560934"/>
            <a:ext cx="10515600" cy="5616029"/>
          </a:xfrm>
        </p:spPr>
        <p:txBody>
          <a:bodyPr>
            <a:normAutofit/>
          </a:bodyPr>
          <a:lstStyle/>
          <a:p>
            <a:pPr marL="0" indent="0" algn="ctr">
              <a:buNone/>
            </a:pPr>
            <a:r>
              <a:rPr lang="en-US" sz="4800" dirty="0"/>
              <a:t>There are denominations today that promote using the gift of tongues.  Some of those denominations go so far as to say that if you have not spoken in tongues, then you cannot be a saved individual.  They would say that speaking in tongues is proof that you have been indwelt by the Holy Spirit. </a:t>
            </a:r>
            <a:endParaRPr lang="en-US" sz="4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7432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3E5F3-13D1-1C2C-FE73-CEC99AED3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55FFD1-5996-4A53-8E00-3C9533D32312}"/>
              </a:ext>
            </a:extLst>
          </p:cNvPr>
          <p:cNvSpPr>
            <a:spLocks noGrp="1"/>
          </p:cNvSpPr>
          <p:nvPr>
            <p:ph type="title"/>
          </p:nvPr>
        </p:nvSpPr>
        <p:spPr/>
        <p:txBody>
          <a:bodyPr/>
          <a:lstStyle/>
          <a:p>
            <a:r>
              <a:rPr lang="en-US" sz="4000" dirty="0"/>
              <a:t>Eternal Life … Believe to be Alive    </a:t>
            </a:r>
            <a:r>
              <a:rPr lang="en-US" sz="3600" dirty="0"/>
              <a:t>(Lucas  Kitchen)</a:t>
            </a:r>
          </a:p>
        </p:txBody>
      </p:sp>
      <p:sp>
        <p:nvSpPr>
          <p:cNvPr id="3" name="Content Placeholder 2">
            <a:extLst>
              <a:ext uri="{FF2B5EF4-FFF2-40B4-BE49-F238E27FC236}">
                <a16:creationId xmlns:a16="http://schemas.microsoft.com/office/drawing/2014/main" id="{5ED40D9C-972B-DF54-B9A7-1BC5EAD6A425}"/>
              </a:ext>
            </a:extLst>
          </p:cNvPr>
          <p:cNvSpPr>
            <a:spLocks noGrp="1"/>
          </p:cNvSpPr>
          <p:nvPr>
            <p:ph idx="1"/>
          </p:nvPr>
        </p:nvSpPr>
        <p:spPr/>
        <p:txBody>
          <a:bodyPr>
            <a:normAutofit/>
          </a:bodyPr>
          <a:lstStyle/>
          <a:p>
            <a:r>
              <a:rPr lang="en-US" sz="4400" dirty="0"/>
              <a:t>Man’s </a:t>
            </a:r>
            <a:r>
              <a:rPr lang="en-US" sz="4400" b="1" u="sng" dirty="0"/>
              <a:t>O</a:t>
            </a:r>
            <a:r>
              <a:rPr lang="en-US" sz="4400" dirty="0"/>
              <a:t>bligation … to believe</a:t>
            </a:r>
          </a:p>
          <a:p>
            <a:pPr marL="0" indent="0">
              <a:buNone/>
            </a:pPr>
            <a:r>
              <a:rPr lang="en-US" sz="4400" dirty="0"/>
              <a:t>			</a:t>
            </a:r>
            <a:r>
              <a:rPr lang="en-US" sz="4400" dirty="0">
                <a:solidFill>
                  <a:srgbClr val="FF0000"/>
                </a:solidFill>
              </a:rPr>
              <a:t>believe in what?</a:t>
            </a:r>
          </a:p>
          <a:p>
            <a:r>
              <a:rPr lang="en-US" sz="4400" dirty="0"/>
              <a:t>The </a:t>
            </a:r>
            <a:r>
              <a:rPr lang="en-US" sz="4400" b="1" u="sng" dirty="0"/>
              <a:t>O</a:t>
            </a:r>
            <a:r>
              <a:rPr lang="en-US" sz="4400" dirty="0"/>
              <a:t>bject … Jesus Christ</a:t>
            </a:r>
          </a:p>
          <a:p>
            <a:pPr marL="0" indent="0">
              <a:buNone/>
            </a:pPr>
            <a:r>
              <a:rPr lang="en-US" sz="4400" dirty="0"/>
              <a:t>			</a:t>
            </a:r>
            <a:r>
              <a:rPr lang="en-US" sz="4400" dirty="0">
                <a:solidFill>
                  <a:srgbClr val="FF0000"/>
                </a:solidFill>
              </a:rPr>
              <a:t>“Why?”</a:t>
            </a:r>
          </a:p>
          <a:p>
            <a:r>
              <a:rPr lang="en-US" sz="4400" dirty="0"/>
              <a:t>The </a:t>
            </a:r>
            <a:r>
              <a:rPr lang="en-US" sz="4400" b="1" u="sng" dirty="0"/>
              <a:t>O</a:t>
            </a:r>
            <a:r>
              <a:rPr lang="en-US" sz="4400" dirty="0"/>
              <a:t>bjective … to receive everlasting life</a:t>
            </a:r>
          </a:p>
          <a:p>
            <a:endParaRPr lang="en-US" sz="4400" dirty="0">
              <a:solidFill>
                <a:srgbClr val="FF0000"/>
              </a:solidFill>
            </a:endParaRPr>
          </a:p>
        </p:txBody>
      </p:sp>
    </p:spTree>
    <p:extLst>
      <p:ext uri="{BB962C8B-B14F-4D97-AF65-F5344CB8AC3E}">
        <p14:creationId xmlns:p14="http://schemas.microsoft.com/office/powerpoint/2010/main" val="14044751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B8D48-75E0-CB47-D5CC-1FEECBDF57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707DD2-F1AA-BCE8-6701-64C9E9F97790}"/>
              </a:ext>
            </a:extLst>
          </p:cNvPr>
          <p:cNvSpPr>
            <a:spLocks noGrp="1"/>
          </p:cNvSpPr>
          <p:nvPr>
            <p:ph idx="1"/>
          </p:nvPr>
        </p:nvSpPr>
        <p:spPr>
          <a:xfrm>
            <a:off x="838200" y="560934"/>
            <a:ext cx="10515600" cy="5616029"/>
          </a:xfrm>
        </p:spPr>
        <p:txBody>
          <a:bodyPr>
            <a:noAutofit/>
          </a:bodyPr>
          <a:lstStyle/>
          <a:p>
            <a:pPr marL="0" indent="0" algn="ctr">
              <a:buNone/>
            </a:pPr>
            <a:endParaRPr lang="en-US" sz="6600" dirty="0"/>
          </a:p>
          <a:p>
            <a:pPr marL="0" indent="0" algn="ctr">
              <a:buNone/>
            </a:pPr>
            <a:r>
              <a:rPr lang="en-US" sz="6600" dirty="0"/>
              <a:t>If repentance was important in the salvation process, don’t you think Jesus would have mentioned it? </a:t>
            </a:r>
            <a:endParaRPr lang="en-US" sz="6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55323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D8012-1591-CFDD-BF41-3337E2D7AD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E159CD-66F2-63DF-50D4-7D4B3F02938A}"/>
              </a:ext>
            </a:extLst>
          </p:cNvPr>
          <p:cNvSpPr>
            <a:spLocks noGrp="1"/>
          </p:cNvSpPr>
          <p:nvPr>
            <p:ph idx="1"/>
          </p:nvPr>
        </p:nvSpPr>
        <p:spPr>
          <a:xfrm>
            <a:off x="838200" y="560934"/>
            <a:ext cx="10515600" cy="5616029"/>
          </a:xfrm>
        </p:spPr>
        <p:txBody>
          <a:bodyPr>
            <a:noAutofit/>
          </a:bodyPr>
          <a:lstStyle/>
          <a:p>
            <a:pPr marL="0" indent="0">
              <a:buNone/>
            </a:pPr>
            <a:r>
              <a:rPr lang="en-US" sz="4000" dirty="0"/>
              <a:t>Believe …</a:t>
            </a:r>
          </a:p>
          <a:p>
            <a:pPr marL="0" indent="0">
              <a:buNone/>
            </a:pPr>
            <a:r>
              <a:rPr lang="en-US" sz="4000" dirty="0">
                <a:latin typeface="Times New Roman" panose="02020603050405020304" pitchFamily="18" charset="0"/>
                <a:cs typeface="Times New Roman" panose="02020603050405020304" pitchFamily="18" charset="0"/>
              </a:rPr>
              <a:t>“π</a:t>
            </a:r>
            <a:r>
              <a:rPr lang="en-US" sz="4000" dirty="0" err="1">
                <a:latin typeface="Times New Roman" panose="02020603050405020304" pitchFamily="18" charset="0"/>
                <a:cs typeface="Times New Roman" panose="02020603050405020304" pitchFamily="18" charset="0"/>
              </a:rPr>
              <a:t>ιστεύω</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pisteuō</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solidFill>
                  <a:srgbClr val="FF0000"/>
                </a:solidFill>
              </a:rPr>
              <a:t>“to entrust oneself to an entity in complete confidence, </a:t>
            </a:r>
            <a:r>
              <a:rPr lang="en-US" sz="4000" b="1" i="1" dirty="0">
                <a:solidFill>
                  <a:srgbClr val="FF0000"/>
                </a:solidFill>
                <a:latin typeface="Times New Roman" panose="02020603050405020304" pitchFamily="18" charset="0"/>
                <a:cs typeface="Times New Roman" panose="02020603050405020304" pitchFamily="18" charset="0"/>
              </a:rPr>
              <a:t>believe (in), trust,</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a:solidFill>
                  <a:srgbClr val="FF0000"/>
                </a:solidFill>
              </a:rPr>
              <a:t>with implication of total commitment to the one who is trusted.  In our literature, God and Christ are objects of this type of faith that relies on their power and nearness to help, in addition to being convinced that their revelations or disclosures are true.”</a:t>
            </a:r>
            <a:endParaRPr lang="en-US"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8905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5AE08-411E-43BE-9E00-00FF289D19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CCBE06-002B-4B03-B0EB-518CE3BB94D5}"/>
              </a:ext>
            </a:extLst>
          </p:cNvPr>
          <p:cNvSpPr>
            <a:spLocks noGrp="1"/>
          </p:cNvSpPr>
          <p:nvPr>
            <p:ph idx="1"/>
          </p:nvPr>
        </p:nvSpPr>
        <p:spPr>
          <a:xfrm>
            <a:off x="838200" y="560934"/>
            <a:ext cx="10515600" cy="5616029"/>
          </a:xfrm>
        </p:spPr>
        <p:txBody>
          <a:bodyPr>
            <a:normAutofit/>
          </a:bodyPr>
          <a:lstStyle/>
          <a:p>
            <a:pPr marL="0" indent="0" algn="ctr">
              <a:buNone/>
            </a:pPr>
            <a:r>
              <a:rPr lang="en-US" sz="4400" dirty="0"/>
              <a:t>One of the biggest dangers, in my opinion, is that when one places emphasis on experience as opposed to what Scripture has to say, they can be setting themselves up to be influenced by others apart from the Holy Spirit – such as demonic influences.  There are cults and even the occult that practice speaking in tongues. </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3607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EA40F-9A5B-B971-1D14-66DDF578E3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0A9FD-2D8F-7222-59C3-C5045C2FA091}"/>
              </a:ext>
            </a:extLst>
          </p:cNvPr>
          <p:cNvSpPr>
            <a:spLocks noGrp="1"/>
          </p:cNvSpPr>
          <p:nvPr>
            <p:ph idx="1"/>
          </p:nvPr>
        </p:nvSpPr>
        <p:spPr>
          <a:xfrm>
            <a:off x="838200" y="560934"/>
            <a:ext cx="10515600" cy="5616029"/>
          </a:xfrm>
        </p:spPr>
        <p:txBody>
          <a:bodyPr>
            <a:normAutofit/>
          </a:bodyPr>
          <a:lstStyle/>
          <a:p>
            <a:pPr marL="0" indent="0" algn="ctr">
              <a:buNone/>
            </a:pPr>
            <a:endParaRPr lang="en-US" sz="4400" i="1" dirty="0"/>
          </a:p>
          <a:p>
            <a:pPr marL="0" indent="0" algn="ctr">
              <a:buNone/>
            </a:pPr>
            <a:endParaRPr lang="en-US" sz="4400" i="1" dirty="0"/>
          </a:p>
          <a:p>
            <a:pPr marL="0" indent="0" algn="ctr">
              <a:buNone/>
            </a:pPr>
            <a:r>
              <a:rPr lang="en-US" sz="4400" i="1" dirty="0"/>
              <a:t>“Overemphasis on tongues can foster spiritual elitism, creating pride or false assurance of salvation, and may lead to division within church communities.”</a:t>
            </a:r>
            <a:endParaRPr lang="en-US" sz="4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91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521DB-6873-8C1F-1284-EFB0740850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33EBF4-51A4-0360-DD82-509E3138B035}"/>
              </a:ext>
            </a:extLst>
          </p:cNvPr>
          <p:cNvSpPr>
            <a:spLocks noGrp="1"/>
          </p:cNvSpPr>
          <p:nvPr>
            <p:ph idx="1"/>
          </p:nvPr>
        </p:nvSpPr>
        <p:spPr>
          <a:xfrm>
            <a:off x="838200" y="560934"/>
            <a:ext cx="10515600" cy="5616029"/>
          </a:xfrm>
        </p:spPr>
        <p:txBody>
          <a:bodyPr>
            <a:normAutofit lnSpcReduction="10000"/>
          </a:bodyPr>
          <a:lstStyle/>
          <a:p>
            <a:pPr marL="0" indent="0" algn="ctr">
              <a:buNone/>
            </a:pPr>
            <a:r>
              <a:rPr lang="en-US" sz="4400" i="1" dirty="0"/>
              <a:t>“Believers who do not speak in tongues may feel deficient or spiritually inadequate, especially in Pentecostal or Charismatic contexts where tongues are considered evidence of the Holy Spirit.  This can lead to peer pressure, guilt, or exclusion, affecting mental health and social relationships within faith communities.”</a:t>
            </a:r>
            <a:r>
              <a:rPr lang="en-US" sz="4400" dirty="0"/>
              <a:t> </a:t>
            </a:r>
          </a:p>
          <a:p>
            <a:pPr marL="0" indent="0">
              <a:buNone/>
            </a:pPr>
            <a:r>
              <a:rPr lang="en-US" sz="4400" dirty="0">
                <a:latin typeface="Times New Roman" panose="02020603050405020304" pitchFamily="18" charset="0"/>
                <a:ea typeface="Calibri" panose="020F0502020204030204" pitchFamily="34" charset="0"/>
                <a:cs typeface="Times New Roman" panose="02020603050405020304" pitchFamily="18" charset="0"/>
              </a:rPr>
              <a:t>                                              bible-bridge.com</a:t>
            </a:r>
          </a:p>
        </p:txBody>
      </p:sp>
    </p:spTree>
    <p:extLst>
      <p:ext uri="{BB962C8B-B14F-4D97-AF65-F5344CB8AC3E}">
        <p14:creationId xmlns:p14="http://schemas.microsoft.com/office/powerpoint/2010/main" val="3122278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5D69D-EB55-024E-9AB6-59DA07ABBD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CBF5DC-A9FC-7F5D-0309-DD058C2FF47D}"/>
              </a:ext>
            </a:extLst>
          </p:cNvPr>
          <p:cNvSpPr>
            <a:spLocks noGrp="1"/>
          </p:cNvSpPr>
          <p:nvPr>
            <p:ph idx="1"/>
          </p:nvPr>
        </p:nvSpPr>
        <p:spPr>
          <a:xfrm>
            <a:off x="838200" y="560934"/>
            <a:ext cx="10515600" cy="5616029"/>
          </a:xfrm>
        </p:spPr>
        <p:txBody>
          <a:bodyPr>
            <a:normAutofit/>
          </a:bodyPr>
          <a:lstStyle/>
          <a:p>
            <a:pPr marL="0" indent="0" algn="ctr">
              <a:buNone/>
            </a:pPr>
            <a:endParaRPr lang="en-US" sz="5400" dirty="0"/>
          </a:p>
          <a:p>
            <a:pPr marL="0" indent="0" algn="ctr">
              <a:buNone/>
            </a:pPr>
            <a:r>
              <a:rPr lang="en-US" sz="5400" dirty="0"/>
              <a:t>The issue of speaking in tongues is not a salvation issue.  In other words, speaking in tongues is not a requirement for salvation. </a:t>
            </a:r>
            <a:endParaRPr lang="en-US" sz="5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0314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TotalTime>
  <Words>2539</Words>
  <Application>Microsoft Office PowerPoint</Application>
  <PresentationFormat>Widescreen</PresentationFormat>
  <Paragraphs>122</Paragraphs>
  <Slides>52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Aptos</vt:lpstr>
      <vt:lpstr>Aptos Display</vt:lpstr>
      <vt:lpstr>Arial</vt:lpstr>
      <vt:lpstr>Calibri</vt:lpstr>
      <vt:lpstr>Times New Roman</vt:lpstr>
      <vt:lpstr>Office Theme</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Things at odds with established doctrine … </vt:lpstr>
      <vt:lpstr>Things at odds with established doctrine … </vt:lpstr>
      <vt:lpstr>Things at odds with established doctrine … </vt:lpstr>
      <vt:lpstr>Things at odds with established doctrine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Eternal Life … Believe to be Alive    (Lucas  Kitchen)</vt:lpstr>
      <vt:lpstr>Eternal Life … Believe to be Alive    (Lucas  Kitchen)</vt:lpstr>
      <vt:lpstr>PowerPoint Presentation</vt:lpstr>
      <vt:lpstr>PowerPoint Presentation</vt:lpstr>
      <vt:lpstr>Eternal Life … Believe to be Alive    (Lucas  Kitchen)</vt:lpstr>
      <vt:lpstr>Eternal Life … Believe to be Alive    (Lucas  Kitchen)</vt:lpstr>
      <vt:lpstr>Eternal Life … Believe to be Alive    (Lucas  Kitchen)</vt:lpstr>
      <vt:lpstr>Eternal Life … Believe to be Alive    (Lucas  Kitchen)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Kenneth Stearns</dc:creator>
  <cp:lastModifiedBy>Kenneth Stearns</cp:lastModifiedBy>
  <cp:revision>1</cp:revision>
  <dcterms:created xsi:type="dcterms:W3CDTF">2026-03-15T04:08:23Z</dcterms:created>
  <dcterms:modified xsi:type="dcterms:W3CDTF">2026-03-15T05:21:43Z</dcterms:modified>
</cp:coreProperties>
</file>