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52" d="100"/>
          <a:sy n="52" d="100"/>
        </p:scale>
        <p:origin x="80" y="1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CABF-61C5-069B-E60B-56CC19217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F47341-554A-A198-A6C2-1508C6B4C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71873C-547E-1300-22C7-CFE1162F852D}"/>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8353DD53-8DF8-B765-9013-56FD4B041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9FFEE-A5E6-A608-BDC8-D65A4800ECBB}"/>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256264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1C75-53B6-61A2-1B10-45EE9400E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938C7-CFC7-0384-7BE3-C09C45730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A0D02-A8A4-27FF-A17A-7718CA0F53AB}"/>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D38FB636-CF60-FCE3-FFB0-47D3A1DE1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4716-08F8-DABD-D1FE-AD3D09D28D19}"/>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193349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98E7D-2B48-33C9-D0EB-B7895FE334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FDD85-5CD5-9DCF-DD20-230EF596C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725B1-357A-4838-1381-E5CFCCD05FD9}"/>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FB7D4225-81D3-8CBB-790C-CC345C6D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604C5-4BCD-6931-314B-8042874B6095}"/>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1897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C774-EBA2-F600-8F4E-C6117BC06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A9211-6FBC-DED8-7331-0CBA044395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F4826-FAB4-BAE0-1730-EA0A9101F1FF}"/>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31EC1096-FF20-FBDF-5FBA-07EAA7C37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2929B-334D-0F25-A7D6-D9F3FB4DDF85}"/>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348769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368D-911B-05B1-4DC7-EEA81C54C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6D7351-9724-86DE-04B7-7035ED243C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26A570-334B-637F-92B8-199F2B73A9D4}"/>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69EFC03A-74C7-CF5C-1C0E-F24A977B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B6E9-DFF0-F39F-999C-F7940950DF2E}"/>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127712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5E8-AC34-8DE9-3EEE-638B35EF7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B3531-6BBD-8878-4EB7-DF18ED33FD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55B32-2D19-F4CE-A783-4D31519F9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14316-F5F9-7688-5C99-302E60D4467C}"/>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6" name="Footer Placeholder 5">
            <a:extLst>
              <a:ext uri="{FF2B5EF4-FFF2-40B4-BE49-F238E27FC236}">
                <a16:creationId xmlns:a16="http://schemas.microsoft.com/office/drawing/2014/main" id="{F12CB0CB-388E-1452-8EB5-F8D6C79F8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5B334-21E5-D11D-B079-4E9611AC71B2}"/>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15619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F51-88F7-71B2-4839-30ECB946E1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F5C6A-21D5-E7C6-90AD-37096F4A2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14843-EBD3-6912-5D83-48CCBD1AC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013AD-BC84-C34B-D37A-B13E7D119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31C72-3401-1BE0-5310-2FA8C0966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1E471-EFCE-0517-4716-EEE1A94220A9}"/>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8" name="Footer Placeholder 7">
            <a:extLst>
              <a:ext uri="{FF2B5EF4-FFF2-40B4-BE49-F238E27FC236}">
                <a16:creationId xmlns:a16="http://schemas.microsoft.com/office/drawing/2014/main" id="{8C955D9D-B4F7-BC5F-7A68-9F5D19852D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468988-E3E8-8E7B-D43B-56102D589D6E}"/>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28985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E759-B886-AD8C-4D8B-DB408764D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9D2AE-DBA2-730D-7C93-8E9934E24B56}"/>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4" name="Footer Placeholder 3">
            <a:extLst>
              <a:ext uri="{FF2B5EF4-FFF2-40B4-BE49-F238E27FC236}">
                <a16:creationId xmlns:a16="http://schemas.microsoft.com/office/drawing/2014/main" id="{D62F211B-2981-1525-63C9-CD3F2E648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AEC33C-1CA8-1287-9CC8-15FECEA96588}"/>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219501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4F06B-8F5D-F9DC-2B74-C46446F9D791}"/>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3" name="Footer Placeholder 2">
            <a:extLst>
              <a:ext uri="{FF2B5EF4-FFF2-40B4-BE49-F238E27FC236}">
                <a16:creationId xmlns:a16="http://schemas.microsoft.com/office/drawing/2014/main" id="{96EB8150-FB79-0A78-4ACB-2C890CC503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8786DB-712C-8527-AFF6-E81CCF9C54BC}"/>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95352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CA1A-BEA8-7439-DF48-9A80CD54E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4D2019-F81F-BAFE-F07B-23C5485C9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C388D-242A-4E4D-4623-66A35115A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17BF7-DC34-719D-1F58-39251BA2E3C6}"/>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6" name="Footer Placeholder 5">
            <a:extLst>
              <a:ext uri="{FF2B5EF4-FFF2-40B4-BE49-F238E27FC236}">
                <a16:creationId xmlns:a16="http://schemas.microsoft.com/office/drawing/2014/main" id="{F7ABCFC3-36AB-E1DB-1EEF-7E8812469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68833-7F63-33C8-1DDA-D70CA8463AD7}"/>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78944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EDD4-0B13-2C0B-D261-294A8A14E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868E30-898E-8709-8F06-EFF5C12CE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8E1A6-A1FD-FDF3-1486-296950A1E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A7A75-26A1-CA22-8354-8FC9ADA0404B}"/>
              </a:ext>
            </a:extLst>
          </p:cNvPr>
          <p:cNvSpPr>
            <a:spLocks noGrp="1"/>
          </p:cNvSpPr>
          <p:nvPr>
            <p:ph type="dt" sz="half" idx="10"/>
          </p:nvPr>
        </p:nvSpPr>
        <p:spPr/>
        <p:txBody>
          <a:bodyPr/>
          <a:lstStyle/>
          <a:p>
            <a:fld id="{1798AA5A-F487-4F5B-BD2D-18D963CF722F}" type="datetimeFigureOut">
              <a:rPr lang="en-US" smtClean="0"/>
              <a:t>11/7/2025</a:t>
            </a:fld>
            <a:endParaRPr lang="en-US"/>
          </a:p>
        </p:txBody>
      </p:sp>
      <p:sp>
        <p:nvSpPr>
          <p:cNvPr id="6" name="Footer Placeholder 5">
            <a:extLst>
              <a:ext uri="{FF2B5EF4-FFF2-40B4-BE49-F238E27FC236}">
                <a16:creationId xmlns:a16="http://schemas.microsoft.com/office/drawing/2014/main" id="{3FA43782-FF01-17D7-81F7-7A2CB0897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319A9-6037-B5F3-B383-D7304D4DC7FF}"/>
              </a:ext>
            </a:extLst>
          </p:cNvPr>
          <p:cNvSpPr>
            <a:spLocks noGrp="1"/>
          </p:cNvSpPr>
          <p:nvPr>
            <p:ph type="sldNum" sz="quarter" idx="12"/>
          </p:nvPr>
        </p:nvSpPr>
        <p:spPr/>
        <p:txBody>
          <a:bodyPr/>
          <a:lstStyle/>
          <a:p>
            <a:fld id="{F5E36361-A8EC-4A66-A504-6B49D3C4E422}" type="slidenum">
              <a:rPr lang="en-US" smtClean="0"/>
              <a:t>‹#›</a:t>
            </a:fld>
            <a:endParaRPr lang="en-US"/>
          </a:p>
        </p:txBody>
      </p:sp>
    </p:spTree>
    <p:extLst>
      <p:ext uri="{BB962C8B-B14F-4D97-AF65-F5344CB8AC3E}">
        <p14:creationId xmlns:p14="http://schemas.microsoft.com/office/powerpoint/2010/main" val="52670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4B735-80A3-E436-F23A-36A5E15E5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AFF173-12B1-ED08-0ED9-E2B614B76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22FA8-8BDC-A38E-776E-31B4F5C2B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98AA5A-F487-4F5B-BD2D-18D963CF722F}" type="datetimeFigureOut">
              <a:rPr lang="en-US" smtClean="0"/>
              <a:t>11/7/2025</a:t>
            </a:fld>
            <a:endParaRPr lang="en-US"/>
          </a:p>
        </p:txBody>
      </p:sp>
      <p:sp>
        <p:nvSpPr>
          <p:cNvPr id="5" name="Footer Placeholder 4">
            <a:extLst>
              <a:ext uri="{FF2B5EF4-FFF2-40B4-BE49-F238E27FC236}">
                <a16:creationId xmlns:a16="http://schemas.microsoft.com/office/drawing/2014/main" id="{577294CF-13F4-7BB5-78CE-4F9DAB905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7BE3EF-FDA2-7632-6840-72EF7A80A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E36361-A8EC-4A66-A504-6B49D3C4E422}" type="slidenum">
              <a:rPr lang="en-US" smtClean="0"/>
              <a:t>‹#›</a:t>
            </a:fld>
            <a:endParaRPr lang="en-US"/>
          </a:p>
        </p:txBody>
      </p:sp>
    </p:spTree>
    <p:extLst>
      <p:ext uri="{BB962C8B-B14F-4D97-AF65-F5344CB8AC3E}">
        <p14:creationId xmlns:p14="http://schemas.microsoft.com/office/powerpoint/2010/main" val="4146727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AE54-F51C-07C4-908F-76B9D06DA8FD}"/>
              </a:ext>
            </a:extLst>
          </p:cNvPr>
          <p:cNvSpPr>
            <a:spLocks noGrp="1"/>
          </p:cNvSpPr>
          <p:nvPr>
            <p:ph type="ctrTitle"/>
          </p:nvPr>
        </p:nvSpPr>
        <p:spPr>
          <a:xfrm>
            <a:off x="1524000" y="2621549"/>
            <a:ext cx="9144000" cy="1614902"/>
          </a:xfrm>
        </p:spPr>
        <p:txBody>
          <a:bodyPr>
            <a:normAutofit/>
          </a:bodyPr>
          <a:lstStyle/>
          <a:p>
            <a:r>
              <a:rPr lang="en-US" sz="9600" b="1" dirty="0">
                <a:latin typeface="Calibri" panose="020F0502020204030204" pitchFamily="34" charset="0"/>
                <a:ea typeface="Calibri" panose="020F0502020204030204" pitchFamily="34" charset="0"/>
                <a:cs typeface="Calibri" panose="020F0502020204030204" pitchFamily="34" charset="0"/>
              </a:rPr>
              <a:t>Providence</a:t>
            </a:r>
          </a:p>
        </p:txBody>
      </p:sp>
    </p:spTree>
    <p:extLst>
      <p:ext uri="{BB962C8B-B14F-4D97-AF65-F5344CB8AC3E}">
        <p14:creationId xmlns:p14="http://schemas.microsoft.com/office/powerpoint/2010/main" val="384795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B50D4-5164-BEB3-B4A1-1336733EE3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7A6819-D6AD-FD23-4CBA-8F6102B1A837}"/>
              </a:ext>
            </a:extLst>
          </p:cNvPr>
          <p:cNvSpPr>
            <a:spLocks noGrp="1"/>
          </p:cNvSpPr>
          <p:nvPr>
            <p:ph idx="1"/>
          </p:nvPr>
        </p:nvSpPr>
        <p:spPr>
          <a:xfrm>
            <a:off x="764059" y="689040"/>
            <a:ext cx="10663882"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Genesis 41:46 (NIV)</a:t>
            </a:r>
          </a:p>
          <a:p>
            <a:pPr marL="0" indent="0">
              <a:buNone/>
            </a:pPr>
            <a:r>
              <a:rPr lang="en-US" sz="5400" b="1" i="1" dirty="0">
                <a:latin typeface="Times New Roman" panose="02020603050405020304" pitchFamily="18" charset="0"/>
                <a:cs typeface="Times New Roman" panose="02020603050405020304" pitchFamily="18" charset="0"/>
              </a:rPr>
              <a:t>“Joseph was thirty years old when he entered the service of Pharaoh the king of Egypt.”</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55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705C-9502-D269-7C32-22301D4408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8830C-9B77-EAE8-66C6-B285AC5BB31E}"/>
              </a:ext>
            </a:extLst>
          </p:cNvPr>
          <p:cNvSpPr>
            <a:spLocks noGrp="1"/>
          </p:cNvSpPr>
          <p:nvPr>
            <p:ph idx="1"/>
          </p:nvPr>
        </p:nvSpPr>
        <p:spPr>
          <a:xfrm>
            <a:off x="764059" y="689040"/>
            <a:ext cx="10663882"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37:2-4 (NIV)</a:t>
            </a:r>
          </a:p>
          <a:p>
            <a:pPr marL="0" indent="0">
              <a:buNone/>
            </a:pPr>
            <a:r>
              <a:rPr lang="en-US" sz="4000" b="1" i="1" dirty="0">
                <a:latin typeface="Times New Roman" panose="02020603050405020304" pitchFamily="18" charset="0"/>
                <a:cs typeface="Times New Roman" panose="02020603050405020304" pitchFamily="18" charset="0"/>
              </a:rPr>
              <a:t>“Joseph, a young man of seventeen, was tending the flocks with his brothers, the sons of Bilhah and the sons of Zilpah, his father’s wives, and he brought their father a bad report about them.  Now Israel loved Joseph more than any of his other sons, because he had been born to him in his old age; and he made an ornate robe for him.”</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53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265D-0482-C6D9-9159-F127975B83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76AFF-3660-EA7D-2A8D-71E7AD3A9FAF}"/>
              </a:ext>
            </a:extLst>
          </p:cNvPr>
          <p:cNvSpPr>
            <a:spLocks noGrp="1"/>
          </p:cNvSpPr>
          <p:nvPr>
            <p:ph idx="1"/>
          </p:nvPr>
        </p:nvSpPr>
        <p:spPr>
          <a:xfrm>
            <a:off x="764059" y="689040"/>
            <a:ext cx="10663882"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37:2-3 (NIV)</a:t>
            </a:r>
          </a:p>
          <a:p>
            <a:pPr marL="0" indent="0">
              <a:buNone/>
            </a:pPr>
            <a:r>
              <a:rPr lang="en-US" sz="4000" b="1" i="1" dirty="0">
                <a:latin typeface="Times New Roman" panose="02020603050405020304" pitchFamily="18" charset="0"/>
                <a:cs typeface="Times New Roman" panose="02020603050405020304" pitchFamily="18" charset="0"/>
              </a:rPr>
              <a:t>“Joseph, a young man of seventeen, was tending the flocks with his brothers, the sons of Bilhah and the sons of Zilpah, his father’s wives, and he brought their father a bad report about them.  </a:t>
            </a:r>
            <a:r>
              <a:rPr lang="en-US" sz="4000" b="1" i="1" dirty="0">
                <a:solidFill>
                  <a:srgbClr val="FF0000"/>
                </a:solidFill>
                <a:latin typeface="Times New Roman" panose="02020603050405020304" pitchFamily="18" charset="0"/>
                <a:cs typeface="Times New Roman" panose="02020603050405020304" pitchFamily="18" charset="0"/>
              </a:rPr>
              <a:t>Now Israel loved Joseph more than any of his other sons</a:t>
            </a:r>
            <a:r>
              <a:rPr lang="en-US" sz="4000" b="1" i="1" dirty="0">
                <a:latin typeface="Times New Roman" panose="02020603050405020304" pitchFamily="18" charset="0"/>
                <a:cs typeface="Times New Roman" panose="02020603050405020304" pitchFamily="18" charset="0"/>
              </a:rPr>
              <a:t>, because he had been born to him in his old age; and he made an ornate robe for him.”</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20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5F479E-CE61-EE2F-CCD0-678DABB588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and person in a garment&#10;&#10;AI-generated content may be incorrect.">
            <a:extLst>
              <a:ext uri="{FF2B5EF4-FFF2-40B4-BE49-F238E27FC236}">
                <a16:creationId xmlns:a16="http://schemas.microsoft.com/office/drawing/2014/main" id="{98587F3B-BB52-685F-2AAE-55904CABF059}"/>
              </a:ext>
            </a:extLst>
          </p:cNvPr>
          <p:cNvPicPr>
            <a:picLocks noChangeAspect="1"/>
          </p:cNvPicPr>
          <p:nvPr/>
        </p:nvPicPr>
        <p:blipFill>
          <a:blip r:embed="rId2">
            <a:extLst>
              <a:ext uri="{28A0092B-C50C-407E-A947-70E740481C1C}">
                <a14:useLocalDpi xmlns:a14="http://schemas.microsoft.com/office/drawing/2010/main" val="0"/>
              </a:ext>
            </a:extLst>
          </a:blip>
          <a:srcRect l="17783" r="9717"/>
          <a:stretch>
            <a:fillRect/>
          </a:stretch>
        </p:blipFill>
        <p:spPr>
          <a:xfrm>
            <a:off x="20" y="431"/>
            <a:ext cx="8115280" cy="6408311"/>
          </a:xfrm>
          <a:prstGeom prst="rect">
            <a:avLst/>
          </a:prstGeom>
        </p:spPr>
      </p:pic>
      <p:sp>
        <p:nvSpPr>
          <p:cNvPr id="8" name="Content Placeholder 7">
            <a:extLst>
              <a:ext uri="{FF2B5EF4-FFF2-40B4-BE49-F238E27FC236}">
                <a16:creationId xmlns:a16="http://schemas.microsoft.com/office/drawing/2014/main" id="{FF60173A-8139-DBE1-DFCD-FFFD30584829}"/>
              </a:ext>
            </a:extLst>
          </p:cNvPr>
          <p:cNvSpPr>
            <a:spLocks noGrp="1"/>
          </p:cNvSpPr>
          <p:nvPr>
            <p:ph idx="1"/>
          </p:nvPr>
        </p:nvSpPr>
        <p:spPr>
          <a:xfrm>
            <a:off x="8469861" y="1547602"/>
            <a:ext cx="3367574" cy="3540265"/>
          </a:xfrm>
        </p:spPr>
        <p:txBody>
          <a:bodyPr>
            <a:noAutofit/>
          </a:bodyPr>
          <a:lstStyle/>
          <a:p>
            <a:pPr marL="0" indent="0">
              <a:buNone/>
            </a:pPr>
            <a:r>
              <a:rPr lang="en-US" sz="4400" dirty="0"/>
              <a:t>Jacob (Israel) falls in love with Rachel and wants to marry her.</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60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94B6-FAF1-BE51-E952-8208780E2480}"/>
            </a:ext>
          </a:extLst>
        </p:cNvPr>
        <p:cNvGrpSpPr/>
        <p:nvPr/>
      </p:nvGrpSpPr>
      <p:grpSpPr>
        <a:xfrm>
          <a:off x="0" y="0"/>
          <a:ext cx="0" cy="0"/>
          <a:chOff x="0" y="0"/>
          <a:chExt cx="0" cy="0"/>
        </a:xfrm>
      </p:grpSpPr>
      <p:pic>
        <p:nvPicPr>
          <p:cNvPr id="6" name="Content Placeholder 5" descr="A group of people in white robes sitting around a table&#10;&#10;AI-generated content may be incorrect.">
            <a:extLst>
              <a:ext uri="{FF2B5EF4-FFF2-40B4-BE49-F238E27FC236}">
                <a16:creationId xmlns:a16="http://schemas.microsoft.com/office/drawing/2014/main" id="{55D3C66A-EA08-980B-1431-A364E889AA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957" y="152355"/>
            <a:ext cx="8662085" cy="6553289"/>
          </a:xfrm>
        </p:spPr>
      </p:pic>
    </p:spTree>
    <p:extLst>
      <p:ext uri="{BB962C8B-B14F-4D97-AF65-F5344CB8AC3E}">
        <p14:creationId xmlns:p14="http://schemas.microsoft.com/office/powerpoint/2010/main" val="60253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31AF-5536-AB8E-9CCB-44776846631F}"/>
            </a:ext>
          </a:extLst>
        </p:cNvPr>
        <p:cNvGrpSpPr/>
        <p:nvPr/>
      </p:nvGrpSpPr>
      <p:grpSpPr>
        <a:xfrm>
          <a:off x="0" y="0"/>
          <a:ext cx="0" cy="0"/>
          <a:chOff x="0" y="0"/>
          <a:chExt cx="0" cy="0"/>
        </a:xfrm>
      </p:grpSpPr>
      <p:pic>
        <p:nvPicPr>
          <p:cNvPr id="5" name="Content Placeholder 4" descr="A painting of a person and person in a tent&#10;&#10;AI-generated content may be incorrect.">
            <a:extLst>
              <a:ext uri="{FF2B5EF4-FFF2-40B4-BE49-F238E27FC236}">
                <a16:creationId xmlns:a16="http://schemas.microsoft.com/office/drawing/2014/main" id="{14A0DBED-38C2-D1D8-2DEC-128F5A3BF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89" y="153038"/>
            <a:ext cx="11687821" cy="6551923"/>
          </a:xfrm>
        </p:spPr>
      </p:pic>
    </p:spTree>
    <p:extLst>
      <p:ext uri="{BB962C8B-B14F-4D97-AF65-F5344CB8AC3E}">
        <p14:creationId xmlns:p14="http://schemas.microsoft.com/office/powerpoint/2010/main" val="423086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E53F-DBE5-2CA9-4112-1416E896DB50}"/>
            </a:ext>
          </a:extLst>
        </p:cNvPr>
        <p:cNvGrpSpPr/>
        <p:nvPr/>
      </p:nvGrpSpPr>
      <p:grpSpPr>
        <a:xfrm>
          <a:off x="0" y="0"/>
          <a:ext cx="0" cy="0"/>
          <a:chOff x="0" y="0"/>
          <a:chExt cx="0" cy="0"/>
        </a:xfrm>
      </p:grpSpPr>
      <p:pic>
        <p:nvPicPr>
          <p:cNvPr id="6" name="Content Placeholder 5" descr="A person pointing at another person&#10;&#10;AI-generated content may be incorrect.">
            <a:extLst>
              <a:ext uri="{FF2B5EF4-FFF2-40B4-BE49-F238E27FC236}">
                <a16:creationId xmlns:a16="http://schemas.microsoft.com/office/drawing/2014/main" id="{C4D8CD2A-2AB4-8905-A59F-092F1B604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520" y="211031"/>
            <a:ext cx="9004960" cy="6435937"/>
          </a:xfrm>
        </p:spPr>
      </p:pic>
    </p:spTree>
    <p:extLst>
      <p:ext uri="{BB962C8B-B14F-4D97-AF65-F5344CB8AC3E}">
        <p14:creationId xmlns:p14="http://schemas.microsoft.com/office/powerpoint/2010/main" val="310145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23BAE-95AA-5E45-90F0-80CBC0E9CAC5}"/>
            </a:ext>
          </a:extLst>
        </p:cNvPr>
        <p:cNvGrpSpPr/>
        <p:nvPr/>
      </p:nvGrpSpPr>
      <p:grpSpPr>
        <a:xfrm>
          <a:off x="0" y="0"/>
          <a:ext cx="0" cy="0"/>
          <a:chOff x="0" y="0"/>
          <a:chExt cx="0" cy="0"/>
        </a:xfrm>
      </p:grpSpPr>
      <p:pic>
        <p:nvPicPr>
          <p:cNvPr id="5" name="Content Placeholder 4" descr="A group of people looking at each other&#10;&#10;AI-generated content may be incorrect.">
            <a:extLst>
              <a:ext uri="{FF2B5EF4-FFF2-40B4-BE49-F238E27FC236}">
                <a16:creationId xmlns:a16="http://schemas.microsoft.com/office/drawing/2014/main" id="{1B737A33-B5EB-5252-2325-1A5B0FD08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32" y="125180"/>
            <a:ext cx="11677136" cy="6607639"/>
          </a:xfrm>
        </p:spPr>
      </p:pic>
    </p:spTree>
    <p:extLst>
      <p:ext uri="{BB962C8B-B14F-4D97-AF65-F5344CB8AC3E}">
        <p14:creationId xmlns:p14="http://schemas.microsoft.com/office/powerpoint/2010/main" val="254913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FF10F-1A39-AD92-5539-CC8716E663F9}"/>
            </a:ext>
          </a:extLst>
        </p:cNvPr>
        <p:cNvGrpSpPr/>
        <p:nvPr/>
      </p:nvGrpSpPr>
      <p:grpSpPr>
        <a:xfrm>
          <a:off x="0" y="0"/>
          <a:ext cx="0" cy="0"/>
          <a:chOff x="0" y="0"/>
          <a:chExt cx="0" cy="0"/>
        </a:xfrm>
      </p:grpSpPr>
      <p:pic>
        <p:nvPicPr>
          <p:cNvPr id="6" name="Content Placeholder 5" descr="A person with a scarf on her head&#10;&#10;AI-generated content may be incorrect.">
            <a:extLst>
              <a:ext uri="{FF2B5EF4-FFF2-40B4-BE49-F238E27FC236}">
                <a16:creationId xmlns:a16="http://schemas.microsoft.com/office/drawing/2014/main" id="{92BF33F4-CFA4-68A6-E05F-6703326ABD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338" y="228600"/>
            <a:ext cx="11373323" cy="6400800"/>
          </a:xfrm>
        </p:spPr>
      </p:pic>
    </p:spTree>
    <p:extLst>
      <p:ext uri="{BB962C8B-B14F-4D97-AF65-F5344CB8AC3E}">
        <p14:creationId xmlns:p14="http://schemas.microsoft.com/office/powerpoint/2010/main" val="242740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057D-6200-9CBD-A355-7DFFEA5276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7775A-5D74-C52E-F5D9-73BC190C7FDD}"/>
              </a:ext>
            </a:extLst>
          </p:cNvPr>
          <p:cNvSpPr>
            <a:spLocks noGrp="1"/>
          </p:cNvSpPr>
          <p:nvPr>
            <p:ph idx="1"/>
          </p:nvPr>
        </p:nvSpPr>
        <p:spPr>
          <a:xfrm>
            <a:off x="764059" y="689040"/>
            <a:ext cx="10663882"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Genesis 37:4 (NIV)</a:t>
            </a:r>
          </a:p>
          <a:p>
            <a:pPr marL="0" indent="0">
              <a:buNone/>
            </a:pPr>
            <a:r>
              <a:rPr lang="en-US" sz="5400" b="1" i="1" dirty="0">
                <a:latin typeface="Times New Roman" panose="02020603050405020304" pitchFamily="18" charset="0"/>
                <a:cs typeface="Times New Roman" panose="02020603050405020304" pitchFamily="18" charset="0"/>
              </a:rPr>
              <a:t>“When his brothers saw that their father loved him more than any of them, they hated him and could not speak a kind word to him.”</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42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9F153-6B8F-ACA6-EB27-C3E305DB7119}"/>
              </a:ext>
            </a:extLst>
          </p:cNvPr>
          <p:cNvSpPr>
            <a:spLocks noGrp="1"/>
          </p:cNvSpPr>
          <p:nvPr>
            <p:ph idx="1"/>
          </p:nvPr>
        </p:nvSpPr>
        <p:spPr>
          <a:xfrm>
            <a:off x="838200" y="697043"/>
            <a:ext cx="10515600" cy="5479920"/>
          </a:xfrm>
        </p:spPr>
        <p:txBody>
          <a:bodyPr>
            <a:normAutofit/>
          </a:bodyPr>
          <a:lstStyle/>
          <a:p>
            <a:pPr marL="0" indent="0" algn="ctr">
              <a:buNone/>
            </a:pPr>
            <a:r>
              <a:rPr lang="en-US" sz="4800" i="1" dirty="0"/>
              <a:t>“While there is nothing that is prophetically written in Scripture about what you or I will ever do or achieve in this life, God’s providence in our lives is just as real and true as the prophecies he gives in His Word regarding prophetic events.”</a:t>
            </a:r>
            <a:r>
              <a:rPr lang="en-US" sz="4800" dirty="0"/>
              <a:t> </a:t>
            </a:r>
          </a:p>
        </p:txBody>
      </p:sp>
    </p:spTree>
    <p:extLst>
      <p:ext uri="{BB962C8B-B14F-4D97-AF65-F5344CB8AC3E}">
        <p14:creationId xmlns:p14="http://schemas.microsoft.com/office/powerpoint/2010/main" val="336154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00F3-2667-209D-9DE2-5851837499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5E34A-B354-442F-1642-5A3DC06E12DB}"/>
              </a:ext>
            </a:extLst>
          </p:cNvPr>
          <p:cNvSpPr>
            <a:spLocks noGrp="1"/>
          </p:cNvSpPr>
          <p:nvPr>
            <p:ph idx="1"/>
          </p:nvPr>
        </p:nvSpPr>
        <p:spPr>
          <a:xfrm>
            <a:off x="617838" y="689040"/>
            <a:ext cx="10960443"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37:12-14 (NIV)</a:t>
            </a:r>
          </a:p>
          <a:p>
            <a:pPr marL="0" indent="0">
              <a:buNone/>
            </a:pPr>
            <a:r>
              <a:rPr lang="en-US" sz="4000" b="1" i="1" dirty="0">
                <a:latin typeface="Times New Roman" panose="02020603050405020304" pitchFamily="18" charset="0"/>
                <a:cs typeface="Times New Roman" panose="02020603050405020304" pitchFamily="18" charset="0"/>
              </a:rPr>
              <a:t>“Now his brothers had gone to graze their father’s flocks near Shechem, and Israel said to Joseph, “As you know, your brothers are grazing the flocks near Shechem.  Come, I am going to send you to them.”  “Very well,” he replied.  So he said to him, “Go and see if all is well with your brothers and with the flocks, and bring word back to me.”  Then he sent him off from the Valley of Hebron.”</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8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28CC-9455-60E8-5735-3FF13D2CB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54F89-BB88-6E42-0360-4BCE3342148C}"/>
              </a:ext>
            </a:extLst>
          </p:cNvPr>
          <p:cNvSpPr>
            <a:spLocks noGrp="1"/>
          </p:cNvSpPr>
          <p:nvPr>
            <p:ph idx="1"/>
          </p:nvPr>
        </p:nvSpPr>
        <p:spPr>
          <a:xfrm>
            <a:off x="764059" y="689040"/>
            <a:ext cx="10663882"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5400" dirty="0">
                <a:latin typeface="Calibri" panose="020F0502020204030204" pitchFamily="34" charset="0"/>
                <a:ea typeface="Calibri" panose="020F0502020204030204" pitchFamily="34" charset="0"/>
                <a:cs typeface="Calibri" panose="020F0502020204030204" pitchFamily="34" charset="0"/>
              </a:rPr>
              <a:t>Joseph “exchanged his ‘tailored </a:t>
            </a:r>
          </a:p>
          <a:p>
            <a:pPr marL="0" indent="0" algn="ctr">
              <a:buNone/>
            </a:pPr>
            <a:r>
              <a:rPr lang="en-US" sz="5400" dirty="0">
                <a:latin typeface="Calibri" panose="020F0502020204030204" pitchFamily="34" charset="0"/>
                <a:ea typeface="Calibri" panose="020F0502020204030204" pitchFamily="34" charset="0"/>
                <a:cs typeface="Calibri" panose="020F0502020204030204" pitchFamily="34" charset="0"/>
              </a:rPr>
              <a:t>coat’ for a servant’s garb.”</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83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BF7F-B34B-ECE9-33DD-A81067EB6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E7F7F-2247-CD17-AE57-EF6B5C14EB8A}"/>
              </a:ext>
            </a:extLst>
          </p:cNvPr>
          <p:cNvSpPr>
            <a:spLocks noGrp="1"/>
          </p:cNvSpPr>
          <p:nvPr>
            <p:ph idx="1"/>
          </p:nvPr>
        </p:nvSpPr>
        <p:spPr>
          <a:xfrm>
            <a:off x="764059" y="689040"/>
            <a:ext cx="106638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39:1-4 (NIV)</a:t>
            </a:r>
          </a:p>
          <a:p>
            <a:pPr marL="0" indent="0">
              <a:buNone/>
            </a:pPr>
            <a:r>
              <a:rPr lang="en-US" sz="4400" b="1" i="1" dirty="0">
                <a:latin typeface="Times New Roman" panose="02020603050405020304" pitchFamily="18" charset="0"/>
                <a:cs typeface="Times New Roman" panose="02020603050405020304" pitchFamily="18" charset="0"/>
              </a:rPr>
              <a:t>“Now Joseph had been taken down to Egypt.  Potiphar, an Egyptian who was one of Pharaoh’s officials, the captain of the guard, bought him from the Ishmaelites who had taken him there.  The LORD was with Joseph and he prospered, and he lived in the house of his Egyptian master.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02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6103-D644-92BA-0511-84DB8D146F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13264-59F8-80B7-46E8-BDE51F0DD6C4}"/>
              </a:ext>
            </a:extLst>
          </p:cNvPr>
          <p:cNvSpPr>
            <a:spLocks noGrp="1"/>
          </p:cNvSpPr>
          <p:nvPr>
            <p:ph idx="1"/>
          </p:nvPr>
        </p:nvSpPr>
        <p:spPr>
          <a:xfrm>
            <a:off x="764059" y="689040"/>
            <a:ext cx="106638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39:1-4 (NIV)</a:t>
            </a:r>
          </a:p>
          <a:p>
            <a:pPr marL="0" indent="0">
              <a:buNone/>
            </a:pPr>
            <a:r>
              <a:rPr lang="en-US" sz="4400" b="1" i="1" dirty="0">
                <a:latin typeface="Times New Roman" panose="02020603050405020304" pitchFamily="18" charset="0"/>
                <a:cs typeface="Times New Roman" panose="02020603050405020304" pitchFamily="18" charset="0"/>
              </a:rPr>
              <a:t>When his master saw that the LORD was with him and that the LORD gave him success in everything he did, Joseph found favor in his eyes and became his attendant.  Potiphar put him in charge of his household, and he entrusted to his care everything he owned.”</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767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8BE9A-DF37-3A4B-6DFC-5BB7A02140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362BC-7E7E-A404-F345-BD616E96FB8F}"/>
              </a:ext>
            </a:extLst>
          </p:cNvPr>
          <p:cNvSpPr>
            <a:spLocks noGrp="1"/>
          </p:cNvSpPr>
          <p:nvPr>
            <p:ph idx="1"/>
          </p:nvPr>
        </p:nvSpPr>
        <p:spPr>
          <a:xfrm>
            <a:off x="764059" y="689040"/>
            <a:ext cx="106638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1 Peter 5:5-6</a:t>
            </a:r>
          </a:p>
          <a:p>
            <a:pPr marL="0" indent="0">
              <a:buNone/>
            </a:pPr>
            <a:r>
              <a:rPr lang="en-US" sz="4400" b="1" i="1" dirty="0">
                <a:latin typeface="Times New Roman" panose="02020603050405020304" pitchFamily="18" charset="0"/>
                <a:cs typeface="Times New Roman" panose="02020603050405020304" pitchFamily="18" charset="0"/>
              </a:rPr>
              <a:t>“Young men, in the same way be submissive to those who are older.  All of you, clothe yourselves with humility toward one another, because, ‘God opposes the proud but gives grace to the humble.’  Humble yourselves, therefore, under God’s mighty hand, that He may lift you up in due time.”</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21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2628D-04E0-E753-751C-540D2ADBBC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D208B-39D3-4D90-C81B-14CA1DAEC0C2}"/>
              </a:ext>
            </a:extLst>
          </p:cNvPr>
          <p:cNvSpPr>
            <a:spLocks noGrp="1"/>
          </p:cNvSpPr>
          <p:nvPr>
            <p:ph idx="1"/>
          </p:nvPr>
        </p:nvSpPr>
        <p:spPr>
          <a:xfrm>
            <a:off x="764059" y="689040"/>
            <a:ext cx="10663882" cy="5479920"/>
          </a:xfrm>
        </p:spPr>
        <p:txBody>
          <a:bodyPr>
            <a:noAutofit/>
          </a:bodyPr>
          <a:lstStyle/>
          <a:p>
            <a:pPr marL="0" indent="0" algn="ctr">
              <a:buNone/>
            </a:pPr>
            <a:endParaRPr lang="en-US" sz="5400" i="1" dirty="0"/>
          </a:p>
          <a:p>
            <a:pPr marL="0" indent="0" algn="ctr">
              <a:buNone/>
            </a:pPr>
            <a:r>
              <a:rPr lang="en-US" sz="5400" i="1" dirty="0"/>
              <a:t>“In order for truth to be truth, it has to be right for all people, for all times, and for all places.”</a:t>
            </a:r>
            <a:r>
              <a:rPr lang="en-US" sz="5400" dirty="0"/>
              <a:t> </a:t>
            </a:r>
          </a:p>
          <a:p>
            <a:pPr marL="0" indent="0">
              <a:buNone/>
            </a:pPr>
            <a:r>
              <a:rPr lang="en-US" sz="4400" dirty="0">
                <a:latin typeface="Times New Roman" panose="02020603050405020304" pitchFamily="18" charset="0"/>
                <a:cs typeface="Times New Roman" panose="02020603050405020304" pitchFamily="18" charset="0"/>
              </a:rPr>
              <a:t>            </a:t>
            </a:r>
          </a:p>
          <a:p>
            <a:pPr marL="0" indent="0">
              <a:buNone/>
            </a:pPr>
            <a:r>
              <a:rPr lang="en-US" sz="4400" dirty="0">
                <a:latin typeface="Times New Roman" panose="02020603050405020304" pitchFamily="18" charset="0"/>
                <a:cs typeface="Times New Roman" panose="02020603050405020304" pitchFamily="18" charset="0"/>
              </a:rPr>
              <a:t>             </a:t>
            </a:r>
            <a:r>
              <a:rPr lang="en-US" sz="4400" u="sng" dirty="0">
                <a:latin typeface="Times New Roman" panose="02020603050405020304" pitchFamily="18" charset="0"/>
                <a:cs typeface="Times New Roman" panose="02020603050405020304" pitchFamily="18" charset="0"/>
              </a:rPr>
              <a:t>Right From Wrong</a:t>
            </a:r>
            <a:r>
              <a:rPr lang="en-US" sz="4400" dirty="0">
                <a:latin typeface="Times New Roman" panose="02020603050405020304" pitchFamily="18" charset="0"/>
                <a:cs typeface="Times New Roman" panose="02020603050405020304" pitchFamily="18" charset="0"/>
              </a:rPr>
              <a:t> by Josh McDowell </a:t>
            </a:r>
          </a:p>
        </p:txBody>
      </p:sp>
    </p:spTree>
    <p:extLst>
      <p:ext uri="{BB962C8B-B14F-4D97-AF65-F5344CB8AC3E}">
        <p14:creationId xmlns:p14="http://schemas.microsoft.com/office/powerpoint/2010/main" val="30483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0562-0FF7-BC0F-EC38-9A22124BFA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64F05-3B84-CFBB-2DEB-69AACF6C4D49}"/>
              </a:ext>
            </a:extLst>
          </p:cNvPr>
          <p:cNvSpPr>
            <a:spLocks noGrp="1"/>
          </p:cNvSpPr>
          <p:nvPr>
            <p:ph idx="1"/>
          </p:nvPr>
        </p:nvSpPr>
        <p:spPr>
          <a:xfrm>
            <a:off x="725959" y="689040"/>
            <a:ext cx="107400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39:7-10 (NIV)</a:t>
            </a:r>
          </a:p>
          <a:p>
            <a:pPr marL="0" indent="0">
              <a:buNone/>
            </a:pPr>
            <a:r>
              <a:rPr lang="en-US" sz="4400" b="1" i="1" dirty="0">
                <a:latin typeface="Times New Roman" panose="02020603050405020304" pitchFamily="18" charset="0"/>
                <a:cs typeface="Times New Roman" panose="02020603050405020304" pitchFamily="18" charset="0"/>
              </a:rPr>
              <a:t>“Now Joseph was well-built and handsome, and after a while his master’s wife took notice of Joseph and said, ‘Come to bed with me!’  But he refused.  ‘With me in charge,’ he told her, ‘my master does not concern himself with anything in the house; everything he owns he has entrusted to my care.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285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638A-A1C6-E7A5-9D42-11D9ADFEF9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D12E4-6C4B-65EC-619E-C449BD42FB12}"/>
              </a:ext>
            </a:extLst>
          </p:cNvPr>
          <p:cNvSpPr>
            <a:spLocks noGrp="1"/>
          </p:cNvSpPr>
          <p:nvPr>
            <p:ph idx="1"/>
          </p:nvPr>
        </p:nvSpPr>
        <p:spPr>
          <a:xfrm>
            <a:off x="764059" y="689040"/>
            <a:ext cx="106638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39:7-10 (NIV)</a:t>
            </a:r>
          </a:p>
          <a:p>
            <a:pPr marL="0" indent="0">
              <a:buNone/>
            </a:pPr>
            <a:r>
              <a:rPr lang="en-US" sz="4400" b="1" i="1" dirty="0">
                <a:latin typeface="Times New Roman" panose="02020603050405020304" pitchFamily="18" charset="0"/>
                <a:cs typeface="Times New Roman" panose="02020603050405020304" pitchFamily="18" charset="0"/>
              </a:rPr>
              <a:t>No one is greater in this house than I am.  My master has withheld nothing from me except you, because you are his wife.  How then could I do such a wicked thing and sin against God?’  And though she spoke to Joseph day after day, he refused to go to bed with her or even be with her.”</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846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4F6BE-8C21-E863-60E7-B686D0AC98D2}"/>
            </a:ext>
          </a:extLst>
        </p:cNvPr>
        <p:cNvGrpSpPr/>
        <p:nvPr/>
      </p:nvGrpSpPr>
      <p:grpSpPr>
        <a:xfrm>
          <a:off x="0" y="0"/>
          <a:ext cx="0" cy="0"/>
          <a:chOff x="0" y="0"/>
          <a:chExt cx="0" cy="0"/>
        </a:xfrm>
      </p:grpSpPr>
      <p:pic>
        <p:nvPicPr>
          <p:cNvPr id="5" name="Content Placeholder 4" descr="A painting of two people&#10;&#10;AI-generated content may be incorrect.">
            <a:extLst>
              <a:ext uri="{FF2B5EF4-FFF2-40B4-BE49-F238E27FC236}">
                <a16:creationId xmlns:a16="http://schemas.microsoft.com/office/drawing/2014/main" id="{63A4829F-3E6B-41A3-AC57-70238E412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4118" y="174639"/>
            <a:ext cx="5283763" cy="6508721"/>
          </a:xfrm>
        </p:spPr>
      </p:pic>
    </p:spTree>
    <p:extLst>
      <p:ext uri="{BB962C8B-B14F-4D97-AF65-F5344CB8AC3E}">
        <p14:creationId xmlns:p14="http://schemas.microsoft.com/office/powerpoint/2010/main" val="232804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B7BC-5E4E-5615-B3D9-5216FD2F51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A99C6-3BF4-20F3-572C-0BC18D0E8CC7}"/>
              </a:ext>
            </a:extLst>
          </p:cNvPr>
          <p:cNvSpPr>
            <a:spLocks noGrp="1"/>
          </p:cNvSpPr>
          <p:nvPr>
            <p:ph idx="1"/>
          </p:nvPr>
        </p:nvSpPr>
        <p:spPr>
          <a:xfrm>
            <a:off x="764059" y="689040"/>
            <a:ext cx="1066388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39:7-10 (NIV)</a:t>
            </a:r>
          </a:p>
          <a:p>
            <a:pPr marL="0" indent="0">
              <a:buNone/>
            </a:pPr>
            <a:r>
              <a:rPr lang="en-US" sz="4400" b="1" i="1" dirty="0">
                <a:latin typeface="Times New Roman" panose="02020603050405020304" pitchFamily="18" charset="0"/>
                <a:cs typeface="Times New Roman" panose="02020603050405020304" pitchFamily="18" charset="0"/>
              </a:rPr>
              <a:t>No one is greater in this house than I am.  My master has withheld nothing from me except you, because you are his wife.  </a:t>
            </a:r>
            <a:r>
              <a:rPr lang="en-US" sz="4400" b="1" i="1" dirty="0">
                <a:solidFill>
                  <a:srgbClr val="FF0000"/>
                </a:solidFill>
                <a:latin typeface="Times New Roman" panose="02020603050405020304" pitchFamily="18" charset="0"/>
                <a:cs typeface="Times New Roman" panose="02020603050405020304" pitchFamily="18" charset="0"/>
              </a:rPr>
              <a:t>How then could I do such a wicked thing and sin against God?’</a:t>
            </a:r>
            <a:r>
              <a:rPr lang="en-US" sz="4400" b="1" i="1" dirty="0">
                <a:latin typeface="Times New Roman" panose="02020603050405020304" pitchFamily="18" charset="0"/>
                <a:cs typeface="Times New Roman" panose="02020603050405020304" pitchFamily="18" charset="0"/>
              </a:rPr>
              <a:t>  And though she spoke to Joseph day after day, he refused to go to bed with her or even be with her.”</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2922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E229-8476-BFCA-C305-1D61F707B1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47AB8-A7B6-D867-58D9-725C2073F4AC}"/>
              </a:ext>
            </a:extLst>
          </p:cNvPr>
          <p:cNvSpPr>
            <a:spLocks noGrp="1"/>
          </p:cNvSpPr>
          <p:nvPr>
            <p:ph idx="1"/>
          </p:nvPr>
        </p:nvSpPr>
        <p:spPr>
          <a:xfrm>
            <a:off x="1136822" y="697043"/>
            <a:ext cx="10120184" cy="5479920"/>
          </a:xfrm>
        </p:spPr>
        <p:txBody>
          <a:bodyPr>
            <a:noAutofit/>
          </a:bodyPr>
          <a:lstStyle/>
          <a:p>
            <a:pPr marL="0" indent="0" algn="ctr">
              <a:buNone/>
            </a:pPr>
            <a:endParaRPr lang="en-US" sz="1800" i="1" dirty="0"/>
          </a:p>
          <a:p>
            <a:pPr marL="0" indent="0" algn="ctr">
              <a:buNone/>
            </a:pPr>
            <a:r>
              <a:rPr lang="en-US" sz="4800" i="1" dirty="0"/>
              <a:t>“And by that, I mean that just as God knew everything that had to take place for His prophecies to come to be, God also knows everything in our lives and works through our lives so that He can mold us into what He wants us to be.”</a:t>
            </a:r>
            <a:endParaRPr lang="en-US" sz="4800" dirty="0"/>
          </a:p>
        </p:txBody>
      </p:sp>
    </p:spTree>
    <p:extLst>
      <p:ext uri="{BB962C8B-B14F-4D97-AF65-F5344CB8AC3E}">
        <p14:creationId xmlns:p14="http://schemas.microsoft.com/office/powerpoint/2010/main" val="265475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88727-ADE7-0453-2862-DE627E5375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6E972-80CA-362C-3529-E31F8BD76F01}"/>
              </a:ext>
            </a:extLst>
          </p:cNvPr>
          <p:cNvSpPr>
            <a:spLocks noGrp="1"/>
          </p:cNvSpPr>
          <p:nvPr>
            <p:ph idx="1"/>
          </p:nvPr>
        </p:nvSpPr>
        <p:spPr>
          <a:xfrm>
            <a:off x="642551" y="689040"/>
            <a:ext cx="10861590" cy="547992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13:13-14 (NIV)</a:t>
            </a:r>
          </a:p>
          <a:p>
            <a:pPr marL="0" indent="0">
              <a:buNone/>
            </a:pPr>
            <a:r>
              <a:rPr lang="en-US" sz="4800" b="1" i="1" dirty="0">
                <a:latin typeface="Times New Roman" panose="02020603050405020304" pitchFamily="18" charset="0"/>
                <a:cs typeface="Times New Roman" panose="02020603050405020304" pitchFamily="18" charset="0"/>
              </a:rPr>
              <a:t>“Let us behave decently, as in the daytime, not in carousing and drunkenness, not in sexual immorality and debauchery, not in dissension and jealousy.  Rather, clothe yourselves with the Lord Jesus Christ, and do not think about how to gratify the desires of the flesh.”</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143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9E87-5604-39FD-B620-0B464D90EA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0C3E6-6318-9B44-721C-D71F440918A5}"/>
              </a:ext>
            </a:extLst>
          </p:cNvPr>
          <p:cNvSpPr>
            <a:spLocks noGrp="1"/>
          </p:cNvSpPr>
          <p:nvPr>
            <p:ph idx="1"/>
          </p:nvPr>
        </p:nvSpPr>
        <p:spPr>
          <a:xfrm>
            <a:off x="1116227" y="689040"/>
            <a:ext cx="9959546"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2 Timothy 2:22 (NKJV)</a:t>
            </a:r>
          </a:p>
          <a:p>
            <a:pPr marL="0" indent="0">
              <a:buNone/>
            </a:pPr>
            <a:r>
              <a:rPr lang="en-US" sz="5400" b="1" i="1" dirty="0">
                <a:latin typeface="Times New Roman" panose="02020603050405020304" pitchFamily="18" charset="0"/>
                <a:cs typeface="Times New Roman" panose="02020603050405020304" pitchFamily="18" charset="0"/>
              </a:rPr>
              <a:t>“Flee the evil desires of youth and pursue righteousness …”.</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565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0FCA-796B-821F-4F2F-E8CB38BDCA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EED18-B4A5-E3E5-6EE3-05FFB534AFFC}"/>
              </a:ext>
            </a:extLst>
          </p:cNvPr>
          <p:cNvSpPr>
            <a:spLocks noGrp="1"/>
          </p:cNvSpPr>
          <p:nvPr>
            <p:ph idx="1"/>
          </p:nvPr>
        </p:nvSpPr>
        <p:spPr>
          <a:xfrm>
            <a:off x="764059" y="689040"/>
            <a:ext cx="10663882"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39:17-20a (NIV)</a:t>
            </a:r>
          </a:p>
          <a:p>
            <a:pPr marL="0" indent="0">
              <a:buNone/>
            </a:pPr>
            <a:r>
              <a:rPr lang="en-US" sz="4000" b="1" i="1" dirty="0">
                <a:latin typeface="Times New Roman" panose="02020603050405020304" pitchFamily="18" charset="0"/>
                <a:cs typeface="Times New Roman" panose="02020603050405020304" pitchFamily="18" charset="0"/>
              </a:rPr>
              <a:t>“Then she told him this story: ‘That Hebrew slave you brought us came to me to make sport of me.  But as soon as I screamed for help, he left his cloak beside me and ran out of the house.’  When his master heard the story his wife told him, saying, ‘This is how your slave treated me,’ he burned with anger.  Joseph’s master took him and put him in prison, the place where the king’s prisoners were confined.”</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384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4142-8E34-2911-BC70-A9E5D4941858}"/>
            </a:ext>
          </a:extLst>
        </p:cNvPr>
        <p:cNvGrpSpPr/>
        <p:nvPr/>
      </p:nvGrpSpPr>
      <p:grpSpPr>
        <a:xfrm>
          <a:off x="0" y="0"/>
          <a:ext cx="0" cy="0"/>
          <a:chOff x="0" y="0"/>
          <a:chExt cx="0" cy="0"/>
        </a:xfrm>
      </p:grpSpPr>
      <p:pic>
        <p:nvPicPr>
          <p:cNvPr id="6" name="Content Placeholder 5" descr="A person holding a white towel&#10;&#10;AI-generated content may be incorrect.">
            <a:extLst>
              <a:ext uri="{FF2B5EF4-FFF2-40B4-BE49-F238E27FC236}">
                <a16:creationId xmlns:a16="http://schemas.microsoft.com/office/drawing/2014/main" id="{3503828D-913B-9001-10A3-ED7D9E180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20" y="222422"/>
            <a:ext cx="11805591" cy="6462583"/>
          </a:xfrm>
        </p:spPr>
      </p:pic>
    </p:spTree>
    <p:extLst>
      <p:ext uri="{BB962C8B-B14F-4D97-AF65-F5344CB8AC3E}">
        <p14:creationId xmlns:p14="http://schemas.microsoft.com/office/powerpoint/2010/main" val="362003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C7FA-B915-31C8-DC45-291C040AB46F}"/>
            </a:ext>
          </a:extLst>
        </p:cNvPr>
        <p:cNvGrpSpPr/>
        <p:nvPr/>
      </p:nvGrpSpPr>
      <p:grpSpPr>
        <a:xfrm>
          <a:off x="0" y="0"/>
          <a:ext cx="0" cy="0"/>
          <a:chOff x="0" y="0"/>
          <a:chExt cx="0" cy="0"/>
        </a:xfrm>
      </p:grpSpPr>
      <p:pic>
        <p:nvPicPr>
          <p:cNvPr id="5" name="Content Placeholder 4" descr="A person sitting on a ledge with grass&#10;&#10;AI-generated content may be incorrect.">
            <a:extLst>
              <a:ext uri="{FF2B5EF4-FFF2-40B4-BE49-F238E27FC236}">
                <a16:creationId xmlns:a16="http://schemas.microsoft.com/office/drawing/2014/main" id="{D52D9CD1-8287-8032-C603-4FF8DA443B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579" y="263841"/>
            <a:ext cx="9588842" cy="6330317"/>
          </a:xfrm>
        </p:spPr>
      </p:pic>
    </p:spTree>
    <p:extLst>
      <p:ext uri="{BB962C8B-B14F-4D97-AF65-F5344CB8AC3E}">
        <p14:creationId xmlns:p14="http://schemas.microsoft.com/office/powerpoint/2010/main" val="3677440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965E2-3631-E1D8-D299-42BAF31D3F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EEE97-7C18-CC85-6B16-6EFF345ED4EE}"/>
              </a:ext>
            </a:extLst>
          </p:cNvPr>
          <p:cNvSpPr>
            <a:spLocks noGrp="1"/>
          </p:cNvSpPr>
          <p:nvPr>
            <p:ph idx="1"/>
          </p:nvPr>
        </p:nvSpPr>
        <p:spPr>
          <a:xfrm>
            <a:off x="670354" y="689040"/>
            <a:ext cx="10851292"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39:20b-23 (NIV)</a:t>
            </a:r>
          </a:p>
          <a:p>
            <a:pPr marL="0" indent="0">
              <a:buNone/>
            </a:pPr>
            <a:r>
              <a:rPr lang="en-US" sz="4000" b="1" i="1" dirty="0">
                <a:latin typeface="Times New Roman" panose="02020603050405020304" pitchFamily="18" charset="0"/>
                <a:cs typeface="Times New Roman" panose="02020603050405020304" pitchFamily="18" charset="0"/>
              </a:rPr>
              <a:t>“But while Joseph was there in the prison, the LORD was with him; He showed him kindness and granted him favor in the eyes of the prison warden.  So the warden put Joseph in charge of all those held in the prison, and he was made responsible for all that was done there.  The warden paid no attention to anything under Joseph’s care, because the LORD was with Joseph and gave him success in whatever he did.”</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5895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9378-A6EF-66BE-397A-9BFCF1ACAD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C02DE-1FD0-FE8F-01F0-4E197D6BD9EF}"/>
              </a:ext>
            </a:extLst>
          </p:cNvPr>
          <p:cNvSpPr>
            <a:spLocks noGrp="1"/>
          </p:cNvSpPr>
          <p:nvPr>
            <p:ph idx="1"/>
          </p:nvPr>
        </p:nvSpPr>
        <p:spPr>
          <a:xfrm>
            <a:off x="670354" y="689040"/>
            <a:ext cx="10851292" cy="5479920"/>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41:44-45 (NIV)</a:t>
            </a:r>
          </a:p>
          <a:p>
            <a:pPr marL="0" indent="0">
              <a:buNone/>
            </a:pPr>
            <a:r>
              <a:rPr lang="en-US" sz="4400" b="1" i="1" dirty="0">
                <a:latin typeface="Times New Roman" panose="02020603050405020304" pitchFamily="18" charset="0"/>
                <a:cs typeface="Times New Roman" panose="02020603050405020304" pitchFamily="18" charset="0"/>
              </a:rPr>
              <a:t>“Then Pharaoh said to Joseph, ‘I am Pharaoh, but without your word no one will lift hand or foot in all Egypt.’  Pharaoh gave Joseph the name </a:t>
            </a:r>
            <a:r>
              <a:rPr lang="en-US" sz="4400" b="1" i="1" dirty="0" err="1">
                <a:latin typeface="Times New Roman" panose="02020603050405020304" pitchFamily="18" charset="0"/>
                <a:cs typeface="Times New Roman" panose="02020603050405020304" pitchFamily="18" charset="0"/>
              </a:rPr>
              <a:t>Zaphenath-Paneah</a:t>
            </a:r>
            <a:r>
              <a:rPr lang="en-US" sz="4400" b="1" i="1" dirty="0">
                <a:latin typeface="Times New Roman" panose="02020603050405020304" pitchFamily="18" charset="0"/>
                <a:cs typeface="Times New Roman" panose="02020603050405020304" pitchFamily="18" charset="0"/>
              </a:rPr>
              <a:t> and gave him Asenath daughter of </a:t>
            </a:r>
            <a:r>
              <a:rPr lang="en-US" sz="4400" b="1" i="1" dirty="0" err="1">
                <a:latin typeface="Times New Roman" panose="02020603050405020304" pitchFamily="18" charset="0"/>
                <a:cs typeface="Times New Roman" panose="02020603050405020304" pitchFamily="18" charset="0"/>
              </a:rPr>
              <a:t>Potiphera</a:t>
            </a:r>
            <a:r>
              <a:rPr lang="en-US" sz="4400" b="1" i="1" dirty="0">
                <a:latin typeface="Times New Roman" panose="02020603050405020304" pitchFamily="18" charset="0"/>
                <a:cs typeface="Times New Roman" panose="02020603050405020304" pitchFamily="18" charset="0"/>
              </a:rPr>
              <a:t>, priest of On, to be his wife.  And Joseph went throughout the land of Egypt.”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732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61AF-C2C0-2A7D-AD2F-89D436283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21C88-536C-D80E-3FE2-BCAA8340E5C2}"/>
              </a:ext>
            </a:extLst>
          </p:cNvPr>
          <p:cNvSpPr>
            <a:spLocks noGrp="1"/>
          </p:cNvSpPr>
          <p:nvPr>
            <p:ph idx="1"/>
          </p:nvPr>
        </p:nvSpPr>
        <p:spPr>
          <a:xfrm>
            <a:off x="670354" y="689040"/>
            <a:ext cx="10851292" cy="5479920"/>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41:50-52 (NIV)</a:t>
            </a:r>
          </a:p>
          <a:p>
            <a:pPr marL="0" indent="0">
              <a:buNone/>
            </a:pPr>
            <a:r>
              <a:rPr lang="en-US" sz="4000" b="1" i="1" dirty="0">
                <a:latin typeface="Times New Roman" panose="02020603050405020304" pitchFamily="18" charset="0"/>
                <a:cs typeface="Times New Roman" panose="02020603050405020304" pitchFamily="18" charset="0"/>
              </a:rPr>
              <a:t>“Before the years of famine came, two sons were born to Joseph by Asenath daughter of </a:t>
            </a:r>
            <a:r>
              <a:rPr lang="en-US" sz="4000" b="1" i="1" dirty="0" err="1">
                <a:latin typeface="Times New Roman" panose="02020603050405020304" pitchFamily="18" charset="0"/>
                <a:cs typeface="Times New Roman" panose="02020603050405020304" pitchFamily="18" charset="0"/>
              </a:rPr>
              <a:t>Potiphera</a:t>
            </a:r>
            <a:r>
              <a:rPr lang="en-US" sz="4000" b="1" i="1" dirty="0">
                <a:latin typeface="Times New Roman" panose="02020603050405020304" pitchFamily="18" charset="0"/>
                <a:cs typeface="Times New Roman" panose="02020603050405020304" pitchFamily="18" charset="0"/>
              </a:rPr>
              <a:t>, priest of On.  Joseph named his firstborn Manasseh and said, ‘It is because God has made me forget all my trouble and all my father’s household.’  The second son he named Ephraim and said, ‘It is because God has made me fruitful in the land of my suffering.’”</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87693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798C-8F30-52C2-FD2A-BBB02ACB90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974DE-1C30-DB12-1A1F-F28943B407BD}"/>
              </a:ext>
            </a:extLst>
          </p:cNvPr>
          <p:cNvSpPr>
            <a:spLocks noGrp="1"/>
          </p:cNvSpPr>
          <p:nvPr>
            <p:ph idx="1"/>
          </p:nvPr>
        </p:nvSpPr>
        <p:spPr>
          <a:xfrm>
            <a:off x="670354" y="689040"/>
            <a:ext cx="10851292" cy="547992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Psalm 105:16-22(NASB)</a:t>
            </a:r>
          </a:p>
          <a:p>
            <a:pPr marL="0" indent="0">
              <a:buNone/>
            </a:pPr>
            <a:r>
              <a:rPr lang="en-US" sz="4800" b="1" i="1" dirty="0">
                <a:latin typeface="Times New Roman" panose="02020603050405020304" pitchFamily="18" charset="0"/>
                <a:cs typeface="Times New Roman" panose="02020603050405020304" pitchFamily="18" charset="0"/>
              </a:rPr>
              <a:t>“And He called for a famine upon the land; He broke the whole staff of bread.   He sent a man before them, Joseph, who was sold as a slave.  They afflicted his feet with fetters, He himself was laid in irons; until the time that his word came to pass, the word of the LORD tested him.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759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4A5B-BBB6-C639-D407-55C2E33AB2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1D16D-D933-8216-76AB-460BC9C6BA0D}"/>
              </a:ext>
            </a:extLst>
          </p:cNvPr>
          <p:cNvSpPr>
            <a:spLocks noGrp="1"/>
          </p:cNvSpPr>
          <p:nvPr>
            <p:ph idx="1"/>
          </p:nvPr>
        </p:nvSpPr>
        <p:spPr>
          <a:xfrm>
            <a:off x="670354" y="689040"/>
            <a:ext cx="10851292" cy="547992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Psalm 105:16-22(NASB)</a:t>
            </a:r>
          </a:p>
          <a:p>
            <a:pPr marL="0" indent="0">
              <a:buNone/>
            </a:pPr>
            <a:r>
              <a:rPr lang="en-US" sz="4800" b="1" i="1" dirty="0">
                <a:latin typeface="Times New Roman" panose="02020603050405020304" pitchFamily="18" charset="0"/>
                <a:cs typeface="Times New Roman" panose="02020603050405020304" pitchFamily="18" charset="0"/>
              </a:rPr>
              <a:t>The king sent and released him, the ruler of peoples, and set him free.  He made him lord of his house, And ruler over all his possessions, to imprison his princes at will, that he might teach his elders wisdom.”</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1665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5F8C4-6621-33E1-FA6F-C17B078DCB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C5A48-02C3-1950-83E6-E3C4106CFA02}"/>
              </a:ext>
            </a:extLst>
          </p:cNvPr>
          <p:cNvSpPr>
            <a:spLocks noGrp="1"/>
          </p:cNvSpPr>
          <p:nvPr>
            <p:ph idx="1"/>
          </p:nvPr>
        </p:nvSpPr>
        <p:spPr>
          <a:xfrm>
            <a:off x="764059" y="689040"/>
            <a:ext cx="10663882" cy="5479920"/>
          </a:xfrm>
        </p:spPr>
        <p:txBody>
          <a:bodyPr>
            <a:no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Jeremiah 29:11 (NIV)</a:t>
            </a:r>
          </a:p>
          <a:p>
            <a:pPr marL="0" indent="0">
              <a:buNone/>
            </a:pPr>
            <a:r>
              <a:rPr lang="en-US" sz="5400" b="1" i="1" dirty="0">
                <a:latin typeface="Times New Roman" panose="02020603050405020304" pitchFamily="18" charset="0"/>
                <a:cs typeface="Times New Roman" panose="02020603050405020304" pitchFamily="18" charset="0"/>
              </a:rPr>
              <a:t>“For I know the plans I have for you, declares the Lord, plans to prosper you and not to harm you, plans to give you hope and a future.”</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835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56A5D-A6A1-05C4-B2CF-F3988C6FFB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C94D7-3FC1-2B8E-B0AB-C2D10CC22281}"/>
              </a:ext>
            </a:extLst>
          </p:cNvPr>
          <p:cNvSpPr>
            <a:spLocks noGrp="1"/>
          </p:cNvSpPr>
          <p:nvPr>
            <p:ph idx="1"/>
          </p:nvPr>
        </p:nvSpPr>
        <p:spPr>
          <a:xfrm>
            <a:off x="670354" y="689040"/>
            <a:ext cx="10851292" cy="547992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Psalm 105:16-22(NASB)</a:t>
            </a:r>
          </a:p>
          <a:p>
            <a:pPr marL="0" indent="0">
              <a:buNone/>
            </a:pPr>
            <a:r>
              <a:rPr lang="en-US" sz="4800" b="1" i="1" dirty="0">
                <a:latin typeface="Times New Roman" panose="02020603050405020304" pitchFamily="18" charset="0"/>
                <a:cs typeface="Times New Roman" panose="02020603050405020304" pitchFamily="18" charset="0"/>
              </a:rPr>
              <a:t>“And He called for a famine upon the land; He broke the whole staff of bread.   He sent a man before them, Joseph, who was sold as a slave.  They afflicted his feet with fetters, He himself was laid in irons; until the time that his word came to pass, </a:t>
            </a:r>
            <a:r>
              <a:rPr lang="en-US" sz="4800" b="1" i="1" dirty="0">
                <a:solidFill>
                  <a:srgbClr val="FF0000"/>
                </a:solidFill>
                <a:latin typeface="Times New Roman" panose="02020603050405020304" pitchFamily="18" charset="0"/>
                <a:cs typeface="Times New Roman" panose="02020603050405020304" pitchFamily="18" charset="0"/>
              </a:rPr>
              <a:t>the word of the LORD tested him</a:t>
            </a:r>
            <a:r>
              <a:rPr lang="en-US" sz="4800" b="1" i="1"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553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2741-86F0-DB9D-C1EF-DA26842FE4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CFAE8-1DA3-F64D-58E5-A367A2F2C2ED}"/>
              </a:ext>
            </a:extLst>
          </p:cNvPr>
          <p:cNvSpPr>
            <a:spLocks noGrp="1"/>
          </p:cNvSpPr>
          <p:nvPr>
            <p:ph idx="1"/>
          </p:nvPr>
        </p:nvSpPr>
        <p:spPr>
          <a:xfrm>
            <a:off x="670354" y="689040"/>
            <a:ext cx="10851292" cy="547992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James 1:2-4 (NIV)</a:t>
            </a:r>
          </a:p>
          <a:p>
            <a:pPr marL="0" indent="0">
              <a:buNone/>
            </a:pPr>
            <a:r>
              <a:rPr lang="en-US" sz="4800" b="1" i="1" dirty="0">
                <a:latin typeface="Times New Roman" panose="02020603050405020304" pitchFamily="18" charset="0"/>
                <a:cs typeface="Times New Roman" panose="02020603050405020304" pitchFamily="18" charset="0"/>
              </a:rPr>
              <a:t>“Consider it pure joy, my brothers and sisters, whenever you face trials of many kinds, because you know that the testing of your faith produces perseverance.  Let perseverance finish its work so that you may be mature and complete, not lacking anything.”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9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4F834-5881-EBE7-3AA8-513A2A160F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F61F6-5FB8-C337-B884-33F86C27FBDD}"/>
              </a:ext>
            </a:extLst>
          </p:cNvPr>
          <p:cNvSpPr>
            <a:spLocks noGrp="1"/>
          </p:cNvSpPr>
          <p:nvPr>
            <p:ph idx="1"/>
          </p:nvPr>
        </p:nvSpPr>
        <p:spPr>
          <a:xfrm>
            <a:off x="764059" y="689040"/>
            <a:ext cx="10663882"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Genesis 41:46 (NIV)</a:t>
            </a:r>
          </a:p>
          <a:p>
            <a:pPr marL="0" indent="0">
              <a:buNone/>
            </a:pPr>
            <a:r>
              <a:rPr lang="en-US" sz="5400" b="1" i="1" dirty="0">
                <a:latin typeface="Times New Roman" panose="02020603050405020304" pitchFamily="18" charset="0"/>
                <a:cs typeface="Times New Roman" panose="02020603050405020304" pitchFamily="18" charset="0"/>
              </a:rPr>
              <a:t>“Joseph was thirty years old when he entered the service of Pharaoh the king of Egypt.”</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681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A3C5-73CF-1BE5-E195-D33D7BCBAD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882A1-5A1F-982B-E960-5852B031DB01}"/>
              </a:ext>
            </a:extLst>
          </p:cNvPr>
          <p:cNvSpPr>
            <a:spLocks noGrp="1"/>
          </p:cNvSpPr>
          <p:nvPr>
            <p:ph idx="1"/>
          </p:nvPr>
        </p:nvSpPr>
        <p:spPr>
          <a:xfrm>
            <a:off x="764059" y="689040"/>
            <a:ext cx="10663882" cy="5479920"/>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Genesis 37:2 (NIV)</a:t>
            </a:r>
          </a:p>
          <a:p>
            <a:pPr marL="0" indent="0">
              <a:buNone/>
            </a:pPr>
            <a:r>
              <a:rPr lang="en-US" sz="5400" b="1" i="1" dirty="0">
                <a:latin typeface="Times New Roman" panose="02020603050405020304" pitchFamily="18" charset="0"/>
                <a:cs typeface="Times New Roman" panose="02020603050405020304" pitchFamily="18" charset="0"/>
              </a:rPr>
              <a:t>“This is the account of Jacob’s family line.  Joseph, a young man of seventeen, was tending the flocks with his brothers …”.</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55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C244E-8115-1421-8C88-8D81B44168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675E8-B1B6-65D7-0CE6-E7B507AA87B7}"/>
              </a:ext>
            </a:extLst>
          </p:cNvPr>
          <p:cNvSpPr>
            <a:spLocks noGrp="1"/>
          </p:cNvSpPr>
          <p:nvPr>
            <p:ph idx="1"/>
          </p:nvPr>
        </p:nvSpPr>
        <p:spPr>
          <a:xfrm>
            <a:off x="764059" y="689040"/>
            <a:ext cx="10663882" cy="5479920"/>
          </a:xfrm>
        </p:spPr>
        <p:txBody>
          <a:bodyPr>
            <a:noAutofit/>
          </a:bodyPr>
          <a:lstStyle/>
          <a:p>
            <a:r>
              <a:rPr lang="en-US" sz="5400" dirty="0">
                <a:latin typeface="Times New Roman" panose="02020603050405020304" pitchFamily="18" charset="0"/>
                <a:ea typeface="Calibri" panose="020F0502020204030204" pitchFamily="34" charset="0"/>
                <a:cs typeface="Times New Roman" panose="02020603050405020304" pitchFamily="18" charset="0"/>
              </a:rPr>
              <a:t> The Discipline of Service</a:t>
            </a:r>
          </a:p>
          <a:p>
            <a:pPr marL="0" indent="0">
              <a:buNone/>
            </a:pP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8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CA67-CC10-940E-3736-7C2A862662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B7F4D-6AD5-D615-EABF-A2D5F954E3F4}"/>
              </a:ext>
            </a:extLst>
          </p:cNvPr>
          <p:cNvSpPr>
            <a:spLocks noGrp="1"/>
          </p:cNvSpPr>
          <p:nvPr>
            <p:ph idx="1"/>
          </p:nvPr>
        </p:nvSpPr>
        <p:spPr>
          <a:xfrm>
            <a:off x="764059" y="689040"/>
            <a:ext cx="10663882" cy="5479920"/>
          </a:xfrm>
        </p:spPr>
        <p:txBody>
          <a:bodyPr>
            <a:noAutofit/>
          </a:bodyPr>
          <a:lstStyle/>
          <a:p>
            <a:r>
              <a:rPr lang="en-US" sz="5400" dirty="0">
                <a:latin typeface="Times New Roman" panose="02020603050405020304" pitchFamily="18" charset="0"/>
                <a:ea typeface="Calibri" panose="020F0502020204030204" pitchFamily="34" charset="0"/>
                <a:cs typeface="Times New Roman" panose="02020603050405020304" pitchFamily="18" charset="0"/>
              </a:rPr>
              <a:t> The Discipline of Service</a:t>
            </a:r>
          </a:p>
          <a:p>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a:p>
            <a:r>
              <a:rPr lang="en-US" sz="5400" dirty="0">
                <a:latin typeface="Times New Roman" panose="02020603050405020304" pitchFamily="18" charset="0"/>
                <a:ea typeface="Calibri" panose="020F0502020204030204" pitchFamily="34" charset="0"/>
                <a:cs typeface="Times New Roman" panose="02020603050405020304" pitchFamily="18" charset="0"/>
              </a:rPr>
              <a:t>The Discipline of Self-Control</a:t>
            </a:r>
          </a:p>
          <a:p>
            <a:pPr marL="0" indent="0">
              <a:buNone/>
            </a:pP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32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CECC-4568-12F0-E13C-FA3DB4E68B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FCA07-9034-AEDA-FC20-C59558E4DC8C}"/>
              </a:ext>
            </a:extLst>
          </p:cNvPr>
          <p:cNvSpPr>
            <a:spLocks noGrp="1"/>
          </p:cNvSpPr>
          <p:nvPr>
            <p:ph idx="1"/>
          </p:nvPr>
        </p:nvSpPr>
        <p:spPr>
          <a:xfrm>
            <a:off x="764059" y="689040"/>
            <a:ext cx="10663882" cy="5479920"/>
          </a:xfrm>
        </p:spPr>
        <p:txBody>
          <a:bodyPr>
            <a:noAutofit/>
          </a:bodyPr>
          <a:lstStyle/>
          <a:p>
            <a:r>
              <a:rPr lang="en-US" sz="5400" dirty="0">
                <a:latin typeface="Times New Roman" panose="02020603050405020304" pitchFamily="18" charset="0"/>
                <a:ea typeface="Calibri" panose="020F0502020204030204" pitchFamily="34" charset="0"/>
                <a:cs typeface="Times New Roman" panose="02020603050405020304" pitchFamily="18" charset="0"/>
              </a:rPr>
              <a:t> The Discipline of Service</a:t>
            </a:r>
          </a:p>
          <a:p>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a:p>
            <a:r>
              <a:rPr lang="en-US" sz="5400" dirty="0">
                <a:latin typeface="Times New Roman" panose="02020603050405020304" pitchFamily="18" charset="0"/>
                <a:ea typeface="Calibri" panose="020F0502020204030204" pitchFamily="34" charset="0"/>
                <a:cs typeface="Times New Roman" panose="02020603050405020304" pitchFamily="18" charset="0"/>
              </a:rPr>
              <a:t>The Discipline of Self-Control</a:t>
            </a:r>
          </a:p>
          <a:p>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a:p>
            <a:r>
              <a:rPr lang="en-US" sz="5400" dirty="0">
                <a:latin typeface="Times New Roman" panose="02020603050405020304" pitchFamily="18" charset="0"/>
                <a:ea typeface="Calibri" panose="020F0502020204030204" pitchFamily="34" charset="0"/>
                <a:cs typeface="Times New Roman" panose="02020603050405020304" pitchFamily="18" charset="0"/>
              </a:rPr>
              <a:t>The Discipline of Suffering</a:t>
            </a:r>
          </a:p>
        </p:txBody>
      </p:sp>
    </p:spTree>
    <p:extLst>
      <p:ext uri="{BB962C8B-B14F-4D97-AF65-F5344CB8AC3E}">
        <p14:creationId xmlns:p14="http://schemas.microsoft.com/office/powerpoint/2010/main" val="1394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TotalTime>
  <Words>1651</Words>
  <Application>Microsoft Office PowerPoint</Application>
  <PresentationFormat>Widescreen</PresentationFormat>
  <Paragraphs>74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Aptos Display</vt:lpstr>
      <vt:lpstr>Arial</vt:lpstr>
      <vt:lpstr>Calibri</vt:lpstr>
      <vt:lpstr>Times New Roman</vt:lpstr>
      <vt:lpstr>Office Theme</vt:lpstr>
      <vt:lpstr>Providence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2025-11-08T01:55:57Z</dcterms:created>
  <dcterms:modified xsi:type="dcterms:W3CDTF">2025-11-08T05:16:56Z</dcterms:modified>
</cp:coreProperties>
</file>