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96" d="100"/>
          <a:sy n="96" d="100"/>
        </p:scale>
        <p:origin x="5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E94AA-3317-5D5B-F7CD-25BD86D2A7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00C033-E7B9-2E82-616B-233CAC9A80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FE6AE2-BE23-9F69-1A09-26B557DDFDF4}"/>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B6455C95-27F9-071E-2539-3C11A0B113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776AA-152B-E613-466D-5CAD2DDBCBC4}"/>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2308785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E0DAA-95FA-FC8D-3E1E-CDE498E044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7841BF-74B9-1250-EB48-5B96761D25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5A0B7-45B8-EB2B-E633-880F30753469}"/>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9331EE42-F419-21AD-0380-C9EBCEFC7E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99004-D0A8-C30D-EDBF-3AF0C303CECA}"/>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330369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248A96-E406-F8D9-05FB-2599AAED7E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3C49B6-6176-FC65-319F-0A44196DAE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3B892-C7A4-7540-625B-9B0E63B9F0D1}"/>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137A8F5F-5D92-84B1-552E-FB1AD4720C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88A1E5-AD58-2D55-A084-8F0BE84167A0}"/>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654637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AEC43-7D5A-F631-C86D-F003522C48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458516-AAE9-681D-121E-BD2A3164C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9386C5-C400-B214-7604-C9578E9EED4E}"/>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94E16ED5-A656-D511-15F2-B84EC042F7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DF494-886A-A180-DCA8-250655B5C384}"/>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4887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C914E-A61C-BC2F-707C-8ECAE9DEC6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EBEB97-A4ED-74A0-C0E2-0BC3C0C8F4D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028D36-BC32-523C-4BE4-8A2F128CECD9}"/>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CDD7B6D6-1814-12B6-4818-2FB148F27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FAE2D6-E9C1-6D8D-B9BE-3C121AA6478E}"/>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324676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60AC4-68F4-2201-F1CD-C3DDA00B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BC7080-71F1-E6DD-8DA5-9D0C8CE302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513230-A28C-4CCA-E87B-9312A5ABA3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1FE181-A38A-C419-3FCC-784832B6BBDC}"/>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6" name="Footer Placeholder 5">
            <a:extLst>
              <a:ext uri="{FF2B5EF4-FFF2-40B4-BE49-F238E27FC236}">
                <a16:creationId xmlns:a16="http://schemas.microsoft.com/office/drawing/2014/main" id="{125884A7-A153-4EC2-293B-E772E33CD7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C9B834-8049-DF90-6D54-5052C17E2324}"/>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287612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002C-4081-F87C-141A-42287304FC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E5704A-19F4-E703-2AC3-861A9020A9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E6794-2048-B62F-8FBD-5E77661C63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5AF68C-6178-BFFD-0C57-6EC9ECB3D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B4252C-56B6-CB0E-D641-C91EE9EB59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3A04DE-F289-F2DA-C01A-BF06DC23F7D8}"/>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8" name="Footer Placeholder 7">
            <a:extLst>
              <a:ext uri="{FF2B5EF4-FFF2-40B4-BE49-F238E27FC236}">
                <a16:creationId xmlns:a16="http://schemas.microsoft.com/office/drawing/2014/main" id="{A429D1C8-5F14-3646-82D0-7DDF56A4C5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19B18F-2581-BE23-B7E3-D7F5F4CE2083}"/>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243567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275F-3C42-9726-2091-569C744698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64789C-129E-7BEE-F042-4F20B947968F}"/>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4" name="Footer Placeholder 3">
            <a:extLst>
              <a:ext uri="{FF2B5EF4-FFF2-40B4-BE49-F238E27FC236}">
                <a16:creationId xmlns:a16="http://schemas.microsoft.com/office/drawing/2014/main" id="{02DB834D-3025-B3A9-69AA-51CFC64028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CEE1F0-3729-C7C0-0447-52E13637DB14}"/>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416226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ADEA66-B4C5-D74D-DD72-5DB149445D9F}"/>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3" name="Footer Placeholder 2">
            <a:extLst>
              <a:ext uri="{FF2B5EF4-FFF2-40B4-BE49-F238E27FC236}">
                <a16:creationId xmlns:a16="http://schemas.microsoft.com/office/drawing/2014/main" id="{DB026DA3-088C-482E-B2FD-B4942A7323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338B8A-C658-C8D7-FFA3-89F24E2BC4F6}"/>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135995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A288A-37CC-28F9-4819-CC35B4D88C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B3F19D-56E1-3067-925F-A59DBD8F8E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085BD3-EAD1-6488-BA3E-DA7BFA12BD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52D367-338E-8C82-2E61-10F0954B5930}"/>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6" name="Footer Placeholder 5">
            <a:extLst>
              <a:ext uri="{FF2B5EF4-FFF2-40B4-BE49-F238E27FC236}">
                <a16:creationId xmlns:a16="http://schemas.microsoft.com/office/drawing/2014/main" id="{93793646-7BBE-6CCD-64BD-5A947239BA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920D87-1BE0-864E-BE51-AB8003E75F5D}"/>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1549175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6812-92FA-AFF2-4CC4-C65119E328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597294-C569-4109-068F-8E949C0943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9D0AE0-D5B1-B0F6-B9FD-B4931C91F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89827F-D1FC-1D79-D48B-8C3BAEB5DD4E}"/>
              </a:ext>
            </a:extLst>
          </p:cNvPr>
          <p:cNvSpPr>
            <a:spLocks noGrp="1"/>
          </p:cNvSpPr>
          <p:nvPr>
            <p:ph type="dt" sz="half" idx="10"/>
          </p:nvPr>
        </p:nvSpPr>
        <p:spPr/>
        <p:txBody>
          <a:bodyPr/>
          <a:lstStyle/>
          <a:p>
            <a:fld id="{5B381AE5-93C8-4F6C-8752-87C81ACBAD5A}" type="datetimeFigureOut">
              <a:rPr lang="en-US" smtClean="0"/>
              <a:t>3/29/2025</a:t>
            </a:fld>
            <a:endParaRPr lang="en-US"/>
          </a:p>
        </p:txBody>
      </p:sp>
      <p:sp>
        <p:nvSpPr>
          <p:cNvPr id="6" name="Footer Placeholder 5">
            <a:extLst>
              <a:ext uri="{FF2B5EF4-FFF2-40B4-BE49-F238E27FC236}">
                <a16:creationId xmlns:a16="http://schemas.microsoft.com/office/drawing/2014/main" id="{445561A6-EDEC-502A-49E2-72F9693A1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335F8F-4948-E1AC-D821-E0CA170B205B}"/>
              </a:ext>
            </a:extLst>
          </p:cNvPr>
          <p:cNvSpPr>
            <a:spLocks noGrp="1"/>
          </p:cNvSpPr>
          <p:nvPr>
            <p:ph type="sldNum" sz="quarter" idx="12"/>
          </p:nvPr>
        </p:nvSpPr>
        <p:spPr/>
        <p:txBody>
          <a:bodyPr/>
          <a:lstStyle/>
          <a:p>
            <a:fld id="{4333458F-D25E-44FC-8331-74F125590603}" type="slidenum">
              <a:rPr lang="en-US" smtClean="0"/>
              <a:t>‹#›</a:t>
            </a:fld>
            <a:endParaRPr lang="en-US"/>
          </a:p>
        </p:txBody>
      </p:sp>
    </p:spTree>
    <p:extLst>
      <p:ext uri="{BB962C8B-B14F-4D97-AF65-F5344CB8AC3E}">
        <p14:creationId xmlns:p14="http://schemas.microsoft.com/office/powerpoint/2010/main" val="379637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E4A35B-4AA0-CCC6-C52A-FB989EEBAB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E3AB75-A637-A2E6-A59C-F54A9CDEA2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750FD-239D-7EB4-5629-CD8F05EE1F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B381AE5-93C8-4F6C-8752-87C81ACBAD5A}" type="datetimeFigureOut">
              <a:rPr lang="en-US" smtClean="0"/>
              <a:t>3/29/2025</a:t>
            </a:fld>
            <a:endParaRPr lang="en-US"/>
          </a:p>
        </p:txBody>
      </p:sp>
      <p:sp>
        <p:nvSpPr>
          <p:cNvPr id="5" name="Footer Placeholder 4">
            <a:extLst>
              <a:ext uri="{FF2B5EF4-FFF2-40B4-BE49-F238E27FC236}">
                <a16:creationId xmlns:a16="http://schemas.microsoft.com/office/drawing/2014/main" id="{0CCBC0E9-A551-4B90-170C-F5E15B10B3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8A888E-9D68-7802-F15B-298A7DF819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333458F-D25E-44FC-8331-74F125590603}" type="slidenum">
              <a:rPr lang="en-US" smtClean="0"/>
              <a:t>‹#›</a:t>
            </a:fld>
            <a:endParaRPr lang="en-US"/>
          </a:p>
        </p:txBody>
      </p:sp>
    </p:spTree>
    <p:extLst>
      <p:ext uri="{BB962C8B-B14F-4D97-AF65-F5344CB8AC3E}">
        <p14:creationId xmlns:p14="http://schemas.microsoft.com/office/powerpoint/2010/main" val="1674054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727D-1DF9-7DD5-02DB-1733FEB131A0}"/>
              </a:ext>
            </a:extLst>
          </p:cNvPr>
          <p:cNvSpPr>
            <a:spLocks noGrp="1"/>
          </p:cNvSpPr>
          <p:nvPr>
            <p:ph type="ctrTitle"/>
          </p:nvPr>
        </p:nvSpPr>
        <p:spPr>
          <a:xfrm>
            <a:off x="1524000" y="2648053"/>
            <a:ext cx="9144000" cy="1561893"/>
          </a:xfrm>
        </p:spPr>
        <p:txBody>
          <a:bodyPr>
            <a:normAutofit/>
          </a:bodyPr>
          <a:lstStyle/>
          <a:p>
            <a:r>
              <a:rPr lang="en-US" sz="9600" b="1" dirty="0">
                <a:latin typeface="Calibri" panose="020F0502020204030204" pitchFamily="34" charset="0"/>
                <a:ea typeface="Calibri" panose="020F0502020204030204" pitchFamily="34" charset="0"/>
                <a:cs typeface="Calibri" panose="020F0502020204030204" pitchFamily="34" charset="0"/>
              </a:rPr>
              <a:t>Ephesians</a:t>
            </a:r>
          </a:p>
        </p:txBody>
      </p:sp>
    </p:spTree>
    <p:extLst>
      <p:ext uri="{BB962C8B-B14F-4D97-AF65-F5344CB8AC3E}">
        <p14:creationId xmlns:p14="http://schemas.microsoft.com/office/powerpoint/2010/main" val="3848631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6948B-0F7D-3917-B46D-637481A217F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C8BD8-6205-9ABB-5A2C-FB2D4D187D7D}"/>
              </a:ext>
            </a:extLst>
          </p:cNvPr>
          <p:cNvSpPr>
            <a:spLocks noGrp="1"/>
          </p:cNvSpPr>
          <p:nvPr>
            <p:ph idx="1"/>
          </p:nvPr>
        </p:nvSpPr>
        <p:spPr>
          <a:xfrm>
            <a:off x="838200" y="576470"/>
            <a:ext cx="10515600" cy="5600493"/>
          </a:xfrm>
        </p:spPr>
        <p:txBody>
          <a:bodyPr>
            <a:normAutofit/>
          </a:bodyPr>
          <a:lstStyle/>
          <a:p>
            <a:pPr marL="0" indent="0" algn="ctr">
              <a:buNone/>
            </a:pPr>
            <a:endParaRPr lang="en-US" sz="3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7200" dirty="0">
              <a:latin typeface="Calibri" panose="020F0502020204030204" pitchFamily="34" charset="0"/>
              <a:ea typeface="Calibri" panose="020F0502020204030204" pitchFamily="34" charset="0"/>
              <a:cs typeface="Calibri" panose="020F0502020204030204" pitchFamily="34" charset="0"/>
            </a:endParaRPr>
          </a:p>
        </p:txBody>
      </p:sp>
      <p:cxnSp>
        <p:nvCxnSpPr>
          <p:cNvPr id="6" name="Straight Connector 5">
            <a:extLst>
              <a:ext uri="{FF2B5EF4-FFF2-40B4-BE49-F238E27FC236}">
                <a16:creationId xmlns:a16="http://schemas.microsoft.com/office/drawing/2014/main" id="{5E8DBA3B-CC74-2721-D215-23FC4C99D6D4}"/>
              </a:ext>
            </a:extLst>
          </p:cNvPr>
          <p:cNvCxnSpPr>
            <a:cxnSpLocks/>
          </p:cNvCxnSpPr>
          <p:nvPr/>
        </p:nvCxnSpPr>
        <p:spPr>
          <a:xfrm>
            <a:off x="2569029" y="3859481"/>
            <a:ext cx="705394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B9005273-0D90-7AF4-F9E3-AC048FFD3DDB}"/>
              </a:ext>
            </a:extLst>
          </p:cNvPr>
          <p:cNvSpPr/>
          <p:nvPr/>
        </p:nvSpPr>
        <p:spPr>
          <a:xfrm>
            <a:off x="2456213" y="3758542"/>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66A1105-5F1C-9478-9561-1CD2B5217AB6}"/>
              </a:ext>
            </a:extLst>
          </p:cNvPr>
          <p:cNvSpPr/>
          <p:nvPr/>
        </p:nvSpPr>
        <p:spPr>
          <a:xfrm>
            <a:off x="9508177" y="3758541"/>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34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235B1-9E48-FB10-BE9E-3774BA5055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C873E-D63A-1A20-60C4-840815D4CD10}"/>
              </a:ext>
            </a:extLst>
          </p:cNvPr>
          <p:cNvSpPr>
            <a:spLocks noGrp="1"/>
          </p:cNvSpPr>
          <p:nvPr>
            <p:ph idx="1"/>
          </p:nvPr>
        </p:nvSpPr>
        <p:spPr>
          <a:xfrm>
            <a:off x="838200" y="576470"/>
            <a:ext cx="10515600" cy="5600493"/>
          </a:xfrm>
        </p:spPr>
        <p:txBody>
          <a:bodyPr>
            <a:normAutofit/>
          </a:bodyPr>
          <a:lstStyle/>
          <a:p>
            <a:pPr marL="0" indent="0" algn="ctr">
              <a:buNone/>
            </a:pPr>
            <a:endParaRPr lang="en-US" sz="3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100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7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Time</a:t>
            </a:r>
          </a:p>
        </p:txBody>
      </p:sp>
      <p:cxnSp>
        <p:nvCxnSpPr>
          <p:cNvPr id="6" name="Straight Connector 5">
            <a:extLst>
              <a:ext uri="{FF2B5EF4-FFF2-40B4-BE49-F238E27FC236}">
                <a16:creationId xmlns:a16="http://schemas.microsoft.com/office/drawing/2014/main" id="{85A9EFF1-0B46-BE0A-2620-F66ACF843B70}"/>
              </a:ext>
            </a:extLst>
          </p:cNvPr>
          <p:cNvCxnSpPr>
            <a:cxnSpLocks/>
          </p:cNvCxnSpPr>
          <p:nvPr/>
        </p:nvCxnSpPr>
        <p:spPr>
          <a:xfrm>
            <a:off x="2569029" y="3859481"/>
            <a:ext cx="705394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F92B1F90-098E-56E6-B65A-A471BF07538D}"/>
              </a:ext>
            </a:extLst>
          </p:cNvPr>
          <p:cNvSpPr/>
          <p:nvPr/>
        </p:nvSpPr>
        <p:spPr>
          <a:xfrm>
            <a:off x="2456213" y="3758542"/>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4E4D2EC-0A0F-A536-2213-FE18023D8933}"/>
              </a:ext>
            </a:extLst>
          </p:cNvPr>
          <p:cNvSpPr/>
          <p:nvPr/>
        </p:nvSpPr>
        <p:spPr>
          <a:xfrm>
            <a:off x="9508177" y="3758541"/>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8912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92B38-8912-A950-AB53-6EC51435487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A04FC3-2F43-636D-9C7C-42C702AAC529}"/>
              </a:ext>
            </a:extLst>
          </p:cNvPr>
          <p:cNvSpPr>
            <a:spLocks noGrp="1"/>
          </p:cNvSpPr>
          <p:nvPr>
            <p:ph idx="1"/>
          </p:nvPr>
        </p:nvSpPr>
        <p:spPr>
          <a:xfrm>
            <a:off x="838200" y="576470"/>
            <a:ext cx="10515600" cy="5600493"/>
          </a:xfrm>
        </p:spPr>
        <p:txBody>
          <a:bodyPr>
            <a:normAutofit/>
          </a:bodyPr>
          <a:lstStyle/>
          <a:p>
            <a:pPr marL="0" indent="0" algn="ctr">
              <a:buNone/>
            </a:pPr>
            <a:endParaRPr lang="en-US" sz="3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100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7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Time</a:t>
            </a:r>
          </a:p>
        </p:txBody>
      </p:sp>
      <p:cxnSp>
        <p:nvCxnSpPr>
          <p:cNvPr id="6" name="Straight Connector 5">
            <a:extLst>
              <a:ext uri="{FF2B5EF4-FFF2-40B4-BE49-F238E27FC236}">
                <a16:creationId xmlns:a16="http://schemas.microsoft.com/office/drawing/2014/main" id="{7E9AED41-CC8E-8BD9-090A-592084EFA2E6}"/>
              </a:ext>
            </a:extLst>
          </p:cNvPr>
          <p:cNvCxnSpPr>
            <a:cxnSpLocks/>
          </p:cNvCxnSpPr>
          <p:nvPr/>
        </p:nvCxnSpPr>
        <p:spPr>
          <a:xfrm>
            <a:off x="2569029" y="3859481"/>
            <a:ext cx="705394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8ED8C759-5EB2-7B5D-6A4B-2944EE99D04A}"/>
              </a:ext>
            </a:extLst>
          </p:cNvPr>
          <p:cNvSpPr/>
          <p:nvPr/>
        </p:nvSpPr>
        <p:spPr>
          <a:xfrm>
            <a:off x="2456213" y="3758542"/>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7E154AF-76A1-8227-8952-D523962609F7}"/>
              </a:ext>
            </a:extLst>
          </p:cNvPr>
          <p:cNvSpPr/>
          <p:nvPr/>
        </p:nvSpPr>
        <p:spPr>
          <a:xfrm>
            <a:off x="9508177" y="3758541"/>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1899EAA3-9351-3545-7803-DC4D4372E4B7}"/>
              </a:ext>
            </a:extLst>
          </p:cNvPr>
          <p:cNvSpPr/>
          <p:nvPr/>
        </p:nvSpPr>
        <p:spPr>
          <a:xfrm>
            <a:off x="1571501" y="2918358"/>
            <a:ext cx="9048997" cy="2084116"/>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930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23AA1-AC5D-7603-5CC5-39EBB451DF3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EB219D-7DC6-E639-F54C-B3CC9B270C12}"/>
              </a:ext>
            </a:extLst>
          </p:cNvPr>
          <p:cNvSpPr>
            <a:spLocks noGrp="1"/>
          </p:cNvSpPr>
          <p:nvPr>
            <p:ph idx="1"/>
          </p:nvPr>
        </p:nvSpPr>
        <p:spPr>
          <a:xfrm>
            <a:off x="838200" y="576470"/>
            <a:ext cx="10515600" cy="5600493"/>
          </a:xfrm>
        </p:spPr>
        <p:txBody>
          <a:bodyPr>
            <a:normAutofit/>
          </a:bodyPr>
          <a:lstStyle/>
          <a:p>
            <a:pPr marL="0" indent="0" algn="ctr">
              <a:buNone/>
            </a:pPr>
            <a:endParaRPr lang="en-US" sz="3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10000" dirty="0">
                <a:latin typeface="Calibri" panose="020F0502020204030204" pitchFamily="34" charset="0"/>
                <a:ea typeface="Calibri" panose="020F0502020204030204" pitchFamily="34" charset="0"/>
                <a:cs typeface="Calibri" panose="020F0502020204030204" pitchFamily="34" charset="0"/>
              </a:rPr>
              <a:t>God</a:t>
            </a:r>
          </a:p>
          <a:p>
            <a:pPr marL="0" indent="0" algn="ctr">
              <a:buNone/>
            </a:pPr>
            <a:endParaRPr lang="en-US" sz="7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Time</a:t>
            </a:r>
          </a:p>
        </p:txBody>
      </p:sp>
      <p:sp>
        <p:nvSpPr>
          <p:cNvPr id="2" name="Arrow: Left 1">
            <a:extLst>
              <a:ext uri="{FF2B5EF4-FFF2-40B4-BE49-F238E27FC236}">
                <a16:creationId xmlns:a16="http://schemas.microsoft.com/office/drawing/2014/main" id="{310CFF2F-CBCB-6883-1383-42E3E11427B5}"/>
              </a:ext>
            </a:extLst>
          </p:cNvPr>
          <p:cNvSpPr/>
          <p:nvPr/>
        </p:nvSpPr>
        <p:spPr>
          <a:xfrm>
            <a:off x="344384" y="1520042"/>
            <a:ext cx="4322619" cy="522514"/>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Left 3">
            <a:extLst>
              <a:ext uri="{FF2B5EF4-FFF2-40B4-BE49-F238E27FC236}">
                <a16:creationId xmlns:a16="http://schemas.microsoft.com/office/drawing/2014/main" id="{59371062-1D2F-B56B-9B34-2689DD02B412}"/>
              </a:ext>
            </a:extLst>
          </p:cNvPr>
          <p:cNvSpPr/>
          <p:nvPr/>
        </p:nvSpPr>
        <p:spPr>
          <a:xfrm rot="10800000">
            <a:off x="7408224" y="1520042"/>
            <a:ext cx="4439391" cy="522514"/>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19A3E665-F597-7111-C656-71C51071F832}"/>
              </a:ext>
            </a:extLst>
          </p:cNvPr>
          <p:cNvCxnSpPr>
            <a:cxnSpLocks/>
          </p:cNvCxnSpPr>
          <p:nvPr/>
        </p:nvCxnSpPr>
        <p:spPr>
          <a:xfrm>
            <a:off x="2569029" y="3859481"/>
            <a:ext cx="7053942"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79A49DBB-E193-A1BF-5CFD-256EBCB732C9}"/>
              </a:ext>
            </a:extLst>
          </p:cNvPr>
          <p:cNvSpPr/>
          <p:nvPr/>
        </p:nvSpPr>
        <p:spPr>
          <a:xfrm>
            <a:off x="2456213" y="3758542"/>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84CE2B0-A730-867F-DF8B-BB020623DFD5}"/>
              </a:ext>
            </a:extLst>
          </p:cNvPr>
          <p:cNvSpPr/>
          <p:nvPr/>
        </p:nvSpPr>
        <p:spPr>
          <a:xfrm>
            <a:off x="9508177" y="3758541"/>
            <a:ext cx="225631" cy="20187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EBF82CC-D217-63A7-706A-6BD215CA05F2}"/>
              </a:ext>
            </a:extLst>
          </p:cNvPr>
          <p:cNvSpPr/>
          <p:nvPr/>
        </p:nvSpPr>
        <p:spPr>
          <a:xfrm>
            <a:off x="1571501" y="2918358"/>
            <a:ext cx="9048997" cy="2084116"/>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184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14A3A-9B06-34AA-DB4E-82CD84F5AF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A5340A-8D57-D95A-3E93-B5C9E4444FD0}"/>
              </a:ext>
            </a:extLst>
          </p:cNvPr>
          <p:cNvSpPr>
            <a:spLocks noGrp="1"/>
          </p:cNvSpPr>
          <p:nvPr>
            <p:ph idx="1"/>
          </p:nvPr>
        </p:nvSpPr>
        <p:spPr>
          <a:xfrm>
            <a:off x="838200" y="576470"/>
            <a:ext cx="10515600" cy="6085587"/>
          </a:xfrm>
        </p:spPr>
        <p:txBody>
          <a:bodyPr>
            <a:normAutofit/>
          </a:bodyPr>
          <a:lstStyle/>
          <a:p>
            <a:pPr marL="0" indent="0" algn="ctr">
              <a:buNone/>
            </a:pPr>
            <a:r>
              <a:rPr lang="en-US" sz="6600" dirty="0">
                <a:solidFill>
                  <a:srgbClr val="FF0000"/>
                </a:solidFill>
                <a:latin typeface="Calibri" panose="020F0502020204030204" pitchFamily="34" charset="0"/>
                <a:ea typeface="Calibri" panose="020F0502020204030204" pitchFamily="34" charset="0"/>
                <a:cs typeface="Calibri" panose="020F0502020204030204" pitchFamily="34" charset="0"/>
              </a:rPr>
              <a:t>The Bible teaches that the Father is God</a:t>
            </a: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993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E8B98-2CE1-53A2-1523-2E64DCFD770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17708E-A1F5-E835-1329-668AEF1D390A}"/>
              </a:ext>
            </a:extLst>
          </p:cNvPr>
          <p:cNvSpPr>
            <a:spLocks noGrp="1"/>
          </p:cNvSpPr>
          <p:nvPr>
            <p:ph idx="1"/>
          </p:nvPr>
        </p:nvSpPr>
        <p:spPr>
          <a:xfrm>
            <a:off x="838200" y="576470"/>
            <a:ext cx="10515600" cy="6085587"/>
          </a:xfrm>
        </p:spPr>
        <p:txBody>
          <a:bodyPr>
            <a:normAutofit/>
          </a:bodyPr>
          <a:lstStyle/>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The Bible teaches that the Father is God</a:t>
            </a:r>
          </a:p>
          <a:p>
            <a:pPr marL="0" indent="0" algn="ctr">
              <a:buNone/>
            </a:pPr>
            <a:r>
              <a:rPr lang="en-US" sz="6600" dirty="0">
                <a:solidFill>
                  <a:srgbClr val="FF0000"/>
                </a:solidFill>
                <a:latin typeface="Calibri" panose="020F0502020204030204" pitchFamily="34" charset="0"/>
                <a:ea typeface="Calibri" panose="020F0502020204030204" pitchFamily="34" charset="0"/>
                <a:cs typeface="Calibri" panose="020F0502020204030204" pitchFamily="34" charset="0"/>
              </a:rPr>
              <a:t>The Bible teaches that the Jesus is God</a:t>
            </a: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92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FAA5E-7482-6655-FBEE-A11FF939E4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4BCA2-2388-5AE1-D970-AE3A7D2D26DA}"/>
              </a:ext>
            </a:extLst>
          </p:cNvPr>
          <p:cNvSpPr>
            <a:spLocks noGrp="1"/>
          </p:cNvSpPr>
          <p:nvPr>
            <p:ph idx="1"/>
          </p:nvPr>
        </p:nvSpPr>
        <p:spPr>
          <a:xfrm>
            <a:off x="838200" y="576470"/>
            <a:ext cx="10515600" cy="6085587"/>
          </a:xfrm>
        </p:spPr>
        <p:txBody>
          <a:bodyPr>
            <a:normAutofit/>
          </a:bodyPr>
          <a:lstStyle/>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The Bible teaches that the Father is God</a:t>
            </a:r>
          </a:p>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The Bible teaches that the Jesus is God</a:t>
            </a:r>
          </a:p>
          <a:p>
            <a:pPr marL="0" indent="0" algn="ctr">
              <a:buNone/>
            </a:pPr>
            <a:r>
              <a:rPr lang="en-US" sz="6600" dirty="0">
                <a:solidFill>
                  <a:srgbClr val="FF0000"/>
                </a:solidFill>
                <a:latin typeface="Calibri" panose="020F0502020204030204" pitchFamily="34" charset="0"/>
                <a:ea typeface="Calibri" panose="020F0502020204030204" pitchFamily="34" charset="0"/>
                <a:cs typeface="Calibri" panose="020F0502020204030204" pitchFamily="34" charset="0"/>
              </a:rPr>
              <a:t>The Bible teaches that the Holy Spirit is God</a:t>
            </a: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2813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CB1F4-E431-0793-0ED5-F6795E920E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953F9-A6D3-FB4E-01F1-C697A716AC54}"/>
              </a:ext>
            </a:extLst>
          </p:cNvPr>
          <p:cNvSpPr>
            <a:spLocks noGrp="1"/>
          </p:cNvSpPr>
          <p:nvPr>
            <p:ph idx="1"/>
          </p:nvPr>
        </p:nvSpPr>
        <p:spPr>
          <a:xfrm>
            <a:off x="838200" y="576470"/>
            <a:ext cx="10515600" cy="6085587"/>
          </a:xfrm>
        </p:spPr>
        <p:txBody>
          <a:bodyPr>
            <a:normAutofit/>
          </a:bodyPr>
          <a:lstStyle/>
          <a:p>
            <a:pPr marL="0" indent="0" algn="ctr">
              <a:buNone/>
            </a:pPr>
            <a:endParaRPr lang="en-US" sz="8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The Bible teaches that </a:t>
            </a:r>
          </a:p>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there is only one God</a:t>
            </a: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549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C2943-7A98-6B8E-31D6-BC0597F689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040F05-7326-7FDA-9559-1630E22B5FC0}"/>
              </a:ext>
            </a:extLst>
          </p:cNvPr>
          <p:cNvSpPr>
            <a:spLocks noGrp="1"/>
          </p:cNvSpPr>
          <p:nvPr>
            <p:ph idx="1"/>
          </p:nvPr>
        </p:nvSpPr>
        <p:spPr>
          <a:xfrm>
            <a:off x="838200" y="576470"/>
            <a:ext cx="10515600" cy="6085587"/>
          </a:xfrm>
        </p:spPr>
        <p:txBody>
          <a:bodyPr>
            <a:normAutofit/>
          </a:bodyPr>
          <a:lstStyle/>
          <a:p>
            <a:pPr marL="0" indent="0" algn="ctr">
              <a:buNone/>
            </a:pPr>
            <a:endParaRPr lang="en-US" sz="60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9600" dirty="0">
                <a:effectLst/>
                <a:latin typeface="Times New Roman" panose="02020603050405020304" pitchFamily="18" charset="0"/>
                <a:ea typeface="Aptos" panose="020B0004020202020204" pitchFamily="34" charset="0"/>
              </a:rPr>
              <a:t>The Trinity is one</a:t>
            </a:r>
          </a:p>
          <a:p>
            <a:pPr marL="0" indent="0" algn="ctr">
              <a:buNone/>
            </a:pPr>
            <a:r>
              <a:rPr lang="en-US" sz="9600" dirty="0">
                <a:effectLst/>
                <a:latin typeface="Times New Roman" panose="02020603050405020304" pitchFamily="18" charset="0"/>
                <a:ea typeface="Aptos" panose="020B0004020202020204" pitchFamily="34" charset="0"/>
              </a:rPr>
              <a:t>God existing in </a:t>
            </a:r>
          </a:p>
          <a:p>
            <a:pPr marL="0" indent="0" algn="ctr">
              <a:buNone/>
            </a:pPr>
            <a:r>
              <a:rPr lang="en-US" sz="9600" dirty="0">
                <a:effectLst/>
                <a:latin typeface="Times New Roman" panose="02020603050405020304" pitchFamily="18" charset="0"/>
                <a:ea typeface="Aptos" panose="020B0004020202020204" pitchFamily="34" charset="0"/>
              </a:rPr>
              <a:t>three persons</a:t>
            </a:r>
            <a:endParaRPr lang="en-US" sz="9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4882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9D406-2FB5-4956-66A5-C5C3F15E089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CCA8E0-9E63-B4A4-C3CE-8A42B64BF295}"/>
              </a:ext>
            </a:extLst>
          </p:cNvPr>
          <p:cNvSpPr>
            <a:spLocks noGrp="1"/>
          </p:cNvSpPr>
          <p:nvPr>
            <p:ph idx="1"/>
          </p:nvPr>
        </p:nvSpPr>
        <p:spPr>
          <a:xfrm>
            <a:off x="838200" y="576470"/>
            <a:ext cx="10515600" cy="6085587"/>
          </a:xfrm>
        </p:spPr>
        <p:txBody>
          <a:bodyPr>
            <a:normAutofit/>
          </a:bodyPr>
          <a:lstStyle/>
          <a:p>
            <a:pPr marL="0" indent="0" algn="ctr">
              <a:buNone/>
            </a:pPr>
            <a:r>
              <a:rPr lang="en-US" sz="7200" dirty="0">
                <a:effectLst/>
                <a:latin typeface="Times New Roman" panose="02020603050405020304" pitchFamily="18" charset="0"/>
                <a:ea typeface="Aptos" panose="020B0004020202020204" pitchFamily="34" charset="0"/>
              </a:rPr>
              <a:t>“What really made Israel different than all the other nations around them?”</a:t>
            </a:r>
            <a:endParaRPr lang="en-US" sz="7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155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48BD7E-618A-BF67-8BC9-2224C1F08C91}"/>
              </a:ext>
            </a:extLst>
          </p:cNvPr>
          <p:cNvSpPr>
            <a:spLocks noGrp="1"/>
          </p:cNvSpPr>
          <p:nvPr>
            <p:ph idx="1"/>
          </p:nvPr>
        </p:nvSpPr>
        <p:spPr>
          <a:xfrm>
            <a:off x="838200" y="576470"/>
            <a:ext cx="10515600"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1:2-3</a:t>
            </a:r>
          </a:p>
          <a:p>
            <a:pPr marL="0" indent="0">
              <a:buNone/>
            </a:pPr>
            <a:r>
              <a:rPr lang="en-US" sz="4800" b="1" i="1" dirty="0">
                <a:effectLst/>
                <a:latin typeface="Times New Roman" panose="02020603050405020304" pitchFamily="18" charset="0"/>
                <a:ea typeface="Aptos" panose="020B0004020202020204" pitchFamily="34" charset="0"/>
              </a:rPr>
              <a:t>“Grace to you and peace from God our Father and the Lord Jesus Christ.  Blessed be the God and Father of our Lord Jesus Christ, who has blessed us with every spiritual blessing in the heavenly places in Christ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7971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B3C984-E845-2637-E513-8CC610A75C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10D176-0489-2D21-F442-599BD7067CE9}"/>
              </a:ext>
            </a:extLst>
          </p:cNvPr>
          <p:cNvSpPr>
            <a:spLocks noGrp="1"/>
          </p:cNvSpPr>
          <p:nvPr>
            <p:ph idx="1"/>
          </p:nvPr>
        </p:nvSpPr>
        <p:spPr>
          <a:xfrm>
            <a:off x="838200" y="576470"/>
            <a:ext cx="10515600" cy="6085587"/>
          </a:xfrm>
        </p:spPr>
        <p:txBody>
          <a:bodyPr>
            <a:normAutofit/>
          </a:bodyPr>
          <a:lstStyle/>
          <a:p>
            <a:pPr marL="0" indent="0" algn="ctr">
              <a:buNone/>
            </a:pPr>
            <a:endParaRPr lang="en-US" sz="7200" dirty="0">
              <a:effectLst/>
              <a:latin typeface="Times New Roman" panose="02020603050405020304" pitchFamily="18" charset="0"/>
              <a:ea typeface="Aptos" panose="020B0004020202020204" pitchFamily="34" charset="0"/>
            </a:endParaRPr>
          </a:p>
          <a:p>
            <a:pPr marL="0" indent="0" algn="ctr">
              <a:buNone/>
            </a:pPr>
            <a:r>
              <a:rPr lang="en-US" sz="7200" dirty="0">
                <a:effectLst/>
                <a:latin typeface="Times New Roman" panose="02020603050405020304" pitchFamily="18" charset="0"/>
                <a:ea typeface="Aptos" panose="020B0004020202020204" pitchFamily="34" charset="0"/>
              </a:rPr>
              <a:t>“What really made Israel different than all the other nations around them?”</a:t>
            </a:r>
          </a:p>
          <a:p>
            <a:pPr marL="0" indent="0" algn="ctr">
              <a:buNone/>
            </a:pPr>
            <a:endParaRPr lang="en-US" sz="7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3440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E3C7A-6150-1093-5A51-49B36E4FB3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1D0925-EB20-61E4-A1FB-2961D57E4D55}"/>
              </a:ext>
            </a:extLst>
          </p:cNvPr>
          <p:cNvSpPr>
            <a:spLocks noGrp="1"/>
          </p:cNvSpPr>
          <p:nvPr>
            <p:ph idx="1"/>
          </p:nvPr>
        </p:nvSpPr>
        <p:spPr>
          <a:xfrm>
            <a:off x="838200" y="576470"/>
            <a:ext cx="10515600" cy="6085587"/>
          </a:xfrm>
        </p:spPr>
        <p:txBody>
          <a:bodyPr>
            <a:normAutofit/>
          </a:bodyPr>
          <a:lstStyle/>
          <a:p>
            <a:pPr marL="0" indent="0" algn="ctr">
              <a:buNone/>
            </a:pPr>
            <a:endParaRPr lang="en-US" sz="7200" dirty="0">
              <a:effectLst/>
              <a:latin typeface="Times New Roman" panose="02020603050405020304" pitchFamily="18" charset="0"/>
              <a:ea typeface="Aptos" panose="020B0004020202020204" pitchFamily="34" charset="0"/>
            </a:endParaRPr>
          </a:p>
          <a:p>
            <a:pPr marL="0" indent="0" algn="ctr">
              <a:buNone/>
            </a:pPr>
            <a:r>
              <a:rPr lang="en-US" sz="7200" dirty="0">
                <a:effectLst/>
                <a:latin typeface="Times New Roman" panose="02020603050405020304" pitchFamily="18" charset="0"/>
                <a:ea typeface="Aptos" panose="020B0004020202020204" pitchFamily="34" charset="0"/>
              </a:rPr>
              <a:t>What made them different was that they only worshipped one God. </a:t>
            </a:r>
            <a:endParaRPr lang="en-US" sz="7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7168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F40D9-81F5-6B55-DCCC-5C108E07D71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39CB3-9A22-C82B-4124-2A77F96EC556}"/>
              </a:ext>
            </a:extLst>
          </p:cNvPr>
          <p:cNvSpPr>
            <a:spLocks noGrp="1"/>
          </p:cNvSpPr>
          <p:nvPr>
            <p:ph idx="1"/>
          </p:nvPr>
        </p:nvSpPr>
        <p:spPr>
          <a:xfrm>
            <a:off x="838200" y="576470"/>
            <a:ext cx="10515600"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20:3</a:t>
            </a:r>
          </a:p>
          <a:p>
            <a:pPr marL="0" indent="0">
              <a:buNone/>
            </a:pPr>
            <a:r>
              <a:rPr lang="en-US" sz="4800" b="1" i="1" dirty="0">
                <a:effectLst/>
                <a:latin typeface="Times New Roman" panose="02020603050405020304" pitchFamily="18" charset="0"/>
                <a:ea typeface="Aptos" panose="020B0004020202020204" pitchFamily="34" charset="0"/>
              </a:rPr>
              <a:t>“You shall have no other gods before Me.”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239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00C59-1044-9A9B-7DBD-E57C1E23D0D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8C721-7201-5C9F-D3DB-B6506391A4D8}"/>
              </a:ext>
            </a:extLst>
          </p:cNvPr>
          <p:cNvSpPr>
            <a:spLocks noGrp="1"/>
          </p:cNvSpPr>
          <p:nvPr>
            <p:ph idx="1"/>
          </p:nvPr>
        </p:nvSpPr>
        <p:spPr>
          <a:xfrm>
            <a:off x="838200" y="576470"/>
            <a:ext cx="10515600"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20:4-5</a:t>
            </a:r>
          </a:p>
          <a:p>
            <a:pPr marL="0" indent="0">
              <a:buNone/>
            </a:pPr>
            <a:r>
              <a:rPr lang="en-US" sz="4800" b="1" i="1" dirty="0">
                <a:effectLst/>
                <a:latin typeface="Times New Roman" panose="02020603050405020304" pitchFamily="18" charset="0"/>
                <a:ea typeface="Aptos" panose="020B0004020202020204" pitchFamily="34" charset="0"/>
              </a:rPr>
              <a:t>“You shall not make for yourself a carved image – any likeness of anything that is in heaven above, or that is in the earth beneath, or that is in the water under the earth; you shall not bow down to them nor serve them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60265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3AF2D-0C98-13AB-75FF-6466281E8F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C8B6A1-3A50-07F4-473B-7066B737C50D}"/>
              </a:ext>
            </a:extLst>
          </p:cNvPr>
          <p:cNvSpPr>
            <a:spLocks noGrp="1"/>
          </p:cNvSpPr>
          <p:nvPr>
            <p:ph idx="1"/>
          </p:nvPr>
        </p:nvSpPr>
        <p:spPr>
          <a:xfrm>
            <a:off x="838200" y="576470"/>
            <a:ext cx="10515600"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Deuteronomy 6:4</a:t>
            </a:r>
          </a:p>
          <a:p>
            <a:pPr marL="0" indent="0">
              <a:buNone/>
            </a:pPr>
            <a:r>
              <a:rPr lang="en-US" sz="4800" b="1" i="1" dirty="0">
                <a:effectLst/>
                <a:latin typeface="Times New Roman" panose="02020603050405020304" pitchFamily="18" charset="0"/>
                <a:ea typeface="Aptos" panose="020B0004020202020204" pitchFamily="34" charset="0"/>
              </a:rPr>
              <a:t>“Hear, O Israel: The Lord our God, the Lord is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0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93ACD-5770-663A-4696-E9093813D8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08B0B0-D98D-487B-B82C-767DA968A95D}"/>
              </a:ext>
            </a:extLst>
          </p:cNvPr>
          <p:cNvSpPr>
            <a:spLocks noGrp="1"/>
          </p:cNvSpPr>
          <p:nvPr>
            <p:ph idx="1"/>
          </p:nvPr>
        </p:nvSpPr>
        <p:spPr>
          <a:xfrm>
            <a:off x="838200" y="576470"/>
            <a:ext cx="10515600"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8:4</a:t>
            </a:r>
          </a:p>
          <a:p>
            <a:pPr marL="0" indent="0">
              <a:buNone/>
            </a:pPr>
            <a:r>
              <a:rPr lang="en-US" sz="4800" b="1" i="1" dirty="0">
                <a:effectLst/>
                <a:latin typeface="Times New Roman" panose="02020603050405020304" pitchFamily="18" charset="0"/>
                <a:ea typeface="Aptos" panose="020B0004020202020204" pitchFamily="34" charset="0"/>
              </a:rPr>
              <a:t>“Therefore concerning the eating of things offered to idols, we know that an idol is nothing in the world, and that there is no other God but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8222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EC72C-9F3E-7A15-C0CE-0E59EB02A2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7A4F0E-FE98-1E82-B29B-30BC82BC77DE}"/>
              </a:ext>
            </a:extLst>
          </p:cNvPr>
          <p:cNvSpPr>
            <a:spLocks noGrp="1"/>
          </p:cNvSpPr>
          <p:nvPr>
            <p:ph idx="1"/>
          </p:nvPr>
        </p:nvSpPr>
        <p:spPr>
          <a:xfrm>
            <a:off x="838200" y="576470"/>
            <a:ext cx="10515600"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Timothy 2:5</a:t>
            </a:r>
          </a:p>
          <a:p>
            <a:pPr marL="0" indent="0">
              <a:buNone/>
            </a:pPr>
            <a:r>
              <a:rPr lang="en-US" sz="4800" b="1" i="1" dirty="0">
                <a:effectLst/>
                <a:latin typeface="Times New Roman" panose="02020603050405020304" pitchFamily="18" charset="0"/>
                <a:ea typeface="Aptos" panose="020B0004020202020204" pitchFamily="34" charset="0"/>
              </a:rPr>
              <a:t>“For there is one God and one Mediator between God and men, the Man Christ Jesus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7812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53806-CB2E-6D9C-727D-9EF78AB5FC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436B15-C8B9-54AD-56E6-A34060E5D095}"/>
              </a:ext>
            </a:extLst>
          </p:cNvPr>
          <p:cNvSpPr>
            <a:spLocks noGrp="1"/>
          </p:cNvSpPr>
          <p:nvPr>
            <p:ph idx="1"/>
          </p:nvPr>
        </p:nvSpPr>
        <p:spPr>
          <a:xfrm>
            <a:off x="1541318" y="628753"/>
            <a:ext cx="9109364"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1:1</a:t>
            </a:r>
          </a:p>
          <a:p>
            <a:pPr marL="0" indent="0">
              <a:buNone/>
            </a:pPr>
            <a:r>
              <a:rPr lang="en-US" sz="4800" b="1" i="1" dirty="0">
                <a:effectLst/>
                <a:latin typeface="Times New Roman" panose="02020603050405020304" pitchFamily="18" charset="0"/>
                <a:ea typeface="Aptos" panose="020B0004020202020204" pitchFamily="34" charset="0"/>
              </a:rPr>
              <a:t>“In the beginning God created the heavens and the earth.”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7543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2D259-8C7F-243C-643F-884BA2A56A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D12DE2-C39C-B3C1-EE34-5419FCF3C795}"/>
              </a:ext>
            </a:extLst>
          </p:cNvPr>
          <p:cNvSpPr>
            <a:spLocks noGrp="1"/>
          </p:cNvSpPr>
          <p:nvPr>
            <p:ph idx="1"/>
          </p:nvPr>
        </p:nvSpPr>
        <p:spPr>
          <a:xfrm>
            <a:off x="1541318" y="628753"/>
            <a:ext cx="9109364"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1:1</a:t>
            </a:r>
          </a:p>
          <a:p>
            <a:pPr marL="0" indent="0">
              <a:buNone/>
            </a:pPr>
            <a:r>
              <a:rPr lang="en-US" sz="4800" b="1" i="1" dirty="0">
                <a:effectLst/>
                <a:latin typeface="Times New Roman" panose="02020603050405020304" pitchFamily="18" charset="0"/>
                <a:ea typeface="Aptos" panose="020B0004020202020204" pitchFamily="34" charset="0"/>
              </a:rPr>
              <a:t>“In the beginning God created the heavens and the earth.”</a:t>
            </a:r>
            <a:r>
              <a:rPr lang="en-US" sz="4800" dirty="0">
                <a:effectLst/>
                <a:latin typeface="Times New Roman" panose="02020603050405020304" pitchFamily="18" charset="0"/>
                <a:ea typeface="Aptos" panose="020B0004020202020204" pitchFamily="34" charset="0"/>
              </a:rPr>
              <a:t> </a:t>
            </a:r>
          </a:p>
          <a:p>
            <a:pPr marL="0" indent="0">
              <a:buNone/>
            </a:pP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The word for “God” in the Hebrew is in the plural form.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6791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F0009-A1F2-37AF-E96A-CE62779EBB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9F7A21-E361-BC7C-77F4-94F0BCDB5A23}"/>
              </a:ext>
            </a:extLst>
          </p:cNvPr>
          <p:cNvSpPr>
            <a:spLocks noGrp="1"/>
          </p:cNvSpPr>
          <p:nvPr>
            <p:ph idx="1"/>
          </p:nvPr>
        </p:nvSpPr>
        <p:spPr>
          <a:xfrm>
            <a:off x="890649" y="628753"/>
            <a:ext cx="10367159"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1:26</a:t>
            </a:r>
          </a:p>
          <a:p>
            <a:pPr marL="0" indent="0">
              <a:buNone/>
            </a:pPr>
            <a:r>
              <a:rPr lang="en-US" sz="4800" b="1" i="1" dirty="0">
                <a:effectLst/>
                <a:latin typeface="Times New Roman" panose="02020603050405020304" pitchFamily="18" charset="0"/>
                <a:ea typeface="Aptos" panose="020B0004020202020204" pitchFamily="34" charset="0"/>
              </a:rPr>
              <a:t>“Then God said, “Let Us make man in Our image, according to Our likeness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Arrow: Down 1">
            <a:extLst>
              <a:ext uri="{FF2B5EF4-FFF2-40B4-BE49-F238E27FC236}">
                <a16:creationId xmlns:a16="http://schemas.microsoft.com/office/drawing/2014/main" id="{8D6A8062-38ED-F42E-4889-4DDDDDE7CA28}"/>
              </a:ext>
            </a:extLst>
          </p:cNvPr>
          <p:cNvSpPr/>
          <p:nvPr/>
        </p:nvSpPr>
        <p:spPr>
          <a:xfrm rot="996439">
            <a:off x="6863939" y="1282535"/>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Down 3">
            <a:extLst>
              <a:ext uri="{FF2B5EF4-FFF2-40B4-BE49-F238E27FC236}">
                <a16:creationId xmlns:a16="http://schemas.microsoft.com/office/drawing/2014/main" id="{92E651F8-BBED-AAD6-5C0C-98119DA4E7F8}"/>
              </a:ext>
            </a:extLst>
          </p:cNvPr>
          <p:cNvSpPr/>
          <p:nvPr/>
        </p:nvSpPr>
        <p:spPr>
          <a:xfrm rot="10953812">
            <a:off x="7404261" y="3668912"/>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999B0A33-EB51-E121-7A27-79E3FACD958F}"/>
              </a:ext>
            </a:extLst>
          </p:cNvPr>
          <p:cNvSpPr/>
          <p:nvPr/>
        </p:nvSpPr>
        <p:spPr>
          <a:xfrm rot="10500694">
            <a:off x="1128155" y="3668910"/>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708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F2FB8C-5B1F-BB46-1570-7F8BCDCC87E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5AAFC-14BC-CFE7-61E0-37B95F961175}"/>
              </a:ext>
            </a:extLst>
          </p:cNvPr>
          <p:cNvSpPr>
            <a:spLocks noGrp="1"/>
          </p:cNvSpPr>
          <p:nvPr>
            <p:ph idx="1"/>
          </p:nvPr>
        </p:nvSpPr>
        <p:spPr>
          <a:xfrm>
            <a:off x="838200" y="576470"/>
            <a:ext cx="10515600"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1:2-3</a:t>
            </a:r>
          </a:p>
          <a:p>
            <a:pPr marL="0" indent="0">
              <a:buNone/>
            </a:pPr>
            <a:r>
              <a:rPr lang="en-US" sz="4800" b="1" i="1" dirty="0">
                <a:effectLst/>
                <a:latin typeface="Times New Roman" panose="02020603050405020304" pitchFamily="18" charset="0"/>
                <a:ea typeface="Aptos" panose="020B0004020202020204" pitchFamily="34" charset="0"/>
              </a:rPr>
              <a:t>“Grace to you and peace from God our Father and the Lord Jesus Christ.  Blessed be the God and Father of our Lord Jesus Christ, who has blessed us with </a:t>
            </a:r>
            <a:r>
              <a:rPr lang="en-US" sz="4800" b="1" i="1" dirty="0">
                <a:solidFill>
                  <a:srgbClr val="FF0000"/>
                </a:solidFill>
                <a:effectLst/>
                <a:latin typeface="Times New Roman" panose="02020603050405020304" pitchFamily="18" charset="0"/>
                <a:ea typeface="Aptos" panose="020B0004020202020204" pitchFamily="34" charset="0"/>
              </a:rPr>
              <a:t>every spiritual blessing in the heavenly places </a:t>
            </a:r>
            <a:r>
              <a:rPr lang="en-US" sz="4800" b="1" i="1" dirty="0">
                <a:effectLst/>
                <a:latin typeface="Times New Roman" panose="02020603050405020304" pitchFamily="18" charset="0"/>
                <a:ea typeface="Aptos" panose="020B0004020202020204" pitchFamily="34" charset="0"/>
              </a:rPr>
              <a:t>in Christ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8792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3EB78-7182-20EB-6CCC-DEE51DAC882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09C7A-A7B7-9E1B-1F8A-752C8E0A68B9}"/>
              </a:ext>
            </a:extLst>
          </p:cNvPr>
          <p:cNvSpPr>
            <a:spLocks noGrp="1"/>
          </p:cNvSpPr>
          <p:nvPr>
            <p:ph idx="1"/>
          </p:nvPr>
        </p:nvSpPr>
        <p:spPr>
          <a:xfrm>
            <a:off x="890649" y="628753"/>
            <a:ext cx="10367159"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3:22</a:t>
            </a:r>
          </a:p>
          <a:p>
            <a:pPr marL="0" indent="0">
              <a:buNone/>
            </a:pPr>
            <a:r>
              <a:rPr lang="en-US" sz="4800" b="1" i="1" dirty="0">
                <a:effectLst/>
                <a:latin typeface="Times New Roman" panose="02020603050405020304" pitchFamily="18" charset="0"/>
                <a:ea typeface="Aptos" panose="020B0004020202020204" pitchFamily="34" charset="0"/>
              </a:rPr>
              <a:t>“Then the Lord God said, “Behold, the man has become like one of Us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4" name="Arrow: Down 3">
            <a:extLst>
              <a:ext uri="{FF2B5EF4-FFF2-40B4-BE49-F238E27FC236}">
                <a16:creationId xmlns:a16="http://schemas.microsoft.com/office/drawing/2014/main" id="{51DC9784-955C-A06B-DF95-21BA39AE7AD9}"/>
              </a:ext>
            </a:extLst>
          </p:cNvPr>
          <p:cNvSpPr/>
          <p:nvPr/>
        </p:nvSpPr>
        <p:spPr>
          <a:xfrm rot="10953812">
            <a:off x="8164282" y="3562034"/>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5699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2C8F0-A4BA-3D69-8200-9AB434C4269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68A4DB-B060-8443-B1BD-9FB9B2C0BC13}"/>
              </a:ext>
            </a:extLst>
          </p:cNvPr>
          <p:cNvSpPr>
            <a:spLocks noGrp="1"/>
          </p:cNvSpPr>
          <p:nvPr>
            <p:ph idx="1"/>
          </p:nvPr>
        </p:nvSpPr>
        <p:spPr>
          <a:xfrm>
            <a:off x="890649" y="628753"/>
            <a:ext cx="10367159"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Genesis 11:7</a:t>
            </a:r>
          </a:p>
          <a:p>
            <a:pPr marL="0" indent="0">
              <a:buNone/>
            </a:pPr>
            <a:r>
              <a:rPr lang="en-US" sz="4800" b="1" i="1" dirty="0">
                <a:effectLst/>
                <a:latin typeface="Times New Roman" panose="02020603050405020304" pitchFamily="18" charset="0"/>
                <a:ea typeface="Aptos" panose="020B0004020202020204" pitchFamily="34" charset="0"/>
              </a:rPr>
              <a:t>“Come, let Us go down and there confuse their language, that they may not understand one another’s speech.”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4" name="Arrow: Down 3">
            <a:extLst>
              <a:ext uri="{FF2B5EF4-FFF2-40B4-BE49-F238E27FC236}">
                <a16:creationId xmlns:a16="http://schemas.microsoft.com/office/drawing/2014/main" id="{D6E28C78-1766-EEA9-BFD0-C299053E96DE}"/>
              </a:ext>
            </a:extLst>
          </p:cNvPr>
          <p:cNvSpPr/>
          <p:nvPr/>
        </p:nvSpPr>
        <p:spPr>
          <a:xfrm rot="2608363">
            <a:off x="4399803" y="1460099"/>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9152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4FAA9-43D4-8818-A204-32FB2A7DAF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C69998-6FC8-9FCA-ADDB-BA3114AA5D51}"/>
              </a:ext>
            </a:extLst>
          </p:cNvPr>
          <p:cNvSpPr>
            <a:spLocks noGrp="1"/>
          </p:cNvSpPr>
          <p:nvPr>
            <p:ph idx="1"/>
          </p:nvPr>
        </p:nvSpPr>
        <p:spPr>
          <a:xfrm>
            <a:off x="890649" y="628753"/>
            <a:ext cx="10367159"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Isaiah 6:8</a:t>
            </a:r>
          </a:p>
          <a:p>
            <a:pPr marL="0" indent="0">
              <a:buNone/>
            </a:pPr>
            <a:r>
              <a:rPr lang="en-US" sz="4800" b="1" i="1" dirty="0">
                <a:effectLst/>
                <a:latin typeface="Times New Roman" panose="02020603050405020304" pitchFamily="18" charset="0"/>
                <a:ea typeface="Aptos" panose="020B0004020202020204" pitchFamily="34" charset="0"/>
              </a:rPr>
              <a:t>“Also I heard the voice of the Lord, saying: “Whom shall I send, and who will go for Us?”  Then I said, “Here am I!  Send me.”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4" name="Arrow: Down 3">
            <a:extLst>
              <a:ext uri="{FF2B5EF4-FFF2-40B4-BE49-F238E27FC236}">
                <a16:creationId xmlns:a16="http://schemas.microsoft.com/office/drawing/2014/main" id="{97A8A65B-57EB-DB5E-211F-313964D36059}"/>
              </a:ext>
            </a:extLst>
          </p:cNvPr>
          <p:cNvSpPr/>
          <p:nvPr/>
        </p:nvSpPr>
        <p:spPr>
          <a:xfrm rot="8563998">
            <a:off x="4316678" y="4108298"/>
            <a:ext cx="510639" cy="92627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8094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9D3B1-5CB5-90BA-A6AF-B87A23051E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F045C-2C9E-8E7C-F3A5-A5D0264C57CE}"/>
              </a:ext>
            </a:extLst>
          </p:cNvPr>
          <p:cNvSpPr>
            <a:spLocks noGrp="1"/>
          </p:cNvSpPr>
          <p:nvPr>
            <p:ph idx="1"/>
          </p:nvPr>
        </p:nvSpPr>
        <p:spPr>
          <a:xfrm>
            <a:off x="890649" y="628753"/>
            <a:ext cx="10367159" cy="560049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Isaiah 48:16</a:t>
            </a:r>
          </a:p>
          <a:p>
            <a:pPr marL="0" indent="0">
              <a:buNone/>
            </a:pPr>
            <a:r>
              <a:rPr lang="en-US" sz="4800" b="1" i="1" dirty="0">
                <a:effectLst/>
                <a:latin typeface="Times New Roman" panose="02020603050405020304" pitchFamily="18" charset="0"/>
                <a:ea typeface="Aptos" panose="020B0004020202020204" pitchFamily="34" charset="0"/>
              </a:rPr>
              <a:t>“Come near to Me, hear this: I have not spoken in secret from the beginning; From the time that it was, I was there.  And now the </a:t>
            </a:r>
            <a:r>
              <a:rPr lang="en-US" sz="4800" b="1" i="1" dirty="0">
                <a:solidFill>
                  <a:srgbClr val="FF0000"/>
                </a:solidFill>
                <a:effectLst/>
                <a:latin typeface="Times New Roman" panose="02020603050405020304" pitchFamily="18" charset="0"/>
                <a:ea typeface="Aptos" panose="020B0004020202020204" pitchFamily="34" charset="0"/>
              </a:rPr>
              <a:t>Lord God </a:t>
            </a:r>
            <a:r>
              <a:rPr lang="en-US" sz="4800" b="1" i="1" dirty="0">
                <a:effectLst/>
                <a:latin typeface="Times New Roman" panose="02020603050405020304" pitchFamily="18" charset="0"/>
                <a:ea typeface="Aptos" panose="020B0004020202020204" pitchFamily="34" charset="0"/>
              </a:rPr>
              <a:t>and </a:t>
            </a:r>
            <a:r>
              <a:rPr lang="en-US" sz="4800" b="1" i="1" dirty="0">
                <a:solidFill>
                  <a:srgbClr val="FF0000"/>
                </a:solidFill>
                <a:effectLst/>
                <a:latin typeface="Times New Roman" panose="02020603050405020304" pitchFamily="18" charset="0"/>
                <a:ea typeface="Aptos" panose="020B0004020202020204" pitchFamily="34" charset="0"/>
              </a:rPr>
              <a:t>His Spirit </a:t>
            </a:r>
            <a:r>
              <a:rPr lang="en-US" sz="4800" b="1" i="1" dirty="0">
                <a:effectLst/>
                <a:latin typeface="Times New Roman" panose="02020603050405020304" pitchFamily="18" charset="0"/>
                <a:ea typeface="Aptos" panose="020B0004020202020204" pitchFamily="34" charset="0"/>
              </a:rPr>
              <a:t>Have sent Me.”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cxnSp>
        <p:nvCxnSpPr>
          <p:cNvPr id="5" name="Straight Connector 4">
            <a:extLst>
              <a:ext uri="{FF2B5EF4-FFF2-40B4-BE49-F238E27FC236}">
                <a16:creationId xmlns:a16="http://schemas.microsoft.com/office/drawing/2014/main" id="{BD763121-C4DB-B880-251B-3F90E8090D83}"/>
              </a:ext>
            </a:extLst>
          </p:cNvPr>
          <p:cNvCxnSpPr/>
          <p:nvPr/>
        </p:nvCxnSpPr>
        <p:spPr>
          <a:xfrm>
            <a:off x="6828312" y="4916384"/>
            <a:ext cx="973776"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3617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758437-B20D-2F05-9AF9-0247991D0A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29ABC3-B912-E771-0E8D-FFF14021CA98}"/>
              </a:ext>
            </a:extLst>
          </p:cNvPr>
          <p:cNvSpPr>
            <a:spLocks noGrp="1"/>
          </p:cNvSpPr>
          <p:nvPr>
            <p:ph idx="1"/>
          </p:nvPr>
        </p:nvSpPr>
        <p:spPr>
          <a:xfrm>
            <a:off x="890649" y="628753"/>
            <a:ext cx="10367159"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Isaiah 61:1</a:t>
            </a:r>
          </a:p>
          <a:p>
            <a:pPr marL="0" indent="0">
              <a:buNone/>
            </a:pPr>
            <a:r>
              <a:rPr lang="en-US" sz="4800" b="1" i="1" dirty="0">
                <a:effectLst/>
                <a:latin typeface="Times New Roman" panose="02020603050405020304" pitchFamily="18" charset="0"/>
                <a:ea typeface="Aptos" panose="020B0004020202020204" pitchFamily="34" charset="0"/>
              </a:rPr>
              <a:t>“The Spirit of the Lord God is upon Me, Because the LORD has anointed Me to preach good tidings to the poor; He has sent Me to heal the brokenhearted, to proclaim liberty to the captives, and the opening of the prison to those who are bound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19332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A4636-D6F4-34D2-3210-A7B55438BD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5AE216-23F4-F221-8098-99C07A3CE202}"/>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Luke 4:14-21</a:t>
            </a:r>
          </a:p>
          <a:p>
            <a:pPr marL="0" indent="0">
              <a:buNone/>
            </a:pPr>
            <a:r>
              <a:rPr lang="en-US" sz="4400" b="1" i="1" dirty="0">
                <a:effectLst/>
                <a:latin typeface="Times New Roman" panose="02020603050405020304" pitchFamily="18" charset="0"/>
                <a:ea typeface="Aptos" panose="020B0004020202020204" pitchFamily="34" charset="0"/>
              </a:rPr>
              <a:t>“Then Jesus returned in the power of the Spirit to Galilee, and news of Him went out through all the surrounding region.  And He taught in their synagogues, being glorified by all.  So He came to Nazareth, where He had been brought up.  And as His custom was, He went into the synagogue on the Sabbath day, and stood up to read.  And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0991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219BE-DFAD-E828-D333-0CF0B30210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4B4E11-F410-2A64-2D1C-444F488DC7A5}"/>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Luke 4:14-21</a:t>
            </a:r>
          </a:p>
          <a:p>
            <a:pPr marL="0" indent="0">
              <a:buNone/>
            </a:pPr>
            <a:r>
              <a:rPr lang="en-US" sz="4400" b="1" i="1" dirty="0">
                <a:effectLst/>
                <a:latin typeface="Times New Roman" panose="02020603050405020304" pitchFamily="18" charset="0"/>
                <a:ea typeface="Aptos" panose="020B0004020202020204" pitchFamily="34" charset="0"/>
              </a:rPr>
              <a:t>He was handed the book of the prophet Isaiah.  And when He had opened the book, He found the place where it was written: “The Spirit of the Lord is upon Me, Because He has anointed Me to preach the gospel to the poor; He has sent Me to heal the brokenhearted, to proclaim liberty to the captives and recovery of sight to the blind,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7091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C392E-71B8-2E2A-9D99-6E479B7B6FC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6723E5-3CBA-B3D8-55DC-8262D0754156}"/>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Luke 4:14-21</a:t>
            </a:r>
          </a:p>
          <a:p>
            <a:pPr marL="0" indent="0">
              <a:buNone/>
            </a:pPr>
            <a:r>
              <a:rPr lang="en-US" sz="4400" b="1" i="1" dirty="0">
                <a:effectLst/>
                <a:latin typeface="Times New Roman" panose="02020603050405020304" pitchFamily="18" charset="0"/>
                <a:ea typeface="Aptos" panose="020B0004020202020204" pitchFamily="34" charset="0"/>
              </a:rPr>
              <a:t>to set at liberty those who are oppressed; to proclaim the acceptable year of the Lord.”  Then He closed the book, and gave it back to the attendant and sat down.  And the eyes of all who were in the synagogue were fixed on Him. And He began to say to them, “Today this Scripture is fulfilled in your hearing.”</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6773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AEDD5-AAE9-4183-D030-EDA1E0696B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12CBEE-C798-F774-315D-1BAB24C6D24C}"/>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3:16-17</a:t>
            </a:r>
          </a:p>
          <a:p>
            <a:pPr marL="0" indent="0">
              <a:buNone/>
            </a:pPr>
            <a:r>
              <a:rPr lang="en-US" sz="4400" b="1" i="1" dirty="0">
                <a:effectLst/>
                <a:latin typeface="Times New Roman" panose="02020603050405020304" pitchFamily="18" charset="0"/>
                <a:ea typeface="Aptos" panose="020B0004020202020204" pitchFamily="34" charset="0"/>
              </a:rPr>
              <a:t>“When He had been baptized, Jesus came up immediately from the water; and behold, the heavens were opened to Him, and He saw the Spirit of God descending like a dove and alighting upon Him.  And suddenly a voice came from heaven, saying, “This is My beloved Son, in whom I am well pleased.”</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4049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BB99F-608E-E0DB-0078-49897751293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42573C-7E55-47C0-6061-D4AF1337B7CA}"/>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28:18-20</a:t>
            </a:r>
          </a:p>
          <a:p>
            <a:pPr marL="0" indent="0">
              <a:buNone/>
            </a:pPr>
            <a:r>
              <a:rPr lang="en-US" sz="4400" b="1" i="1" dirty="0">
                <a:effectLst/>
                <a:latin typeface="Times New Roman" panose="02020603050405020304" pitchFamily="18" charset="0"/>
                <a:ea typeface="Aptos" panose="020B0004020202020204" pitchFamily="34" charset="0"/>
              </a:rPr>
              <a:t>“All authority has been given to Me in heaven and on earth.  Go therefore and make disciples of all the nations, baptizing them in the name of the Father and of the Son and of the Holy Spirit, teaching them to observe all things that I have commanded you; and lo, I am with you always, even to the end of the age.” Amen.”</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384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41981-E322-892F-7FF2-A35338FAB57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22F9DC-2C85-2019-787F-E23F41C516D2}"/>
              </a:ext>
            </a:extLst>
          </p:cNvPr>
          <p:cNvSpPr>
            <a:spLocks noGrp="1"/>
          </p:cNvSpPr>
          <p:nvPr>
            <p:ph idx="1"/>
          </p:nvPr>
        </p:nvSpPr>
        <p:spPr>
          <a:xfrm>
            <a:off x="838200" y="576470"/>
            <a:ext cx="10515600" cy="560049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1:2-3</a:t>
            </a:r>
          </a:p>
          <a:p>
            <a:pPr marL="0" indent="0">
              <a:buNone/>
            </a:pPr>
            <a:r>
              <a:rPr lang="en-US" sz="4800" b="1" i="1" dirty="0">
                <a:effectLst/>
                <a:latin typeface="Times New Roman" panose="02020603050405020304" pitchFamily="18" charset="0"/>
                <a:ea typeface="Aptos" panose="020B0004020202020204" pitchFamily="34" charset="0"/>
              </a:rPr>
              <a:t>“Grace to you and peace from God our Father and the Lord Jesus Christ.  </a:t>
            </a:r>
            <a:r>
              <a:rPr lang="en-US" sz="4800" b="1" i="1" dirty="0">
                <a:solidFill>
                  <a:srgbClr val="FF0000"/>
                </a:solidFill>
                <a:effectLst/>
                <a:latin typeface="Times New Roman" panose="02020603050405020304" pitchFamily="18" charset="0"/>
                <a:ea typeface="Aptos" panose="020B0004020202020204" pitchFamily="34" charset="0"/>
              </a:rPr>
              <a:t>Blessed be the God and Father of our Lord Jesus Christ</a:t>
            </a:r>
            <a:r>
              <a:rPr lang="en-US" sz="4800" b="1" i="1" dirty="0">
                <a:effectLst/>
                <a:latin typeface="Times New Roman" panose="02020603050405020304" pitchFamily="18" charset="0"/>
                <a:ea typeface="Aptos" panose="020B0004020202020204" pitchFamily="34" charset="0"/>
              </a:rPr>
              <a:t>, who has blessed us with every spiritual blessing in the heavenly places in Christ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7247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44B1F-246D-C3E0-70B1-56FB139ED72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A27DE0-171A-6C0A-3489-491350A9BA56}"/>
              </a:ext>
            </a:extLst>
          </p:cNvPr>
          <p:cNvSpPr>
            <a:spLocks noGrp="1"/>
          </p:cNvSpPr>
          <p:nvPr>
            <p:ph idx="1"/>
          </p:nvPr>
        </p:nvSpPr>
        <p:spPr>
          <a:xfrm>
            <a:off x="890649" y="628753"/>
            <a:ext cx="10367159" cy="560049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13:14</a:t>
            </a:r>
          </a:p>
          <a:p>
            <a:pPr marL="0" indent="0">
              <a:buNone/>
            </a:pPr>
            <a:r>
              <a:rPr lang="en-US" sz="4800" b="1" i="1" dirty="0">
                <a:effectLst/>
                <a:latin typeface="Times New Roman" panose="02020603050405020304" pitchFamily="18" charset="0"/>
                <a:ea typeface="Aptos" panose="020B0004020202020204" pitchFamily="34" charset="0"/>
              </a:rPr>
              <a:t>“The grace of the Lord Jesus Christ, and the love of God, and the communion of the Holy Spirit be with you all.  Amen.”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58326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5208D-8305-0E22-903C-A517C6EC921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9D7D3-5913-CC21-C9F7-B4D9812B9CDE}"/>
              </a:ext>
            </a:extLst>
          </p:cNvPr>
          <p:cNvSpPr>
            <a:spLocks noGrp="1"/>
          </p:cNvSpPr>
          <p:nvPr>
            <p:ph idx="1"/>
          </p:nvPr>
        </p:nvSpPr>
        <p:spPr>
          <a:xfrm>
            <a:off x="787729" y="628753"/>
            <a:ext cx="10616541" cy="5600493"/>
          </a:xfrm>
        </p:spPr>
        <p:txBody>
          <a:bodyPr>
            <a:noAutofit/>
          </a:bodyPr>
          <a:lstStyle/>
          <a:p>
            <a:pPr marL="0" indent="0" algn="ctr">
              <a:buNone/>
            </a:pPr>
            <a:r>
              <a:rPr lang="en-US" sz="6000" dirty="0">
                <a:latin typeface="Times New Roman" panose="02020603050405020304" pitchFamily="18" charset="0"/>
                <a:ea typeface="Aptos" panose="020B0004020202020204" pitchFamily="34" charset="0"/>
              </a:rPr>
              <a:t>Y</a:t>
            </a:r>
            <a:r>
              <a:rPr lang="en-US" sz="6000" dirty="0">
                <a:effectLst/>
                <a:latin typeface="Times New Roman" panose="02020603050405020304" pitchFamily="18" charset="0"/>
                <a:ea typeface="Aptos" panose="020B0004020202020204" pitchFamily="34" charset="0"/>
              </a:rPr>
              <a:t>ou may have wondered when reading through Scripture that you see the word, “LORD” using all capital letters, and you also see the word “Lord” using lower case letters in the body of the word. </a:t>
            </a:r>
            <a:endParaRPr lang="en-US" sz="6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18056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C59C8-0575-959B-7181-572056C73D5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BC980B-792A-DEA6-C8EF-57804B82A1E6}"/>
              </a:ext>
            </a:extLst>
          </p:cNvPr>
          <p:cNvSpPr>
            <a:spLocks noGrp="1"/>
          </p:cNvSpPr>
          <p:nvPr>
            <p:ph idx="1"/>
          </p:nvPr>
        </p:nvSpPr>
        <p:spPr>
          <a:xfrm>
            <a:off x="890649" y="628753"/>
            <a:ext cx="10367159" cy="560049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Isaiah 6:1-3</a:t>
            </a:r>
          </a:p>
          <a:p>
            <a:pPr marL="0" indent="0">
              <a:buNone/>
            </a:pPr>
            <a:r>
              <a:rPr lang="en-US" sz="4000" b="1" i="1" dirty="0">
                <a:effectLst/>
                <a:latin typeface="Times New Roman" panose="02020603050405020304" pitchFamily="18" charset="0"/>
                <a:ea typeface="Aptos" panose="020B0004020202020204" pitchFamily="34" charset="0"/>
              </a:rPr>
              <a:t>“In the year that King Uzziah died, I saw the Lord sitting on a throne, high and lifted up, and the train of His robe filled the temple.  Above it stood seraphim; each one had six wings: with two he covered his face, with two he covered his feet, and with two he flew.  And one cried to another and said: “Holy, holy, holy is the LORD of hosts; The whole earth is full of His glory!”</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8255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7B3C1A-218E-A89A-0975-4BFEE92AA91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D9FB41-6C7A-2993-A19A-D9FCF7151245}"/>
              </a:ext>
            </a:extLst>
          </p:cNvPr>
          <p:cNvSpPr>
            <a:spLocks noGrp="1"/>
          </p:cNvSpPr>
          <p:nvPr>
            <p:ph idx="1"/>
          </p:nvPr>
        </p:nvSpPr>
        <p:spPr>
          <a:xfrm>
            <a:off x="890649" y="628753"/>
            <a:ext cx="10367159" cy="560049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Isaiah 6:1-3</a:t>
            </a:r>
          </a:p>
          <a:p>
            <a:pPr marL="0" indent="0">
              <a:buNone/>
            </a:pPr>
            <a:r>
              <a:rPr lang="en-US" sz="4000" b="1" i="1" dirty="0">
                <a:effectLst/>
                <a:latin typeface="Times New Roman" panose="02020603050405020304" pitchFamily="18" charset="0"/>
                <a:ea typeface="Aptos" panose="020B0004020202020204" pitchFamily="34" charset="0"/>
              </a:rPr>
              <a:t>“In the year that King Uzziah died, I saw the </a:t>
            </a:r>
            <a:r>
              <a:rPr lang="en-US" sz="4000" b="1" i="1" dirty="0">
                <a:solidFill>
                  <a:srgbClr val="FF0000"/>
                </a:solidFill>
                <a:effectLst/>
                <a:latin typeface="Times New Roman" panose="02020603050405020304" pitchFamily="18" charset="0"/>
                <a:ea typeface="Aptos" panose="020B0004020202020204" pitchFamily="34" charset="0"/>
              </a:rPr>
              <a:t>Lord</a:t>
            </a:r>
            <a:r>
              <a:rPr lang="en-US" sz="4000" b="1" i="1" dirty="0">
                <a:effectLst/>
                <a:latin typeface="Times New Roman" panose="02020603050405020304" pitchFamily="18" charset="0"/>
                <a:ea typeface="Aptos" panose="020B0004020202020204" pitchFamily="34" charset="0"/>
              </a:rPr>
              <a:t> sitting on a throne, high and lifted up, and the train of His robe filled the temple.  Above it stood seraphim; each one had six wings: with two he covered his face, with two he covered his feet, and with two he flew.  And one cried to another and said: “Holy, holy, holy is the </a:t>
            </a:r>
            <a:r>
              <a:rPr lang="en-US" sz="4000" b="1" i="1" dirty="0">
                <a:solidFill>
                  <a:srgbClr val="FF0000"/>
                </a:solidFill>
                <a:effectLst/>
                <a:latin typeface="Times New Roman" panose="02020603050405020304" pitchFamily="18" charset="0"/>
                <a:ea typeface="Aptos" panose="020B0004020202020204" pitchFamily="34" charset="0"/>
              </a:rPr>
              <a:t>LORD</a:t>
            </a:r>
            <a:r>
              <a:rPr lang="en-US" sz="4000" b="1" i="1" dirty="0">
                <a:effectLst/>
                <a:latin typeface="Times New Roman" panose="02020603050405020304" pitchFamily="18" charset="0"/>
                <a:ea typeface="Aptos" panose="020B0004020202020204" pitchFamily="34" charset="0"/>
              </a:rPr>
              <a:t> of hosts; The whole earth is full of His glory!”</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4265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56A35-292B-99C2-CE38-F7652772C6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7988CB-3F68-43A0-B421-5BB62D07656F}"/>
              </a:ext>
            </a:extLst>
          </p:cNvPr>
          <p:cNvSpPr>
            <a:spLocks noGrp="1"/>
          </p:cNvSpPr>
          <p:nvPr>
            <p:ph idx="1"/>
          </p:nvPr>
        </p:nvSpPr>
        <p:spPr>
          <a:xfrm>
            <a:off x="890649" y="628753"/>
            <a:ext cx="10367159" cy="5600493"/>
          </a:xfrm>
        </p:spPr>
        <p:txBody>
          <a:bodyPr>
            <a:noAutofit/>
          </a:bodyPr>
          <a:lstStyle/>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“Lord” = Adonai </a:t>
            </a:r>
          </a:p>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(sovereign one – a title for God)</a:t>
            </a:r>
          </a:p>
        </p:txBody>
      </p:sp>
    </p:spTree>
    <p:extLst>
      <p:ext uri="{BB962C8B-B14F-4D97-AF65-F5344CB8AC3E}">
        <p14:creationId xmlns:p14="http://schemas.microsoft.com/office/powerpoint/2010/main" val="951984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A059D-B8E7-B27E-76AC-8C97C6FB9A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32FFAD-5179-10A0-BF0D-5EF6942DD745}"/>
              </a:ext>
            </a:extLst>
          </p:cNvPr>
          <p:cNvSpPr>
            <a:spLocks noGrp="1"/>
          </p:cNvSpPr>
          <p:nvPr>
            <p:ph idx="1"/>
          </p:nvPr>
        </p:nvSpPr>
        <p:spPr>
          <a:xfrm>
            <a:off x="890649" y="628753"/>
            <a:ext cx="10367159" cy="5600493"/>
          </a:xfrm>
        </p:spPr>
        <p:txBody>
          <a:bodyPr>
            <a:noAutofit/>
          </a:bodyPr>
          <a:lstStyle/>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“Lord” = Adonai </a:t>
            </a:r>
          </a:p>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(sovereign one – a title for God)</a:t>
            </a:r>
          </a:p>
          <a:p>
            <a:pPr marL="0" indent="0">
              <a:buNone/>
            </a:pPr>
            <a:endParaRPr lang="en-US" sz="6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“LORD” = Yahweh (the sacred name of God) – also YHWH</a:t>
            </a:r>
          </a:p>
        </p:txBody>
      </p:sp>
    </p:spTree>
    <p:extLst>
      <p:ext uri="{BB962C8B-B14F-4D97-AF65-F5344CB8AC3E}">
        <p14:creationId xmlns:p14="http://schemas.microsoft.com/office/powerpoint/2010/main" val="213023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9E47B-DEE1-5A64-37C7-B21CF1EDF5A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571F04-FFF9-C689-5446-8CFDBD3F48E6}"/>
              </a:ext>
            </a:extLst>
          </p:cNvPr>
          <p:cNvSpPr>
            <a:spLocks noGrp="1"/>
          </p:cNvSpPr>
          <p:nvPr>
            <p:ph idx="1"/>
          </p:nvPr>
        </p:nvSpPr>
        <p:spPr>
          <a:xfrm>
            <a:off x="890649" y="628753"/>
            <a:ext cx="10367159" cy="6009553"/>
          </a:xfrm>
        </p:spPr>
        <p:txBody>
          <a:bodyPr>
            <a:noAutofit/>
          </a:bodyPr>
          <a:lstStyle/>
          <a:p>
            <a:pPr marL="0" indent="0">
              <a:buNone/>
            </a:pPr>
            <a:r>
              <a:rPr lang="en-US" sz="6000" dirty="0">
                <a:latin typeface="Calibri" panose="020F0502020204030204" pitchFamily="34" charset="0"/>
                <a:ea typeface="Calibri" panose="020F0502020204030204" pitchFamily="34" charset="0"/>
                <a:cs typeface="Calibri" panose="020F0502020204030204" pitchFamily="34" charset="0"/>
              </a:rPr>
              <a:t>“LORD” = Yahweh (the sacred name of God) – also YHWH</a:t>
            </a:r>
          </a:p>
          <a:p>
            <a:pPr marL="0" indent="0">
              <a:buNone/>
            </a:pPr>
            <a:endParaRPr lang="en-US" sz="6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A “tetragrammaton” – the four Hebrew letters usually transliterated YHWH or JHVH that form a biblical proper name of God … compare YAHWEH”</a:t>
            </a:r>
          </a:p>
        </p:txBody>
      </p:sp>
    </p:spTree>
    <p:extLst>
      <p:ext uri="{BB962C8B-B14F-4D97-AF65-F5344CB8AC3E}">
        <p14:creationId xmlns:p14="http://schemas.microsoft.com/office/powerpoint/2010/main" val="39980360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6DD49-0C09-9AD5-BDF4-A44E98B280B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D0FCEA-F7ED-6165-48EF-2EE1733BF5C1}"/>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8:1</a:t>
            </a:r>
          </a:p>
          <a:p>
            <a:pPr marL="0" indent="0">
              <a:buNone/>
            </a:pPr>
            <a:r>
              <a:rPr lang="en-US" sz="4800" b="1" i="1" dirty="0">
                <a:effectLst/>
                <a:latin typeface="Times New Roman" panose="02020603050405020304" pitchFamily="18" charset="0"/>
                <a:ea typeface="Aptos" panose="020B0004020202020204" pitchFamily="34" charset="0"/>
              </a:rPr>
              <a:t>“O LORD, our Lord, how excellent is Your name in all the earth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16917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9547-AFE1-0351-1941-28A82F5A65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13098-AC05-5650-4384-EB79B5592E5C}"/>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8:1</a:t>
            </a:r>
          </a:p>
          <a:p>
            <a:pPr marL="0" indent="0">
              <a:buNone/>
            </a:pPr>
            <a:r>
              <a:rPr lang="en-US" sz="4800" b="1" i="1" dirty="0">
                <a:effectLst/>
                <a:latin typeface="Times New Roman" panose="02020603050405020304" pitchFamily="18" charset="0"/>
                <a:ea typeface="Aptos" panose="020B0004020202020204" pitchFamily="34" charset="0"/>
              </a:rPr>
              <a:t>“O LORD, our Lord, how excellent is Your name in all the earth …”.</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solidFill>
                  <a:srgbClr val="FF0000"/>
                </a:solidFill>
                <a:latin typeface="Times New Roman" panose="02020603050405020304" pitchFamily="18" charset="0"/>
                <a:ea typeface="Calibri" panose="020F0502020204030204" pitchFamily="34" charset="0"/>
                <a:cs typeface="Calibri" panose="020F0502020204030204" pitchFamily="34" charset="0"/>
              </a:rPr>
              <a:t>“O YAHWEH, our Adonai, how excellent is Your name in all the earth.”</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80998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D76B5-B9A2-79F7-2807-A75883C522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BBA968-DA40-2FFD-1D79-649B73B3F062}"/>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8:1</a:t>
            </a:r>
          </a:p>
          <a:p>
            <a:pPr marL="0" indent="0">
              <a:buNone/>
            </a:pPr>
            <a:r>
              <a:rPr lang="en-US" sz="4800" b="1" i="1" dirty="0">
                <a:effectLst/>
                <a:latin typeface="Times New Roman" panose="02020603050405020304" pitchFamily="18" charset="0"/>
                <a:ea typeface="Aptos" panose="020B0004020202020204" pitchFamily="34" charset="0"/>
              </a:rPr>
              <a:t>“O LORD, our Lord, how excellent is Your name in all the earth …”.</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“O YAHWEH, our Adonai, how excellent is Your name in all the earth.”</a:t>
            </a:r>
          </a:p>
          <a:p>
            <a:pPr marL="0" indent="0">
              <a:buNone/>
            </a:pPr>
            <a:r>
              <a:rPr lang="en-US" sz="4800" dirty="0">
                <a:solidFill>
                  <a:srgbClr val="FF0000"/>
                </a:solidFill>
                <a:latin typeface="Times New Roman" panose="02020603050405020304" pitchFamily="18" charset="0"/>
                <a:ea typeface="Calibri" panose="020F0502020204030204" pitchFamily="34" charset="0"/>
                <a:cs typeface="Calibri" panose="020F0502020204030204" pitchFamily="34" charset="0"/>
              </a:rPr>
              <a:t>“O God, our Sovereign One, how excellent is Thy name in all the earth.”</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0244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1298D-163E-6397-50C7-9EA6D40859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BA4D1D-CC8F-2282-8D16-8F49047C30FB}"/>
              </a:ext>
            </a:extLst>
          </p:cNvPr>
          <p:cNvSpPr>
            <a:spLocks noGrp="1"/>
          </p:cNvSpPr>
          <p:nvPr>
            <p:ph idx="1"/>
          </p:nvPr>
        </p:nvSpPr>
        <p:spPr>
          <a:xfrm>
            <a:off x="838200" y="576470"/>
            <a:ext cx="10515600" cy="5600493"/>
          </a:xfrm>
        </p:spPr>
        <p:txBody>
          <a:bodyPr>
            <a:normAutofit/>
          </a:bodyPr>
          <a:lstStyle/>
          <a:p>
            <a:pPr marL="0" indent="0" algn="ctr">
              <a:buNone/>
            </a:pPr>
            <a:endParaRPr lang="en-US" sz="66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6600" dirty="0">
                <a:latin typeface="Calibri" panose="020F0502020204030204" pitchFamily="34" charset="0"/>
                <a:ea typeface="Calibri" panose="020F0502020204030204" pitchFamily="34" charset="0"/>
                <a:cs typeface="Calibri" panose="020F0502020204030204" pitchFamily="34" charset="0"/>
              </a:rPr>
              <a:t>The concept of the Trinity is one that is almost impossible for our finite human minds to totally understand.</a:t>
            </a:r>
          </a:p>
        </p:txBody>
      </p:sp>
    </p:spTree>
    <p:extLst>
      <p:ext uri="{BB962C8B-B14F-4D97-AF65-F5344CB8AC3E}">
        <p14:creationId xmlns:p14="http://schemas.microsoft.com/office/powerpoint/2010/main" val="37487665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9B4D6-E546-8953-1F73-A6ACDAE6D4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4C74BD-9381-094A-EE6C-8D29FF19F4B7}"/>
              </a:ext>
            </a:extLst>
          </p:cNvPr>
          <p:cNvSpPr>
            <a:spLocks noGrp="1"/>
          </p:cNvSpPr>
          <p:nvPr>
            <p:ph idx="1"/>
          </p:nvPr>
        </p:nvSpPr>
        <p:spPr>
          <a:xfrm>
            <a:off x="890649" y="628753"/>
            <a:ext cx="10367159" cy="5600493"/>
          </a:xfrm>
        </p:spPr>
        <p:txBody>
          <a:bodyPr>
            <a:noAutofit/>
          </a:bodyPr>
          <a:lstStyle/>
          <a:p>
            <a:pPr marL="0" indent="0">
              <a:buNone/>
            </a:pPr>
            <a:endParaRPr lang="en-US" sz="6600" dirty="0">
              <a:effectLst/>
              <a:latin typeface="Times New Roman" panose="02020603050405020304" pitchFamily="18" charset="0"/>
              <a:ea typeface="Aptos" panose="020B0004020202020204" pitchFamily="34" charset="0"/>
            </a:endParaRPr>
          </a:p>
          <a:p>
            <a:pPr marL="0" indent="0" algn="ctr">
              <a:buNone/>
            </a:pPr>
            <a:r>
              <a:rPr lang="en-US" sz="6600" dirty="0">
                <a:effectLst/>
                <a:latin typeface="Times New Roman" panose="02020603050405020304" pitchFamily="18" charset="0"/>
                <a:ea typeface="Aptos" panose="020B0004020202020204" pitchFamily="34" charset="0"/>
              </a:rPr>
              <a:t>LORD is the name of God </a:t>
            </a:r>
          </a:p>
          <a:p>
            <a:pPr marL="0" indent="0" algn="ctr">
              <a:buNone/>
            </a:pPr>
            <a:endParaRPr lang="en-US" sz="6600" dirty="0">
              <a:latin typeface="Times New Roman" panose="02020603050405020304" pitchFamily="18" charset="0"/>
              <a:ea typeface="Aptos" panose="020B0004020202020204" pitchFamily="34" charset="0"/>
            </a:endParaRPr>
          </a:p>
          <a:p>
            <a:pPr marL="0" indent="0" algn="ctr">
              <a:buNone/>
            </a:pPr>
            <a:r>
              <a:rPr lang="en-US" sz="6600" dirty="0">
                <a:effectLst/>
                <a:latin typeface="Times New Roman" panose="02020603050405020304" pitchFamily="18" charset="0"/>
                <a:ea typeface="Aptos" panose="020B0004020202020204" pitchFamily="34" charset="0"/>
              </a:rPr>
              <a:t>Lord is God’s title. </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39833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23F25-FF5D-F8B0-D8B9-6F289F14106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3F4B61-AE50-A71A-E2B0-AAB46C1EF0A3}"/>
              </a:ext>
            </a:extLst>
          </p:cNvPr>
          <p:cNvSpPr>
            <a:spLocks noGrp="1"/>
          </p:cNvSpPr>
          <p:nvPr>
            <p:ph idx="1"/>
          </p:nvPr>
        </p:nvSpPr>
        <p:spPr>
          <a:xfrm>
            <a:off x="890649" y="628753"/>
            <a:ext cx="10367159" cy="5600493"/>
          </a:xfrm>
        </p:spPr>
        <p:txBody>
          <a:bodyPr>
            <a:noAutofit/>
          </a:bodyPr>
          <a:lstStyle/>
          <a:p>
            <a:pPr marL="0" indent="0">
              <a:buNone/>
            </a:pPr>
            <a:endParaRPr lang="en-US" sz="6600" dirty="0">
              <a:effectLst/>
              <a:latin typeface="Times New Roman" panose="02020603050405020304" pitchFamily="18" charset="0"/>
              <a:ea typeface="Aptos" panose="020B0004020202020204" pitchFamily="34" charset="0"/>
            </a:endParaRPr>
          </a:p>
          <a:p>
            <a:pPr marL="0" indent="0" algn="ctr">
              <a:buNone/>
            </a:pPr>
            <a:r>
              <a:rPr lang="en-US" sz="6000" dirty="0">
                <a:effectLst/>
                <a:latin typeface="Times New Roman" panose="02020603050405020304" pitchFamily="18" charset="0"/>
                <a:ea typeface="Aptos" panose="020B0004020202020204" pitchFamily="34" charset="0"/>
              </a:rPr>
              <a:t>When Christ is called “Lord,” He is invested with the New Testament equivalent of the Old Testament “Adonai.” </a:t>
            </a:r>
            <a:endParaRPr lang="en-US" sz="6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148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FBD4E-A0BB-06EB-885A-874C7F91313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99E2FB-1009-0941-211B-727A35B4871A}"/>
              </a:ext>
            </a:extLst>
          </p:cNvPr>
          <p:cNvSpPr>
            <a:spLocks noGrp="1"/>
          </p:cNvSpPr>
          <p:nvPr>
            <p:ph idx="1"/>
          </p:nvPr>
        </p:nvSpPr>
        <p:spPr>
          <a:xfrm>
            <a:off x="653143" y="628753"/>
            <a:ext cx="10818421" cy="5600493"/>
          </a:xfrm>
        </p:spPr>
        <p:txBody>
          <a:bodyPr>
            <a:noAutofit/>
          </a:bodyPr>
          <a:lstStyle/>
          <a:p>
            <a:pPr marL="0" indent="0">
              <a:buNone/>
            </a:pPr>
            <a:r>
              <a:rPr lang="en-US" sz="4400" i="1" dirty="0">
                <a:effectLst/>
                <a:latin typeface="Times New Roman" panose="02020603050405020304" pitchFamily="18" charset="0"/>
                <a:ea typeface="Aptos" panose="020B0004020202020204" pitchFamily="34" charset="0"/>
              </a:rPr>
              <a:t>“Several psalms are called messianic because of their prophetic descriptions of Jesus the Messiah (Christ) – His life, death, resurrection, and future reign. David, who wrote several of these psalms, was a shepherd, soldier, and king.  Clearly he was also a prophet, because this psalm describes … the coming of Christ to establish His eternal reign.”</a:t>
            </a:r>
            <a:r>
              <a:rPr lang="en-US" sz="4400" dirty="0">
                <a:effectLst/>
                <a:latin typeface="Times New Roman" panose="02020603050405020304" pitchFamily="18" charset="0"/>
                <a:ea typeface="Aptos" panose="020B0004020202020204" pitchFamily="34" charset="0"/>
              </a:rPr>
              <a:t> </a:t>
            </a: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                                The Life Application Bible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51909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A7581-9340-7560-D7A6-3B506B6BD9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F808FD-1556-573F-ECE6-DC13133A0D0B}"/>
              </a:ext>
            </a:extLst>
          </p:cNvPr>
          <p:cNvSpPr>
            <a:spLocks noGrp="1"/>
          </p:cNvSpPr>
          <p:nvPr>
            <p:ph idx="1"/>
          </p:nvPr>
        </p:nvSpPr>
        <p:spPr>
          <a:xfrm>
            <a:off x="890649" y="628753"/>
            <a:ext cx="10367159" cy="560049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110:1</a:t>
            </a:r>
          </a:p>
          <a:p>
            <a:pPr marL="0" indent="0">
              <a:buNone/>
            </a:pPr>
            <a:r>
              <a:rPr lang="en-US" sz="4800" b="1" i="1" dirty="0">
                <a:effectLst/>
                <a:latin typeface="Times New Roman" panose="02020603050405020304" pitchFamily="18" charset="0"/>
                <a:ea typeface="Aptos" panose="020B0004020202020204" pitchFamily="34" charset="0"/>
              </a:rPr>
              <a:t>“The LORD said to my Lord, “Sit at My right hand, till I make Your enemies Your footstool.”</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3185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ED582-41F5-DE1A-6612-76F6D70AD3B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1AB9C-1634-D1B5-C314-7BA95CFDE163}"/>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Psalm 2:7-9</a:t>
            </a:r>
          </a:p>
          <a:p>
            <a:pPr marL="0" indent="0">
              <a:buNone/>
            </a:pPr>
            <a:r>
              <a:rPr lang="en-US" sz="4400" b="1" i="1" dirty="0">
                <a:effectLst/>
                <a:latin typeface="Times New Roman" panose="02020603050405020304" pitchFamily="18" charset="0"/>
                <a:ea typeface="Aptos" panose="020B0004020202020204" pitchFamily="34" charset="0"/>
              </a:rPr>
              <a:t>“I will declare the decree: the LORD has said to Me, ‘You are My Son, today I have begotten You.  Ask of Me, and I will give You the nations for Your inheritance, and the ends of the earth for Your possession.  You shall break them with a rod of iron; You shall dash them to pieces like a potter’s vessel.”</a:t>
            </a:r>
            <a:endParaRPr lang="en-US" sz="44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62133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4542B-7CB7-0E23-DE53-7F920ED22A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4576A3-D2C2-1AF3-CEDB-F2112B64448B}"/>
              </a:ext>
            </a:extLst>
          </p:cNvPr>
          <p:cNvSpPr>
            <a:spLocks noGrp="1"/>
          </p:cNvSpPr>
          <p:nvPr>
            <p:ph idx="1"/>
          </p:nvPr>
        </p:nvSpPr>
        <p:spPr>
          <a:xfrm>
            <a:off x="890649" y="628753"/>
            <a:ext cx="10367159" cy="560049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Proverbs 30:2-4</a:t>
            </a:r>
          </a:p>
          <a:p>
            <a:pPr marL="0" indent="0">
              <a:buNone/>
            </a:pPr>
            <a:r>
              <a:rPr lang="en-US" sz="4000" b="1" i="1" dirty="0">
                <a:effectLst/>
                <a:latin typeface="Times New Roman" panose="02020603050405020304" pitchFamily="18" charset="0"/>
                <a:ea typeface="Aptos" panose="020B0004020202020204" pitchFamily="34" charset="0"/>
              </a:rPr>
              <a:t>“Surely I am more stupid than any man, and do not have the understanding of a man.  I neither learned wisdom nor have knowledge of the Holy One.  Who has ascended into heaven, or descended?  Who has gathered the wind in His fists?  Who has bound the waters in a garment?  Who has established all the ends of the earth?  What is His name, and what is His Son’s name, if you know?”</a:t>
            </a:r>
            <a:r>
              <a:rPr lang="en-US" sz="4000" dirty="0">
                <a:effectLst/>
                <a:latin typeface="Times New Roman" panose="02020603050405020304" pitchFamily="18" charset="0"/>
                <a:ea typeface="Aptos" panose="020B0004020202020204" pitchFamily="34" charset="0"/>
              </a:rPr>
              <a:t> </a:t>
            </a:r>
            <a:endParaRPr lang="en-US" sz="40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54175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398BD-B3C1-5263-318C-E5A034B585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FE9E21-3295-74D9-AD83-A4E557DD5726}"/>
              </a:ext>
            </a:extLst>
          </p:cNvPr>
          <p:cNvSpPr>
            <a:spLocks noGrp="1"/>
          </p:cNvSpPr>
          <p:nvPr>
            <p:ph idx="1"/>
          </p:nvPr>
        </p:nvSpPr>
        <p:spPr>
          <a:xfrm>
            <a:off x="890649" y="628753"/>
            <a:ext cx="10367159" cy="560049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Numbers 27:18</a:t>
            </a:r>
          </a:p>
          <a:p>
            <a:pPr marL="0" indent="0">
              <a:buNone/>
            </a:pPr>
            <a:r>
              <a:rPr lang="en-US" sz="4800" b="1" i="1" dirty="0">
                <a:effectLst/>
                <a:latin typeface="Times New Roman" panose="02020603050405020304" pitchFamily="18" charset="0"/>
                <a:ea typeface="Aptos" panose="020B0004020202020204" pitchFamily="34" charset="0"/>
              </a:rPr>
              <a:t>“And the LORD said to Moses: “Take Joshua the son of Nun with you, a man in whom is the Spirit, and lay your hand on him …”.</a:t>
            </a:r>
            <a:r>
              <a:rPr lang="en-US" sz="4800" dirty="0">
                <a:effectLst/>
                <a:latin typeface="Times New Roman" panose="02020603050405020304" pitchFamily="18" charset="0"/>
                <a:ea typeface="Aptos" panose="020B0004020202020204" pitchFamily="34" charset="0"/>
              </a:rPr>
              <a:t>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43738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B46A0-EEE5-19DC-6EDD-7498F8E4A7F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539547-DFE2-5AD2-EB98-850CF214097C}"/>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51:10-12</a:t>
            </a:r>
          </a:p>
          <a:p>
            <a:pPr marL="0" indent="0">
              <a:buNone/>
            </a:pPr>
            <a:r>
              <a:rPr lang="en-US" sz="4800" b="1" i="1" dirty="0">
                <a:effectLst/>
                <a:latin typeface="Times New Roman" panose="02020603050405020304" pitchFamily="18" charset="0"/>
                <a:ea typeface="Aptos" panose="020B0004020202020204" pitchFamily="34" charset="0"/>
              </a:rPr>
              <a:t>“Create in me a clean heart, O God </a:t>
            </a:r>
            <a:r>
              <a:rPr lang="en-US" sz="4800" dirty="0">
                <a:effectLst/>
                <a:latin typeface="Times New Roman" panose="02020603050405020304" pitchFamily="18" charset="0"/>
                <a:ea typeface="Aptos" panose="020B0004020202020204" pitchFamily="34" charset="0"/>
              </a:rPr>
              <a:t>(Elohim)</a:t>
            </a:r>
            <a:r>
              <a:rPr lang="en-US" sz="4800" b="1" i="1" dirty="0">
                <a:effectLst/>
                <a:latin typeface="Times New Roman" panose="02020603050405020304" pitchFamily="18" charset="0"/>
                <a:ea typeface="Aptos" panose="020B0004020202020204" pitchFamily="34" charset="0"/>
              </a:rPr>
              <a:t>, and renew a steadfast spirit within me.  Do not cast me away from Your presence, and do not take Your Holy Spirit from me.  Restore to me the joy of Your salvation, and uphold me by Your generous Spirit.”</a:t>
            </a:r>
            <a:r>
              <a:rPr lang="en-US" sz="4800" dirty="0">
                <a:effectLst/>
                <a:latin typeface="Times New Roman" panose="02020603050405020304" pitchFamily="18" charset="0"/>
                <a:ea typeface="Aptos" panose="020B0004020202020204" pitchFamily="34" charset="0"/>
              </a:rPr>
              <a:t>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41802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1C98B-758E-753B-A3C7-C52B85CF97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CFFA5F-E592-DCF3-4709-FA2A29DEEE1B}"/>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Psalm 45:6-7</a:t>
            </a:r>
          </a:p>
          <a:p>
            <a:pPr marL="0" indent="0">
              <a:buNone/>
            </a:pPr>
            <a:r>
              <a:rPr lang="en-US" sz="4800" b="1" i="1" dirty="0">
                <a:effectLst/>
                <a:latin typeface="Times New Roman" panose="02020603050405020304" pitchFamily="18" charset="0"/>
                <a:ea typeface="Aptos" panose="020B0004020202020204" pitchFamily="34" charset="0"/>
              </a:rPr>
              <a:t>“Your throne, O God, is forever and ever; a scepter of righteousness is the scepter of Your kingdom.  You love righteousness and hate wickedness; therefore God, Your God, has anointed You with the oil of gladness more than Your companions.”</a:t>
            </a:r>
            <a:r>
              <a:rPr lang="en-US" sz="4800" dirty="0">
                <a:effectLst/>
                <a:latin typeface="Times New Roman" panose="02020603050405020304" pitchFamily="18" charset="0"/>
                <a:ea typeface="Aptos" panose="020B0004020202020204" pitchFamily="34" charset="0"/>
              </a:rPr>
              <a:t>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97630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3EBF3-BFAF-0EE3-5966-CF622712200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6E0E3D-2169-064C-1E23-5554F387FD33}"/>
              </a:ext>
            </a:extLst>
          </p:cNvPr>
          <p:cNvSpPr>
            <a:spLocks noGrp="1"/>
          </p:cNvSpPr>
          <p:nvPr>
            <p:ph idx="1"/>
          </p:nvPr>
        </p:nvSpPr>
        <p:spPr>
          <a:xfrm>
            <a:off x="890649" y="628753"/>
            <a:ext cx="10367159" cy="560049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Hebrews 1:8-9</a:t>
            </a:r>
          </a:p>
          <a:p>
            <a:pPr marL="0" indent="0">
              <a:buNone/>
            </a:pPr>
            <a:r>
              <a:rPr lang="en-US" sz="4400" b="1" i="1" dirty="0">
                <a:effectLst/>
                <a:latin typeface="Times New Roman" panose="02020603050405020304" pitchFamily="18" charset="0"/>
                <a:ea typeface="Aptos" panose="020B0004020202020204" pitchFamily="34" charset="0"/>
              </a:rPr>
              <a:t>“But to the Son He says: “Your throne, O God, is forever and ever; a scepter of righteousness is the scepter of Your kingdom.  You have loved righteousness and hated lawlessness; therefore God, Your God, has anointed You with the oil of gladness more than Your companions.”</a:t>
            </a:r>
            <a:r>
              <a:rPr lang="en-US" sz="4400" dirty="0">
                <a:effectLst/>
                <a:latin typeface="Times New Roman" panose="02020603050405020304" pitchFamily="18" charset="0"/>
                <a:ea typeface="Aptos" panose="020B0004020202020204" pitchFamily="34" charset="0"/>
              </a:rPr>
              <a:t> </a:t>
            </a:r>
            <a:endParaRPr lang="en-US" sz="44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744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1A3FA-8FB3-E87B-C9DA-26B0DF3954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ED330-1192-D95B-8D10-321C3BCD2DC0}"/>
              </a:ext>
            </a:extLst>
          </p:cNvPr>
          <p:cNvSpPr>
            <a:spLocks noGrp="1"/>
          </p:cNvSpPr>
          <p:nvPr>
            <p:ph idx="1"/>
          </p:nvPr>
        </p:nvSpPr>
        <p:spPr>
          <a:xfrm>
            <a:off x="838200" y="576470"/>
            <a:ext cx="10515600" cy="5600493"/>
          </a:xfrm>
        </p:spPr>
        <p:txBody>
          <a:bodyPr>
            <a:normAutofit/>
          </a:bodyPr>
          <a:lstStyle/>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The Eternity of God</a:t>
            </a:r>
          </a:p>
        </p:txBody>
      </p:sp>
    </p:spTree>
    <p:extLst>
      <p:ext uri="{BB962C8B-B14F-4D97-AF65-F5344CB8AC3E}">
        <p14:creationId xmlns:p14="http://schemas.microsoft.com/office/powerpoint/2010/main" val="10979496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5A14C-0475-158F-DB13-265D511BFAC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BE780-C989-4FC8-C13B-4C084C09B391}"/>
              </a:ext>
            </a:extLst>
          </p:cNvPr>
          <p:cNvSpPr>
            <a:spLocks noGrp="1"/>
          </p:cNvSpPr>
          <p:nvPr>
            <p:ph idx="1"/>
          </p:nvPr>
        </p:nvSpPr>
        <p:spPr>
          <a:xfrm>
            <a:off x="890649" y="628753"/>
            <a:ext cx="10367159" cy="560049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14:16-17</a:t>
            </a:r>
          </a:p>
          <a:p>
            <a:pPr marL="0" indent="0">
              <a:buNone/>
            </a:pPr>
            <a:r>
              <a:rPr lang="en-US" sz="4800" b="1" i="1" dirty="0">
                <a:effectLst/>
                <a:latin typeface="Times New Roman" panose="02020603050405020304" pitchFamily="18" charset="0"/>
                <a:ea typeface="Aptos" panose="020B0004020202020204" pitchFamily="34" charset="0"/>
              </a:rPr>
              <a:t>“And I will pray the Father, and He will give you another Helper, that He may abide with you forever – the Spirit of truth, whom the world cannot receive, because it neither sees Him nor knows Him; but you know Him, for He dwells with you and will be in you.”</a:t>
            </a:r>
            <a:r>
              <a:rPr lang="en-US" sz="4800" dirty="0">
                <a:effectLst/>
                <a:latin typeface="Times New Roman" panose="02020603050405020304" pitchFamily="18" charset="0"/>
                <a:ea typeface="Aptos" panose="020B0004020202020204" pitchFamily="34" charset="0"/>
              </a:rPr>
              <a:t>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18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B5832-6A20-97B5-4ECC-3C51B8EF8AB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7A1813-8772-11C8-3A43-A835B04FB961}"/>
              </a:ext>
            </a:extLst>
          </p:cNvPr>
          <p:cNvSpPr>
            <a:spLocks noGrp="1"/>
          </p:cNvSpPr>
          <p:nvPr>
            <p:ph idx="1"/>
          </p:nvPr>
        </p:nvSpPr>
        <p:spPr>
          <a:xfrm>
            <a:off x="838200" y="576470"/>
            <a:ext cx="10515600" cy="5600493"/>
          </a:xfrm>
        </p:spPr>
        <p:txBody>
          <a:bodyPr>
            <a:normAutofit/>
          </a:bodyPr>
          <a:lstStyle/>
          <a:p>
            <a:pPr marL="0" indent="0" algn="ctr">
              <a:buNone/>
            </a:pPr>
            <a:r>
              <a:rPr lang="en-US" sz="8800" dirty="0">
                <a:latin typeface="Calibri" panose="020F0502020204030204" pitchFamily="34" charset="0"/>
                <a:ea typeface="Calibri" panose="020F0502020204030204" pitchFamily="34" charset="0"/>
                <a:cs typeface="Calibri" panose="020F0502020204030204" pitchFamily="34" charset="0"/>
              </a:rPr>
              <a:t>The Eternity of God</a:t>
            </a:r>
          </a:p>
          <a:p>
            <a:pPr marL="0" indent="0" algn="ctr">
              <a:buNone/>
            </a:pPr>
            <a:endParaRPr lang="en-US" sz="8800" dirty="0">
              <a:effectLst/>
              <a:latin typeface="Times New Roman" panose="02020603050405020304" pitchFamily="18" charset="0"/>
              <a:ea typeface="Aptos" panose="020B0004020202020204" pitchFamily="34" charset="0"/>
            </a:endParaRPr>
          </a:p>
          <a:p>
            <a:pPr marL="0" indent="0" algn="ctr">
              <a:buNone/>
            </a:pPr>
            <a:r>
              <a:rPr lang="en-US" sz="8800" dirty="0">
                <a:effectLst/>
                <a:latin typeface="Times New Roman" panose="02020603050405020304" pitchFamily="18" charset="0"/>
                <a:ea typeface="Aptos" panose="020B0004020202020204" pitchFamily="34" charset="0"/>
              </a:rPr>
              <a:t>God always has been and always will be.</a:t>
            </a:r>
            <a:endParaRPr lang="en-US" sz="8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263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569A4-EF78-8D44-F7A0-AFA111C0FB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ED0CF-FDAC-5CE4-8640-3380A8672BE8}"/>
              </a:ext>
            </a:extLst>
          </p:cNvPr>
          <p:cNvSpPr>
            <a:spLocks noGrp="1"/>
          </p:cNvSpPr>
          <p:nvPr>
            <p:ph idx="1"/>
          </p:nvPr>
        </p:nvSpPr>
        <p:spPr>
          <a:xfrm>
            <a:off x="838200" y="576470"/>
            <a:ext cx="10515600" cy="5600493"/>
          </a:xfrm>
        </p:spPr>
        <p:txBody>
          <a:bodyPr>
            <a:normAutofit/>
          </a:bodyPr>
          <a:lstStyle/>
          <a:p>
            <a:pPr marL="0" indent="0" algn="ctr">
              <a:buNone/>
            </a:pPr>
            <a:r>
              <a:rPr lang="en-US" sz="6600" dirty="0">
                <a:effectLst/>
                <a:latin typeface="Times New Roman" panose="02020603050405020304" pitchFamily="18" charset="0"/>
                <a:ea typeface="Aptos" panose="020B0004020202020204" pitchFamily="34" charset="0"/>
              </a:rPr>
              <a:t>God didn’t start out as a man with flesh and bone that somehow evolved into what we now know as God.</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1751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8478E-8DCD-6E8E-0BE9-8E579F9E808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F5FA8D-C490-1517-7678-837609EDE66C}"/>
              </a:ext>
            </a:extLst>
          </p:cNvPr>
          <p:cNvSpPr>
            <a:spLocks noGrp="1"/>
          </p:cNvSpPr>
          <p:nvPr>
            <p:ph idx="1"/>
          </p:nvPr>
        </p:nvSpPr>
        <p:spPr>
          <a:xfrm>
            <a:off x="838200" y="576470"/>
            <a:ext cx="10515600" cy="6073712"/>
          </a:xfrm>
        </p:spPr>
        <p:txBody>
          <a:bodyPr>
            <a:normAutofit/>
          </a:bodyPr>
          <a:lstStyle/>
          <a:p>
            <a:pPr marL="0" indent="0" algn="ctr">
              <a:buNone/>
            </a:pPr>
            <a:r>
              <a:rPr lang="en-US" sz="6600" dirty="0">
                <a:effectLst/>
                <a:latin typeface="Times New Roman" panose="02020603050405020304" pitchFamily="18" charset="0"/>
                <a:ea typeface="Aptos" panose="020B0004020202020204" pitchFamily="34" charset="0"/>
              </a:rPr>
              <a:t>God didn’t start out as a man with flesh and bone that somehow evolved into what we now know as God.</a:t>
            </a:r>
          </a:p>
          <a:p>
            <a:pPr marL="0" indent="0" algn="ctr">
              <a:buNone/>
            </a:pPr>
            <a:endParaRPr lang="en-US" dirty="0">
              <a:latin typeface="Times New Roman" panose="02020603050405020304" pitchFamily="18" charset="0"/>
              <a:ea typeface="Calibri" panose="020F0502020204030204" pitchFamily="34" charset="0"/>
              <a:cs typeface="Calibri" panose="020F0502020204030204" pitchFamily="34" charset="0"/>
            </a:endParaRPr>
          </a:p>
          <a:p>
            <a:pPr marL="0" indent="0" algn="ctr">
              <a:buNone/>
            </a:pPr>
            <a:r>
              <a:rPr lang="en-US" sz="6600" dirty="0">
                <a:solidFill>
                  <a:srgbClr val="FF0000"/>
                </a:solidFill>
                <a:latin typeface="Times New Roman" panose="02020603050405020304" pitchFamily="18" charset="0"/>
                <a:ea typeface="Calibri" panose="020F0502020204030204" pitchFamily="34" charset="0"/>
                <a:cs typeface="Calibri" panose="020F0502020204030204" pitchFamily="34" charset="0"/>
              </a:rPr>
              <a:t>John 4:24 … “God is Spirit”</a:t>
            </a:r>
            <a:endParaRPr lang="en-US" sz="66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486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2102</Words>
  <Application>Microsoft Office PowerPoint</Application>
  <PresentationFormat>Widescreen</PresentationFormat>
  <Paragraphs>146</Paragraphs>
  <Slides>60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Aptos</vt:lpstr>
      <vt:lpstr>Aptos Display</vt:lpstr>
      <vt:lpstr>Arial</vt:lpstr>
      <vt:lpstr>Calibri</vt:lpstr>
      <vt:lpstr>Times New Roman</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2025-03-30T05:34:57Z</dcterms:created>
  <dcterms:modified xsi:type="dcterms:W3CDTF">2025-03-30T06:48:49Z</dcterms:modified>
</cp:coreProperties>
</file>