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54" d="100"/>
          <a:sy n="54" d="100"/>
        </p:scale>
        <p:origin x="60" y="10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AD1D-2D07-16E9-52B0-1B4B11F826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025C0E-30BF-159E-C0C8-D001DDA017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F33B4-E7A2-4930-6BF6-9A3559659CA3}"/>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5" name="Footer Placeholder 4">
            <a:extLst>
              <a:ext uri="{FF2B5EF4-FFF2-40B4-BE49-F238E27FC236}">
                <a16:creationId xmlns:a16="http://schemas.microsoft.com/office/drawing/2014/main" id="{CB69F170-2E63-F773-DB17-3897BA9D3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E8C32-7135-3F33-D9BB-A470C91955AA}"/>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29311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9B92D-BCA2-097F-E0EF-DC38FBC96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35644-C6E7-C335-1E77-2106B4F6A4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E1854-80E6-12B9-43B5-C03403F22BDE}"/>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5" name="Footer Placeholder 4">
            <a:extLst>
              <a:ext uri="{FF2B5EF4-FFF2-40B4-BE49-F238E27FC236}">
                <a16:creationId xmlns:a16="http://schemas.microsoft.com/office/drawing/2014/main" id="{97BBA7A4-E33E-C59F-CFF7-BC0AB78CF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6EC2C-2DEC-EC85-470A-0A8995944552}"/>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8301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A0EE8-723B-2F63-614B-F1F1D6A34A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D0B69A-F2AE-9853-6238-05EC8CE95D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02E37-72FD-DFE5-6AA4-60BF9D69FB35}"/>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5" name="Footer Placeholder 4">
            <a:extLst>
              <a:ext uri="{FF2B5EF4-FFF2-40B4-BE49-F238E27FC236}">
                <a16:creationId xmlns:a16="http://schemas.microsoft.com/office/drawing/2014/main" id="{6C156DA2-7926-F2C9-7B92-38B711C97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E7EAE-64A2-D47A-61D7-ED3362E1B268}"/>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05479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4D32-9B9F-9650-E8E6-53BCFF96B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3D694-2F0D-C7D7-1F99-C7C4FBB2FE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F0FB9-3CDF-623B-58C0-21CEF17F4586}"/>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5" name="Footer Placeholder 4">
            <a:extLst>
              <a:ext uri="{FF2B5EF4-FFF2-40B4-BE49-F238E27FC236}">
                <a16:creationId xmlns:a16="http://schemas.microsoft.com/office/drawing/2014/main" id="{477F6326-DBFD-A394-469E-F4C0C8B6A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CF245-45D3-8503-F396-B0366B411314}"/>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65722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1320-517F-B99F-D3D2-B06168C5F7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DE1794-A5A5-BD7A-DD60-C9521C28B8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3E5267-70E3-B135-1CC3-AFAE89FE541F}"/>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5" name="Footer Placeholder 4">
            <a:extLst>
              <a:ext uri="{FF2B5EF4-FFF2-40B4-BE49-F238E27FC236}">
                <a16:creationId xmlns:a16="http://schemas.microsoft.com/office/drawing/2014/main" id="{097BC79E-8AA1-7C8A-0F7C-0A3CBF56E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CBD6C-A7DE-9474-11C9-B9431C8255C8}"/>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09267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A290-9274-5D53-B3C5-B837C1732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B667D-671B-5E07-FAB7-82D90E315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A924C7-DACD-3E70-53A3-EDCCBD43C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A8D35-FED6-BEE5-5D2F-CAE044758731}"/>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6" name="Footer Placeholder 5">
            <a:extLst>
              <a:ext uri="{FF2B5EF4-FFF2-40B4-BE49-F238E27FC236}">
                <a16:creationId xmlns:a16="http://schemas.microsoft.com/office/drawing/2014/main" id="{39DBEF70-77B5-BFDB-6487-035FC210B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52ADF-0116-808D-1DDB-A735F0A1BF0C}"/>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191492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747E-1F93-D022-22E7-2313263301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01A48A-F00F-4A59-D3C5-AEB2BE68B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8B7CA2-2897-FED0-B1FF-464FDF9EE7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6FA85D-37AD-2ED6-A677-3A4A6A1CF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442BF-9E2F-DE61-A86A-FCFE0B1B1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2BB28A-8C4D-2D09-6886-E594C000A55B}"/>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8" name="Footer Placeholder 7">
            <a:extLst>
              <a:ext uri="{FF2B5EF4-FFF2-40B4-BE49-F238E27FC236}">
                <a16:creationId xmlns:a16="http://schemas.microsoft.com/office/drawing/2014/main" id="{BD2913A5-06EB-9791-1687-42AD0A1CBB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5A7665-3726-2837-5CE2-4CAA1D69D806}"/>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1366142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8E95-51B2-143D-07B5-37D46B9DC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0004AD-90D0-9EA9-8BEF-9BEC7EF9E145}"/>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4" name="Footer Placeholder 3">
            <a:extLst>
              <a:ext uri="{FF2B5EF4-FFF2-40B4-BE49-F238E27FC236}">
                <a16:creationId xmlns:a16="http://schemas.microsoft.com/office/drawing/2014/main" id="{249BC938-0911-B6CE-F941-452B35239E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4EF1AD-86C6-7926-C342-D62F0BACBF10}"/>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129843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8B0B7-6B9D-46C9-27AD-826B09D670C0}"/>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3" name="Footer Placeholder 2">
            <a:extLst>
              <a:ext uri="{FF2B5EF4-FFF2-40B4-BE49-F238E27FC236}">
                <a16:creationId xmlns:a16="http://schemas.microsoft.com/office/drawing/2014/main" id="{7ADF5F87-1712-4D99-1C5B-9D845979C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3DF91-5D9C-8421-A22A-1B2B868C4317}"/>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30060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D0F0-4599-CD8C-99EA-7BA9CDE190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375463-7CDA-7217-4E02-CE4A0E606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ACE406-ABF7-0E1B-1ED3-C1284FA05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ADB66D-3CAA-81E5-953B-52538A36490F}"/>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6" name="Footer Placeholder 5">
            <a:extLst>
              <a:ext uri="{FF2B5EF4-FFF2-40B4-BE49-F238E27FC236}">
                <a16:creationId xmlns:a16="http://schemas.microsoft.com/office/drawing/2014/main" id="{DC25ED3E-3D07-DC51-5F7A-D4FB212AF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C9964-8D06-1C71-E2DF-98B9F710016A}"/>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192992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FAED-DCB3-8137-16D6-4D84F4D75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4A084E-ED2E-0B29-1F63-0797523C7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2B78B8-7CCD-D1E1-C417-BD1C00CAB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2B7BC-5882-4360-B4F3-7929AF660C72}"/>
              </a:ext>
            </a:extLst>
          </p:cNvPr>
          <p:cNvSpPr>
            <a:spLocks noGrp="1"/>
          </p:cNvSpPr>
          <p:nvPr>
            <p:ph type="dt" sz="half" idx="10"/>
          </p:nvPr>
        </p:nvSpPr>
        <p:spPr/>
        <p:txBody>
          <a:bodyPr/>
          <a:lstStyle/>
          <a:p>
            <a:fld id="{1D64F8BC-0E46-47CC-A66B-FA7BD1602ED9}" type="datetimeFigureOut">
              <a:rPr lang="en-US" smtClean="0"/>
              <a:t>3/8/2025</a:t>
            </a:fld>
            <a:endParaRPr lang="en-US"/>
          </a:p>
        </p:txBody>
      </p:sp>
      <p:sp>
        <p:nvSpPr>
          <p:cNvPr id="6" name="Footer Placeholder 5">
            <a:extLst>
              <a:ext uri="{FF2B5EF4-FFF2-40B4-BE49-F238E27FC236}">
                <a16:creationId xmlns:a16="http://schemas.microsoft.com/office/drawing/2014/main" id="{BA0C276D-4039-5EED-31D9-87714B97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B00FFB-C03E-E4EA-9C05-7DC3C686E34C}"/>
              </a:ext>
            </a:extLst>
          </p:cNvPr>
          <p:cNvSpPr>
            <a:spLocks noGrp="1"/>
          </p:cNvSpPr>
          <p:nvPr>
            <p:ph type="sldNum" sz="quarter" idx="12"/>
          </p:nvPr>
        </p:nvSpPr>
        <p:spPr/>
        <p:txBody>
          <a:bodyPr/>
          <a:lstStyle/>
          <a:p>
            <a:fld id="{83B6DDB0-CF9B-443B-9305-0DD65DA0BA42}" type="slidenum">
              <a:rPr lang="en-US" smtClean="0"/>
              <a:t>‹#›</a:t>
            </a:fld>
            <a:endParaRPr lang="en-US"/>
          </a:p>
        </p:txBody>
      </p:sp>
    </p:spTree>
    <p:extLst>
      <p:ext uri="{BB962C8B-B14F-4D97-AF65-F5344CB8AC3E}">
        <p14:creationId xmlns:p14="http://schemas.microsoft.com/office/powerpoint/2010/main" val="320550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C1C0-FAE5-D0E1-AA11-36E8934BC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D9106-838B-436A-D5B9-E419BE2E5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1E264-0C86-81C7-5FB5-A2183CE29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64F8BC-0E46-47CC-A66B-FA7BD1602ED9}" type="datetimeFigureOut">
              <a:rPr lang="en-US" smtClean="0"/>
              <a:t>3/8/2025</a:t>
            </a:fld>
            <a:endParaRPr lang="en-US"/>
          </a:p>
        </p:txBody>
      </p:sp>
      <p:sp>
        <p:nvSpPr>
          <p:cNvPr id="5" name="Footer Placeholder 4">
            <a:extLst>
              <a:ext uri="{FF2B5EF4-FFF2-40B4-BE49-F238E27FC236}">
                <a16:creationId xmlns:a16="http://schemas.microsoft.com/office/drawing/2014/main" id="{9F08D283-BA4B-775B-CA06-0E652BB095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C08F95-DD04-D523-C0D6-4BA083D3F6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B6DDB0-CF9B-443B-9305-0DD65DA0BA42}" type="slidenum">
              <a:rPr lang="en-US" smtClean="0"/>
              <a:t>‹#›</a:t>
            </a:fld>
            <a:endParaRPr lang="en-US"/>
          </a:p>
        </p:txBody>
      </p:sp>
    </p:spTree>
    <p:extLst>
      <p:ext uri="{BB962C8B-B14F-4D97-AF65-F5344CB8AC3E}">
        <p14:creationId xmlns:p14="http://schemas.microsoft.com/office/powerpoint/2010/main" val="1676582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728F-C1F2-C287-964D-D204A91C2F1B}"/>
              </a:ext>
            </a:extLst>
          </p:cNvPr>
          <p:cNvSpPr>
            <a:spLocks noGrp="1"/>
          </p:cNvSpPr>
          <p:nvPr>
            <p:ph type="ctrTitle"/>
          </p:nvPr>
        </p:nvSpPr>
        <p:spPr>
          <a:xfrm>
            <a:off x="1524000" y="2644740"/>
            <a:ext cx="9144000" cy="1568520"/>
          </a:xfrm>
        </p:spPr>
        <p:txBody>
          <a:bodyPr>
            <a:normAutofit/>
          </a:bodyPr>
          <a:lstStyle/>
          <a:p>
            <a:r>
              <a:rPr lang="en-US" sz="9600" b="1" dirty="0">
                <a:latin typeface="Calibri" panose="020F0502020204030204" pitchFamily="34" charset="0"/>
                <a:ea typeface="Calibri" panose="020F0502020204030204" pitchFamily="34" charset="0"/>
                <a:cs typeface="Calibri" panose="020F0502020204030204" pitchFamily="34" charset="0"/>
              </a:rPr>
              <a:t>Ephesians</a:t>
            </a:r>
          </a:p>
        </p:txBody>
      </p:sp>
    </p:spTree>
    <p:extLst>
      <p:ext uri="{BB962C8B-B14F-4D97-AF65-F5344CB8AC3E}">
        <p14:creationId xmlns:p14="http://schemas.microsoft.com/office/powerpoint/2010/main" val="116918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05873-B43A-52E4-BCCE-62FC11F8F3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2044C-F3E2-A1EE-5813-FE1DD48E03F8}"/>
              </a:ext>
            </a:extLst>
          </p:cNvPr>
          <p:cNvSpPr>
            <a:spLocks noGrp="1"/>
          </p:cNvSpPr>
          <p:nvPr>
            <p:ph idx="1"/>
          </p:nvPr>
        </p:nvSpPr>
        <p:spPr>
          <a:xfrm>
            <a:off x="467096" y="405396"/>
            <a:ext cx="11257807"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Ephesians 1:15-16</a:t>
            </a:r>
          </a:p>
          <a:p>
            <a:pPr marL="0" indent="0">
              <a:buNone/>
            </a:pPr>
            <a:r>
              <a:rPr lang="en-US" sz="4800" b="1" i="1" dirty="0">
                <a:effectLst/>
                <a:latin typeface="Times New Roman" panose="02020603050405020304" pitchFamily="18" charset="0"/>
                <a:ea typeface="Aptos" panose="020B0004020202020204" pitchFamily="34" charset="0"/>
              </a:rPr>
              <a:t>“Therefore I also, after I heard of your faith in the Lord Jesus and your love for all the saints, do not cease to give thanks for you, making mention of you in my prayers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40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E62FE-0AAB-C4F9-2585-891EA9F03E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AB469-412A-C081-1FA0-415C68258794}"/>
              </a:ext>
            </a:extLst>
          </p:cNvPr>
          <p:cNvSpPr>
            <a:spLocks noGrp="1"/>
          </p:cNvSpPr>
          <p:nvPr>
            <p:ph idx="1"/>
          </p:nvPr>
        </p:nvSpPr>
        <p:spPr>
          <a:xfrm>
            <a:off x="467096" y="405396"/>
            <a:ext cx="11257807"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Ephesians 1:15-16</a:t>
            </a:r>
          </a:p>
          <a:p>
            <a:pPr marL="0" indent="0">
              <a:buNone/>
            </a:pPr>
            <a:r>
              <a:rPr lang="en-US" sz="4800" b="1" i="1" dirty="0">
                <a:effectLst/>
                <a:latin typeface="Times New Roman" panose="02020603050405020304" pitchFamily="18" charset="0"/>
                <a:ea typeface="Aptos" panose="020B0004020202020204" pitchFamily="34" charset="0"/>
              </a:rPr>
              <a:t>“Therefore I also, </a:t>
            </a:r>
            <a:r>
              <a:rPr lang="en-US" sz="4800" b="1" i="1" dirty="0">
                <a:solidFill>
                  <a:srgbClr val="FF0000"/>
                </a:solidFill>
                <a:effectLst/>
                <a:latin typeface="Times New Roman" panose="02020603050405020304" pitchFamily="18" charset="0"/>
                <a:ea typeface="Aptos" panose="020B0004020202020204" pitchFamily="34" charset="0"/>
              </a:rPr>
              <a:t>after I heard of your faith</a:t>
            </a:r>
            <a:r>
              <a:rPr lang="en-US" sz="4800" b="1" i="1" dirty="0">
                <a:effectLst/>
                <a:latin typeface="Times New Roman" panose="02020603050405020304" pitchFamily="18" charset="0"/>
                <a:ea typeface="Aptos" panose="020B0004020202020204" pitchFamily="34" charset="0"/>
              </a:rPr>
              <a:t> in the Lord Jesus and your love for all the saints, do not cease to give thanks for you, making mention of you in my prayers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3630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7DE2D-646C-A1AD-8AFF-BD112B544B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2EBFF-F1F6-0738-9F4D-282691D0E7F0}"/>
              </a:ext>
            </a:extLst>
          </p:cNvPr>
          <p:cNvSpPr>
            <a:spLocks noGrp="1"/>
          </p:cNvSpPr>
          <p:nvPr>
            <p:ph idx="1"/>
          </p:nvPr>
        </p:nvSpPr>
        <p:spPr>
          <a:xfrm>
            <a:off x="467096" y="405396"/>
            <a:ext cx="11257807"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Ephesians 3:2</a:t>
            </a:r>
          </a:p>
          <a:p>
            <a:pPr marL="0" indent="0">
              <a:buNone/>
            </a:pPr>
            <a:r>
              <a:rPr lang="en-US" sz="4800" b="1" i="1" dirty="0">
                <a:effectLst/>
                <a:latin typeface="Times New Roman" panose="02020603050405020304" pitchFamily="18" charset="0"/>
                <a:ea typeface="Aptos" panose="020B0004020202020204" pitchFamily="34" charset="0"/>
              </a:rPr>
              <a:t>“if indeed you have heard of the dispensation of the grace of God which was given to me for you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125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E7809-FF12-181B-252F-BFFCAC48CE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325C29-4B5A-FEFF-1C3E-27E3B3144704}"/>
              </a:ext>
            </a:extLst>
          </p:cNvPr>
          <p:cNvSpPr>
            <a:spLocks noGrp="1"/>
          </p:cNvSpPr>
          <p:nvPr>
            <p:ph idx="1"/>
          </p:nvPr>
        </p:nvSpPr>
        <p:spPr>
          <a:xfrm>
            <a:off x="467096" y="405396"/>
            <a:ext cx="11257807"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Ephesians 1:1</a:t>
            </a:r>
          </a:p>
          <a:p>
            <a:pPr marL="0" indent="0">
              <a:buNone/>
            </a:pPr>
            <a:r>
              <a:rPr lang="en-US" sz="4800" b="1" i="1" dirty="0">
                <a:effectLst/>
                <a:latin typeface="Times New Roman" panose="02020603050405020304" pitchFamily="18" charset="0"/>
                <a:ea typeface="Aptos" panose="020B0004020202020204" pitchFamily="34" charset="0"/>
              </a:rPr>
              <a:t>“Paul, an apostle of Jesus Christ by the will of God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059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94C0-06E7-D56F-5ED4-9323BDD24E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F3821-7A21-70CB-B697-B1826A0A1211}"/>
              </a:ext>
            </a:extLst>
          </p:cNvPr>
          <p:cNvSpPr>
            <a:spLocks noGrp="1"/>
          </p:cNvSpPr>
          <p:nvPr>
            <p:ph idx="1"/>
          </p:nvPr>
        </p:nvSpPr>
        <p:spPr>
          <a:xfrm>
            <a:off x="467096" y="405396"/>
            <a:ext cx="11257807"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Ephesians 1:1</a:t>
            </a:r>
          </a:p>
          <a:p>
            <a:pPr marL="0" indent="0">
              <a:buNone/>
            </a:pPr>
            <a:r>
              <a:rPr lang="en-US" sz="4800" b="1" i="1" dirty="0">
                <a:effectLst/>
                <a:latin typeface="Times New Roman" panose="02020603050405020304" pitchFamily="18" charset="0"/>
                <a:ea typeface="Aptos" panose="020B0004020202020204" pitchFamily="34" charset="0"/>
              </a:rPr>
              <a:t>“Paul, an apostle of Jesus Christ by the will of God …”.</a:t>
            </a:r>
          </a:p>
          <a:p>
            <a:pPr marL="0" indent="0">
              <a:buNone/>
            </a:pPr>
            <a:endParaRPr lang="en-US" sz="4800" b="1" i="1" dirty="0">
              <a:latin typeface="Times New Roman" panose="02020603050405020304" pitchFamily="18" charset="0"/>
              <a:ea typeface="Calibri" panose="020F0502020204030204" pitchFamily="34" charset="0"/>
              <a:cs typeface="Calibri" panose="020F0502020204030204" pitchFamily="34" charset="0"/>
            </a:endParaRPr>
          </a:p>
          <a:p>
            <a:pPr marL="0" indent="0">
              <a:buNone/>
            </a:pPr>
            <a:r>
              <a:rPr lang="en-US" sz="4800" dirty="0">
                <a:latin typeface="Times New Roman" panose="02020603050405020304" pitchFamily="18" charset="0"/>
                <a:ea typeface="Calibri" panose="020F0502020204030204" pitchFamily="34" charset="0"/>
                <a:cs typeface="Calibri" panose="020F0502020204030204" pitchFamily="34" charset="0"/>
              </a:rPr>
              <a:t>Ephesians 3:1</a:t>
            </a:r>
          </a:p>
          <a:p>
            <a:pPr marL="0" indent="0">
              <a:buNone/>
            </a:pPr>
            <a:r>
              <a:rPr lang="en-US" sz="4800" b="1" i="1" dirty="0">
                <a:effectLst/>
                <a:latin typeface="Times New Roman" panose="02020603050405020304" pitchFamily="18" charset="0"/>
                <a:ea typeface="Aptos" panose="020B0004020202020204" pitchFamily="34" charset="0"/>
              </a:rPr>
              <a:t>“For this reason I, Paul, the prisoner of Christ Jesus for you Gentiles …”.</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109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9F5BF-96DB-5CCA-0C9D-C9BAE82470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B24420-2889-373E-3C52-84AAAB9152D9}"/>
              </a:ext>
            </a:extLst>
          </p:cNvPr>
          <p:cNvSpPr>
            <a:spLocks noGrp="1"/>
          </p:cNvSpPr>
          <p:nvPr>
            <p:ph idx="1"/>
          </p:nvPr>
        </p:nvSpPr>
        <p:spPr>
          <a:xfrm>
            <a:off x="838200" y="602974"/>
            <a:ext cx="10515600" cy="6047208"/>
          </a:xfrm>
        </p:spPr>
        <p:txBody>
          <a:bodyPr>
            <a:normAutofit/>
          </a:bodyPr>
          <a:lstStyle/>
          <a:p>
            <a:pPr marL="0" indent="0">
              <a:buNone/>
            </a:pPr>
            <a:endParaRPr lang="en-US" sz="4800" i="1" dirty="0">
              <a:effectLst/>
              <a:latin typeface="Times New Roman" panose="02020603050405020304" pitchFamily="18" charset="0"/>
              <a:ea typeface="Aptos" panose="020B0004020202020204" pitchFamily="34" charset="0"/>
            </a:endParaRPr>
          </a:p>
          <a:p>
            <a:pPr marL="0" indent="0">
              <a:buNone/>
            </a:pPr>
            <a:endParaRPr lang="en-US" sz="4800" i="1" dirty="0">
              <a:latin typeface="Times New Roman" panose="02020603050405020304" pitchFamily="18" charset="0"/>
              <a:ea typeface="Aptos" panose="020B0004020202020204" pitchFamily="34" charset="0"/>
            </a:endParaRPr>
          </a:p>
          <a:p>
            <a:pPr marL="0" indent="0">
              <a:buNone/>
            </a:pPr>
            <a:r>
              <a:rPr lang="en-US" sz="4800" i="1" dirty="0">
                <a:effectLst/>
                <a:latin typeface="Times New Roman" panose="02020603050405020304" pitchFamily="18" charset="0"/>
                <a:ea typeface="Aptos" panose="020B0004020202020204" pitchFamily="34" charset="0"/>
              </a:rPr>
              <a:t>“… this overlooks Paul’s flexibility under different circumstances,”</a:t>
            </a:r>
            <a:r>
              <a:rPr lang="en-US" sz="4800" dirty="0">
                <a:effectLst/>
                <a:latin typeface="Times New Roman" panose="02020603050405020304" pitchFamily="18" charset="0"/>
                <a:ea typeface="Aptos" panose="020B0004020202020204" pitchFamily="34" charset="0"/>
              </a:rPr>
              <a:t> </a:t>
            </a:r>
            <a:r>
              <a:rPr lang="en-US" sz="4800" dirty="0">
                <a:latin typeface="Times New Roman" panose="02020603050405020304" pitchFamily="18" charset="0"/>
                <a:ea typeface="Calibri" panose="020F0502020204030204" pitchFamily="34" charset="0"/>
                <a:cs typeface="Calibri" panose="020F0502020204030204" pitchFamily="34" charset="0"/>
              </a:rPr>
              <a:t>                                                    </a:t>
            </a:r>
          </a:p>
          <a:p>
            <a:pPr marL="0" indent="0">
              <a:buNone/>
            </a:pPr>
            <a:r>
              <a:rPr lang="en-US" sz="4800" dirty="0">
                <a:latin typeface="Times New Roman" panose="02020603050405020304" pitchFamily="18" charset="0"/>
                <a:ea typeface="Calibri" panose="020F0502020204030204" pitchFamily="34" charset="0"/>
                <a:cs typeface="Calibri" panose="020F0502020204030204" pitchFamily="34" charset="0"/>
              </a:rPr>
              <a:t>                              </a:t>
            </a:r>
            <a:r>
              <a:rPr lang="en-US" sz="4400" dirty="0">
                <a:latin typeface="Times New Roman" panose="02020603050405020304" pitchFamily="18" charset="0"/>
                <a:ea typeface="Calibri" panose="020F0502020204030204" pitchFamily="34" charset="0"/>
                <a:cs typeface="Calibri" panose="020F0502020204030204" pitchFamily="34" charset="0"/>
              </a:rPr>
              <a:t>Talk Thru the Bible</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Wilkinson and Boa</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7882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240E-2449-BC3C-C87B-5A484138CC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555EC-645B-C87C-3E65-25213B9587D7}"/>
              </a:ext>
            </a:extLst>
          </p:cNvPr>
          <p:cNvSpPr>
            <a:spLocks noGrp="1"/>
          </p:cNvSpPr>
          <p:nvPr>
            <p:ph idx="1"/>
          </p:nvPr>
        </p:nvSpPr>
        <p:spPr>
          <a:xfrm>
            <a:off x="467096" y="405396"/>
            <a:ext cx="11257807"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2 Timothy 3:16-17</a:t>
            </a:r>
          </a:p>
          <a:p>
            <a:pPr marL="0" indent="0">
              <a:buNone/>
            </a:pPr>
            <a:r>
              <a:rPr lang="en-US" sz="4800" b="1" i="1" dirty="0">
                <a:effectLst/>
                <a:latin typeface="Times New Roman" panose="02020603050405020304" pitchFamily="18" charset="0"/>
                <a:ea typeface="Aptos" panose="020B0004020202020204" pitchFamily="34" charset="0"/>
              </a:rPr>
              <a:t>“All Scripture is given by inspiration of God, and is profitable for doctrine, for reproof, for correction, for instruction in righteousness, that the man of God may be complete, thoroughly equipped for every good work.”</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5624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A755-64A0-41B9-14FA-5F39528885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128B2E-0AA1-CEBE-033C-9ED54D490639}"/>
              </a:ext>
            </a:extLst>
          </p:cNvPr>
          <p:cNvSpPr>
            <a:spLocks noGrp="1"/>
          </p:cNvSpPr>
          <p:nvPr>
            <p:ph idx="1"/>
          </p:nvPr>
        </p:nvSpPr>
        <p:spPr>
          <a:xfrm>
            <a:off x="467096" y="405396"/>
            <a:ext cx="11257807"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2 Timothy 3:16-17</a:t>
            </a:r>
          </a:p>
          <a:p>
            <a:pPr marL="0" indent="0">
              <a:buNone/>
            </a:pPr>
            <a:r>
              <a:rPr lang="en-US" sz="4800" b="1" i="1" dirty="0">
                <a:effectLst/>
                <a:latin typeface="Times New Roman" panose="02020603050405020304" pitchFamily="18" charset="0"/>
                <a:ea typeface="Aptos" panose="020B0004020202020204" pitchFamily="34" charset="0"/>
              </a:rPr>
              <a:t>“All Scripture is given by </a:t>
            </a:r>
            <a:r>
              <a:rPr lang="en-US" sz="4800" b="1" i="1" dirty="0">
                <a:solidFill>
                  <a:srgbClr val="FF0000"/>
                </a:solidFill>
                <a:effectLst/>
                <a:latin typeface="Times New Roman" panose="02020603050405020304" pitchFamily="18" charset="0"/>
                <a:ea typeface="Aptos" panose="020B0004020202020204" pitchFamily="34" charset="0"/>
              </a:rPr>
              <a:t>inspiration</a:t>
            </a:r>
            <a:r>
              <a:rPr lang="en-US" sz="4800" b="1" i="1" dirty="0">
                <a:effectLst/>
                <a:latin typeface="Times New Roman" panose="02020603050405020304" pitchFamily="18" charset="0"/>
                <a:ea typeface="Aptos" panose="020B0004020202020204" pitchFamily="34" charset="0"/>
              </a:rPr>
              <a:t> of God, and is profitable for doctrine, for reproof, for correction, for instruction in righteousness, that the man of God may be complete, thoroughly equipped for every good work.”</a:t>
            </a:r>
            <a:r>
              <a:rPr lang="en-US" sz="4800" dirty="0">
                <a:effectLst/>
                <a:latin typeface="Times New Roman" panose="02020603050405020304" pitchFamily="18" charset="0"/>
                <a:ea typeface="Aptos" panose="020B0004020202020204" pitchFamily="34" charset="0"/>
              </a:rPr>
              <a:t> </a:t>
            </a:r>
          </a:p>
          <a:p>
            <a:pPr marL="0" indent="0" algn="ctr">
              <a:buNone/>
            </a:pPr>
            <a:r>
              <a:rPr lang="en-US" sz="4800" dirty="0">
                <a:solidFill>
                  <a:srgbClr val="FF0000"/>
                </a:solidFill>
                <a:latin typeface="Times New Roman" panose="02020603050405020304" pitchFamily="18" charset="0"/>
                <a:ea typeface="Calibri" panose="020F0502020204030204" pitchFamily="34" charset="0"/>
                <a:cs typeface="Calibri" panose="020F0502020204030204" pitchFamily="34" charset="0"/>
              </a:rPr>
              <a:t>Inspiration = “divinely breathed in”</a:t>
            </a:r>
            <a:endPar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24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8A087-7FAA-9CE8-D7CD-40CCD6F98CD8}"/>
            </a:ext>
          </a:extLst>
        </p:cNvPr>
        <p:cNvGrpSpPr/>
        <p:nvPr/>
      </p:nvGrpSpPr>
      <p:grpSpPr>
        <a:xfrm>
          <a:off x="0" y="0"/>
          <a:ext cx="0" cy="0"/>
          <a:chOff x="0" y="0"/>
          <a:chExt cx="0" cy="0"/>
        </a:xfrm>
      </p:grpSpPr>
      <p:pic>
        <p:nvPicPr>
          <p:cNvPr id="4" name="Content Placeholder 3" descr="A close-up of a book&#10;&#10;AI-generated content may be incorrect.">
            <a:extLst>
              <a:ext uri="{FF2B5EF4-FFF2-40B4-BE49-F238E27FC236}">
                <a16:creationId xmlns:a16="http://schemas.microsoft.com/office/drawing/2014/main" id="{0974A10D-3647-6F5C-AA18-62E3D3C69E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7901" y="163202"/>
            <a:ext cx="4480116" cy="6486836"/>
          </a:xfrm>
        </p:spPr>
      </p:pic>
    </p:spTree>
    <p:extLst>
      <p:ext uri="{BB962C8B-B14F-4D97-AF65-F5344CB8AC3E}">
        <p14:creationId xmlns:p14="http://schemas.microsoft.com/office/powerpoint/2010/main" val="263926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A18F04-7058-A3AC-2A95-77F6C5D31C7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close-up of a building&#10;&#10;AI-generated content may be incorrect.">
            <a:extLst>
              <a:ext uri="{FF2B5EF4-FFF2-40B4-BE49-F238E27FC236}">
                <a16:creationId xmlns:a16="http://schemas.microsoft.com/office/drawing/2014/main" id="{C01411A2-D306-405F-CBD7-ED2AC75B8F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900"/>
          <a:stretch/>
        </p:blipFill>
        <p:spPr>
          <a:xfrm>
            <a:off x="20" y="1282"/>
            <a:ext cx="12191980" cy="6856718"/>
          </a:xfrm>
          <a:prstGeom prst="rect">
            <a:avLst/>
          </a:prstGeom>
        </p:spPr>
      </p:pic>
    </p:spTree>
    <p:extLst>
      <p:ext uri="{BB962C8B-B14F-4D97-AF65-F5344CB8AC3E}">
        <p14:creationId xmlns:p14="http://schemas.microsoft.com/office/powerpoint/2010/main" val="276244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1B53E2-4B89-1B65-4489-13566C25C29E}"/>
              </a:ext>
            </a:extLst>
          </p:cNvPr>
          <p:cNvSpPr>
            <a:spLocks noGrp="1"/>
          </p:cNvSpPr>
          <p:nvPr>
            <p:ph idx="1"/>
          </p:nvPr>
        </p:nvSpPr>
        <p:spPr>
          <a:xfrm>
            <a:off x="838200" y="602974"/>
            <a:ext cx="10515600" cy="6047208"/>
          </a:xfrm>
        </p:spPr>
        <p:txBody>
          <a:bodyPr>
            <a:normAutofit/>
          </a:bodyPr>
          <a:lstStyle/>
          <a:p>
            <a:pPr marL="0" indent="0">
              <a:buNone/>
            </a:pPr>
            <a:r>
              <a:rPr lang="en-US" sz="4400" i="1" dirty="0">
                <a:effectLst/>
                <a:latin typeface="Times New Roman" panose="02020603050405020304" pitchFamily="18" charset="0"/>
                <a:ea typeface="Aptos" panose="020B0004020202020204" pitchFamily="34" charset="0"/>
              </a:rPr>
              <a:t>“Ephesians is addressed to a group of believers who are rich beyond measure in Jesus Christ, yet living as beggars, and only because they are ignorant of their wealth.  Since they have yet to accept their wealth, they relegate themselves to living as spiritual paupers.”</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Talk Thru the Bible</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Wilkinson and Boa</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4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15E1C1-C7ED-F777-8CD7-E4E927F66C9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tone room with a sign&#10;&#10;AI-generated content may be incorrect.">
            <a:extLst>
              <a:ext uri="{FF2B5EF4-FFF2-40B4-BE49-F238E27FC236}">
                <a16:creationId xmlns:a16="http://schemas.microsoft.com/office/drawing/2014/main" id="{61CB709C-8FE6-705A-E71B-0DA28F9E7D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006" b="3740"/>
          <a:stretch/>
        </p:blipFill>
        <p:spPr>
          <a:xfrm>
            <a:off x="20" y="1282"/>
            <a:ext cx="12191980" cy="6856718"/>
          </a:xfrm>
          <a:prstGeom prst="rect">
            <a:avLst/>
          </a:prstGeom>
        </p:spPr>
      </p:pic>
    </p:spTree>
    <p:extLst>
      <p:ext uri="{BB962C8B-B14F-4D97-AF65-F5344CB8AC3E}">
        <p14:creationId xmlns:p14="http://schemas.microsoft.com/office/powerpoint/2010/main" val="2049596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9278EE-53DA-7BC8-2E51-E79956CE59D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stone wall with a metal railing&#10;&#10;AI-generated content may be incorrect.">
            <a:extLst>
              <a:ext uri="{FF2B5EF4-FFF2-40B4-BE49-F238E27FC236}">
                <a16:creationId xmlns:a16="http://schemas.microsoft.com/office/drawing/2014/main" id="{8AD46015-98CD-CA75-247F-A79A1CB53A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57" b="15000"/>
          <a:stretch/>
        </p:blipFill>
        <p:spPr>
          <a:xfrm>
            <a:off x="20" y="1282"/>
            <a:ext cx="12191980" cy="6856718"/>
          </a:xfrm>
          <a:prstGeom prst="rect">
            <a:avLst/>
          </a:prstGeom>
        </p:spPr>
      </p:pic>
    </p:spTree>
    <p:extLst>
      <p:ext uri="{BB962C8B-B14F-4D97-AF65-F5344CB8AC3E}">
        <p14:creationId xmlns:p14="http://schemas.microsoft.com/office/powerpoint/2010/main" val="270080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A0321F-43AF-D55B-61B4-29CE74618CD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drain grate on a sidewalk&#10;&#10;AI-generated content may be incorrect.">
            <a:extLst>
              <a:ext uri="{FF2B5EF4-FFF2-40B4-BE49-F238E27FC236}">
                <a16:creationId xmlns:a16="http://schemas.microsoft.com/office/drawing/2014/main" id="{DCAD7DFC-E302-6082-A745-EFF2C30147A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270" b="18731"/>
          <a:stretch/>
        </p:blipFill>
        <p:spPr>
          <a:xfrm>
            <a:off x="20" y="1282"/>
            <a:ext cx="12191980" cy="6856718"/>
          </a:xfrm>
          <a:prstGeom prst="rect">
            <a:avLst/>
          </a:prstGeom>
        </p:spPr>
      </p:pic>
    </p:spTree>
    <p:extLst>
      <p:ext uri="{BB962C8B-B14F-4D97-AF65-F5344CB8AC3E}">
        <p14:creationId xmlns:p14="http://schemas.microsoft.com/office/powerpoint/2010/main" val="334891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22F1-B2F6-85EB-6A2C-A6A2D0B87AD1}"/>
            </a:ext>
          </a:extLst>
        </p:cNvPr>
        <p:cNvGrpSpPr/>
        <p:nvPr/>
      </p:nvGrpSpPr>
      <p:grpSpPr>
        <a:xfrm>
          <a:off x="0" y="0"/>
          <a:ext cx="0" cy="0"/>
          <a:chOff x="0" y="0"/>
          <a:chExt cx="0" cy="0"/>
        </a:xfrm>
      </p:grpSpPr>
      <p:pic>
        <p:nvPicPr>
          <p:cNvPr id="6" name="Content Placeholder 5" descr="A drawing of a room with people in it&#10;&#10;AI-generated content may be incorrect.">
            <a:extLst>
              <a:ext uri="{FF2B5EF4-FFF2-40B4-BE49-F238E27FC236}">
                <a16:creationId xmlns:a16="http://schemas.microsoft.com/office/drawing/2014/main" id="{E86B7AFE-92A2-DCEB-3DF7-2426358519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2235" y="127301"/>
            <a:ext cx="8567529" cy="6603397"/>
          </a:xfrm>
        </p:spPr>
      </p:pic>
    </p:spTree>
    <p:extLst>
      <p:ext uri="{BB962C8B-B14F-4D97-AF65-F5344CB8AC3E}">
        <p14:creationId xmlns:p14="http://schemas.microsoft.com/office/powerpoint/2010/main" val="2091597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3975-1BA1-39D5-E34B-AE7FC0E52B0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22C531D-9239-3672-AE62-22C20B378A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6495" y="89981"/>
            <a:ext cx="5199010" cy="6678038"/>
          </a:xfrm>
        </p:spPr>
      </p:pic>
    </p:spTree>
    <p:extLst>
      <p:ext uri="{BB962C8B-B14F-4D97-AF65-F5344CB8AC3E}">
        <p14:creationId xmlns:p14="http://schemas.microsoft.com/office/powerpoint/2010/main" val="402737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2A0D70-1F47-217B-A2CF-BCA7178BF54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map of the middle east&#10;&#10;AI-generated content may be incorrect.">
            <a:extLst>
              <a:ext uri="{FF2B5EF4-FFF2-40B4-BE49-F238E27FC236}">
                <a16:creationId xmlns:a16="http://schemas.microsoft.com/office/drawing/2014/main" id="{52A92E7A-03D2-B081-FDCF-C241C3345C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257"/>
          <a:stretch/>
        </p:blipFill>
        <p:spPr>
          <a:xfrm>
            <a:off x="20" y="1282"/>
            <a:ext cx="12191980" cy="6856718"/>
          </a:xfrm>
          <a:prstGeom prst="rect">
            <a:avLst/>
          </a:prstGeom>
        </p:spPr>
      </p:pic>
    </p:spTree>
    <p:extLst>
      <p:ext uri="{BB962C8B-B14F-4D97-AF65-F5344CB8AC3E}">
        <p14:creationId xmlns:p14="http://schemas.microsoft.com/office/powerpoint/2010/main" val="523424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07C24-43A2-4721-8830-D48F809875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D11DB6-17BA-DCC9-CA94-1B4E6B106693}"/>
              </a:ext>
            </a:extLst>
          </p:cNvPr>
          <p:cNvSpPr>
            <a:spLocks noGrp="1"/>
          </p:cNvSpPr>
          <p:nvPr>
            <p:ph idx="1"/>
          </p:nvPr>
        </p:nvSpPr>
        <p:spPr>
          <a:xfrm>
            <a:off x="803564" y="405396"/>
            <a:ext cx="10584872"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Acts 21:4</a:t>
            </a:r>
          </a:p>
          <a:p>
            <a:pPr marL="0" indent="0">
              <a:buNone/>
            </a:pPr>
            <a:r>
              <a:rPr lang="en-US" sz="4800" b="1" i="1" dirty="0">
                <a:effectLst/>
                <a:latin typeface="Times New Roman" panose="02020603050405020304" pitchFamily="18" charset="0"/>
                <a:ea typeface="Aptos" panose="020B0004020202020204" pitchFamily="34" charset="0"/>
              </a:rPr>
              <a:t>“And finding disciples, we stayed there seven days.  They told Paul through the Spirit not to go up to Jerusalem.”</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71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BB8F-7DE2-9F44-9AE0-CD08E59D6C76}"/>
            </a:ext>
          </a:extLst>
        </p:cNvPr>
        <p:cNvGrpSpPr/>
        <p:nvPr/>
      </p:nvGrpSpPr>
      <p:grpSpPr>
        <a:xfrm>
          <a:off x="0" y="0"/>
          <a:ext cx="0" cy="0"/>
          <a:chOff x="0" y="0"/>
          <a:chExt cx="0" cy="0"/>
        </a:xfrm>
      </p:grpSpPr>
      <p:pic>
        <p:nvPicPr>
          <p:cNvPr id="6" name="Content Placeholder 5" descr="A map of the middle east&#10;&#10;AI-generated content may be incorrect.">
            <a:extLst>
              <a:ext uri="{FF2B5EF4-FFF2-40B4-BE49-F238E27FC236}">
                <a16:creationId xmlns:a16="http://schemas.microsoft.com/office/drawing/2014/main" id="{14A2D47F-581D-2E1C-BC11-E2640864E0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257"/>
          <a:stretch/>
        </p:blipFill>
        <p:spPr>
          <a:xfrm>
            <a:off x="20" y="1282"/>
            <a:ext cx="12191980" cy="6856718"/>
          </a:xfrm>
          <a:prstGeom prst="rect">
            <a:avLst/>
          </a:prstGeom>
        </p:spPr>
      </p:pic>
    </p:spTree>
    <p:extLst>
      <p:ext uri="{BB962C8B-B14F-4D97-AF65-F5344CB8AC3E}">
        <p14:creationId xmlns:p14="http://schemas.microsoft.com/office/powerpoint/2010/main" val="2530093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A09A9-6C36-7C20-A96A-F9236D6970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720B6E-AD57-8346-0E72-BA2BE835E324}"/>
              </a:ext>
            </a:extLst>
          </p:cNvPr>
          <p:cNvSpPr>
            <a:spLocks noGrp="1"/>
          </p:cNvSpPr>
          <p:nvPr>
            <p:ph idx="1"/>
          </p:nvPr>
        </p:nvSpPr>
        <p:spPr>
          <a:xfrm>
            <a:off x="803564" y="405396"/>
            <a:ext cx="10584872" cy="6047208"/>
          </a:xfrm>
        </p:spPr>
        <p:txBody>
          <a:bodyPr>
            <a:noAutofit/>
          </a:bodyPr>
          <a:lstStyle/>
          <a:p>
            <a:pPr marL="0" indent="0">
              <a:buNone/>
            </a:pPr>
            <a:r>
              <a:rPr lang="en-US" sz="4400" dirty="0">
                <a:effectLst/>
                <a:latin typeface="Times New Roman" panose="02020603050405020304" pitchFamily="18" charset="0"/>
                <a:ea typeface="Aptos" panose="020B0004020202020204" pitchFamily="34" charset="0"/>
              </a:rPr>
              <a:t>Acts 21:10-11</a:t>
            </a:r>
          </a:p>
          <a:p>
            <a:pPr marL="0" indent="0">
              <a:buNone/>
            </a:pPr>
            <a:r>
              <a:rPr lang="en-US" sz="4400" b="1" i="1" dirty="0">
                <a:effectLst/>
                <a:latin typeface="Times New Roman" panose="02020603050405020304" pitchFamily="18" charset="0"/>
                <a:ea typeface="Aptos" panose="020B0004020202020204" pitchFamily="34" charset="0"/>
              </a:rPr>
              <a:t>“And as we stayed many days, a certain prophet named Agabus came down from Judea.  When he had come to us, he took Paul’s belt, bound his own hands and feet, and said, “Thus says the Holy Spirit, ‘So shall the Jews at Jerusalem bind the man who owns this belt, and deliver him into the hands of the Gentiles.’”</a:t>
            </a:r>
            <a:r>
              <a:rPr lang="en-US" sz="4400" dirty="0">
                <a:effectLst/>
                <a:latin typeface="Times New Roman" panose="02020603050405020304" pitchFamily="18" charset="0"/>
                <a:ea typeface="Aptos" panose="020B0004020202020204" pitchFamily="34" charset="0"/>
              </a:rPr>
              <a:t>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752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AD694-B30B-C3F1-61F8-44AF30560D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30D97-2DD1-E970-E032-2E730FEC2DD6}"/>
              </a:ext>
            </a:extLst>
          </p:cNvPr>
          <p:cNvSpPr>
            <a:spLocks noGrp="1"/>
          </p:cNvSpPr>
          <p:nvPr>
            <p:ph idx="1"/>
          </p:nvPr>
        </p:nvSpPr>
        <p:spPr>
          <a:xfrm>
            <a:off x="803564" y="405396"/>
            <a:ext cx="10584872"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Acts 21:12-14</a:t>
            </a:r>
          </a:p>
          <a:p>
            <a:pPr marL="0" indent="0">
              <a:buNone/>
            </a:pPr>
            <a:r>
              <a:rPr lang="en-US" sz="4800" b="1" i="1" dirty="0">
                <a:effectLst/>
                <a:latin typeface="Times New Roman" panose="02020603050405020304" pitchFamily="18" charset="0"/>
                <a:ea typeface="Aptos" panose="020B0004020202020204" pitchFamily="34" charset="0"/>
              </a:rPr>
              <a:t>“Now when we heard these things, both we and those from that place pleaded with him not to go up to Jerusalem.  Then Paul answered, “What do you mean by weeping and breaking my heart?  For I am ready not only to be bound, but also to die at Jerusalem for the name of the Lord Jesus.”</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06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6E27A-DE15-D795-080D-E203A23738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0E348-6A3F-C2D6-5B0C-2B3F8A3FA3BD}"/>
              </a:ext>
            </a:extLst>
          </p:cNvPr>
          <p:cNvSpPr>
            <a:spLocks noGrp="1"/>
          </p:cNvSpPr>
          <p:nvPr>
            <p:ph idx="1"/>
          </p:nvPr>
        </p:nvSpPr>
        <p:spPr>
          <a:xfrm>
            <a:off x="838200" y="602974"/>
            <a:ext cx="10515600" cy="6047208"/>
          </a:xfrm>
        </p:spPr>
        <p:txBody>
          <a:bodyPr>
            <a:normAutofit/>
          </a:bodyPr>
          <a:lstStyle/>
          <a:p>
            <a:pPr marL="0" indent="0" algn="ctr">
              <a:buNone/>
            </a:pPr>
            <a:endParaRPr lang="en-US" sz="6000" dirty="0">
              <a:effectLst/>
              <a:latin typeface="Times New Roman" panose="02020603050405020304" pitchFamily="18" charset="0"/>
              <a:ea typeface="Aptos" panose="020B0004020202020204" pitchFamily="34" charset="0"/>
            </a:endParaRPr>
          </a:p>
          <a:p>
            <a:pPr marL="0" indent="0" algn="ctr">
              <a:buNone/>
            </a:pPr>
            <a:r>
              <a:rPr lang="en-US" sz="6000" dirty="0">
                <a:effectLst/>
                <a:latin typeface="Times New Roman" panose="02020603050405020304" pitchFamily="18" charset="0"/>
                <a:ea typeface="Aptos" panose="020B0004020202020204" pitchFamily="34" charset="0"/>
              </a:rPr>
              <a:t>“I want you to write down all of the observations you come up with in these verses.  I came up with 39 of them.  See how many you can come up with.”</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568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536F-4C25-9E7D-BC08-DB37E246E8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25296-9EE1-D05F-8E63-85D54797489A}"/>
              </a:ext>
            </a:extLst>
          </p:cNvPr>
          <p:cNvSpPr>
            <a:spLocks noGrp="1"/>
          </p:cNvSpPr>
          <p:nvPr>
            <p:ph idx="1"/>
          </p:nvPr>
        </p:nvSpPr>
        <p:spPr>
          <a:xfrm>
            <a:off x="803564" y="405396"/>
            <a:ext cx="10584872"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Acts 22:24</a:t>
            </a:r>
          </a:p>
          <a:p>
            <a:pPr marL="0" indent="0">
              <a:buNone/>
            </a:pPr>
            <a:r>
              <a:rPr lang="en-US" sz="4800" b="1" i="1" dirty="0">
                <a:effectLst/>
                <a:latin typeface="Times New Roman" panose="02020603050405020304" pitchFamily="18" charset="0"/>
                <a:ea typeface="Aptos" panose="020B0004020202020204" pitchFamily="34" charset="0"/>
              </a:rPr>
              <a:t>“The commander ordered him to be brought into the barracks, and said that he should be examined under scourging, so that he might know why they shouted so against him.”</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757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5DFCD-51C3-E6AB-E674-C33480BEDB9B}"/>
            </a:ext>
          </a:extLst>
        </p:cNvPr>
        <p:cNvGrpSpPr/>
        <p:nvPr/>
      </p:nvGrpSpPr>
      <p:grpSpPr>
        <a:xfrm>
          <a:off x="0" y="0"/>
          <a:ext cx="0" cy="0"/>
          <a:chOff x="0" y="0"/>
          <a:chExt cx="0" cy="0"/>
        </a:xfrm>
      </p:grpSpPr>
      <p:pic>
        <p:nvPicPr>
          <p:cNvPr id="6" name="Content Placeholder 5" descr="A map of the middle east&#10;&#10;AI-generated content may be incorrect.">
            <a:extLst>
              <a:ext uri="{FF2B5EF4-FFF2-40B4-BE49-F238E27FC236}">
                <a16:creationId xmlns:a16="http://schemas.microsoft.com/office/drawing/2014/main" id="{B37D5374-E4EB-9FA3-C6ED-18B285A99D2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257"/>
          <a:stretch/>
        </p:blipFill>
        <p:spPr>
          <a:xfrm>
            <a:off x="20" y="1282"/>
            <a:ext cx="12191980" cy="6856718"/>
          </a:xfrm>
          <a:prstGeom prst="rect">
            <a:avLst/>
          </a:prstGeom>
        </p:spPr>
      </p:pic>
    </p:spTree>
    <p:extLst>
      <p:ext uri="{BB962C8B-B14F-4D97-AF65-F5344CB8AC3E}">
        <p14:creationId xmlns:p14="http://schemas.microsoft.com/office/powerpoint/2010/main" val="3320559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004D-06AD-2011-28D8-C9C2C03842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3DB30-232A-D8B9-1BA1-FBD62830AAA5}"/>
              </a:ext>
            </a:extLst>
          </p:cNvPr>
          <p:cNvSpPr>
            <a:spLocks noGrp="1"/>
          </p:cNvSpPr>
          <p:nvPr>
            <p:ph idx="1"/>
          </p:nvPr>
        </p:nvSpPr>
        <p:spPr>
          <a:xfrm>
            <a:off x="803564" y="405396"/>
            <a:ext cx="10584872"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Acts 28:16</a:t>
            </a:r>
          </a:p>
          <a:p>
            <a:pPr marL="0" indent="0">
              <a:buNone/>
            </a:pPr>
            <a:r>
              <a:rPr lang="en-US" sz="4800" b="1" i="1" dirty="0">
                <a:effectLst/>
                <a:latin typeface="Times New Roman" panose="02020603050405020304" pitchFamily="18" charset="0"/>
                <a:ea typeface="Aptos" panose="020B0004020202020204" pitchFamily="34" charset="0"/>
              </a:rPr>
              <a:t>“Now when we came to Rome, the centurion delivered the prisoners to the captain of the guard; but Paul was permitted to dwell by himself with the soldier who guarded him.”</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385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7769-5097-025D-0225-A9BAFFE64AA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C28F40-205F-444E-D9FD-4A42510BAE96}"/>
              </a:ext>
            </a:extLst>
          </p:cNvPr>
          <p:cNvSpPr>
            <a:spLocks noGrp="1"/>
          </p:cNvSpPr>
          <p:nvPr>
            <p:ph idx="1"/>
          </p:nvPr>
        </p:nvSpPr>
        <p:spPr>
          <a:xfrm>
            <a:off x="475013" y="405396"/>
            <a:ext cx="11162805" cy="6047208"/>
          </a:xfrm>
        </p:spPr>
        <p:txBody>
          <a:bodyPr>
            <a:noAutofit/>
          </a:bodyPr>
          <a:lstStyle/>
          <a:p>
            <a:pPr marL="0" indent="0">
              <a:buNone/>
            </a:pPr>
            <a:r>
              <a:rPr lang="en-US" sz="4400" dirty="0">
                <a:effectLst/>
                <a:latin typeface="Times New Roman" panose="02020603050405020304" pitchFamily="18" charset="0"/>
                <a:ea typeface="Aptos" panose="020B0004020202020204" pitchFamily="34" charset="0"/>
              </a:rPr>
              <a:t>Acts 28:17-20</a:t>
            </a:r>
          </a:p>
          <a:p>
            <a:pPr marL="0" indent="0">
              <a:buNone/>
            </a:pPr>
            <a:r>
              <a:rPr lang="en-US" sz="4400" b="1" i="1" dirty="0">
                <a:effectLst/>
                <a:latin typeface="Times New Roman" panose="02020603050405020304" pitchFamily="18" charset="0"/>
                <a:ea typeface="Aptos" panose="020B0004020202020204" pitchFamily="34" charset="0"/>
              </a:rPr>
              <a:t>“And it came to pass after three days that Paul called the leaders of the Jews together.  So when they had come together, he said to them: “Men and brethren, though I have done nothing against our people or the customs of our fathers, yet I was delivered as a prisoner from Jerusalem into the  hands of the Romans, who, when they had examined me, wanted to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155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44C8-0295-D367-6FD8-798E34E185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07108-EE07-B44F-9E68-BF15E98FBED1}"/>
              </a:ext>
            </a:extLst>
          </p:cNvPr>
          <p:cNvSpPr>
            <a:spLocks noGrp="1"/>
          </p:cNvSpPr>
          <p:nvPr>
            <p:ph idx="1"/>
          </p:nvPr>
        </p:nvSpPr>
        <p:spPr>
          <a:xfrm>
            <a:off x="522514" y="405396"/>
            <a:ext cx="11091554" cy="6047208"/>
          </a:xfrm>
        </p:spPr>
        <p:txBody>
          <a:bodyPr>
            <a:noAutofit/>
          </a:bodyPr>
          <a:lstStyle/>
          <a:p>
            <a:pPr marL="0" indent="0">
              <a:buNone/>
            </a:pPr>
            <a:r>
              <a:rPr lang="en-US" sz="4400" dirty="0">
                <a:effectLst/>
                <a:latin typeface="Times New Roman" panose="02020603050405020304" pitchFamily="18" charset="0"/>
                <a:ea typeface="Aptos" panose="020B0004020202020204" pitchFamily="34" charset="0"/>
              </a:rPr>
              <a:t>Acts 28:17-20</a:t>
            </a:r>
          </a:p>
          <a:p>
            <a:pPr marL="0" indent="0">
              <a:buNone/>
            </a:pPr>
            <a:r>
              <a:rPr lang="en-US" sz="4400" b="1" i="1" dirty="0">
                <a:effectLst/>
                <a:latin typeface="Times New Roman" panose="02020603050405020304" pitchFamily="18" charset="0"/>
                <a:ea typeface="Aptos" panose="020B0004020202020204" pitchFamily="34" charset="0"/>
              </a:rPr>
              <a:t>let me go, because there was no cause for putting me to death.  But when the Jews spoke against it, I was compelled to appeal to Caesar, not that I had anything of which to accuse my nation.  For this reason therefore I have called for you, to see you and speak with you, because for the hope of Israel I am bound with this chain.”</a:t>
            </a:r>
            <a:r>
              <a:rPr lang="en-US" sz="4400" dirty="0">
                <a:effectLst/>
                <a:latin typeface="Times New Roman" panose="02020603050405020304" pitchFamily="18" charset="0"/>
                <a:ea typeface="Aptos" panose="020B0004020202020204" pitchFamily="34" charset="0"/>
              </a:rPr>
              <a:t>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340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2D77A-0AA8-5326-69FD-DA2375A9FB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8D806B-A7B3-3F54-6FCF-AC4DA7AA1E0A}"/>
              </a:ext>
            </a:extLst>
          </p:cNvPr>
          <p:cNvSpPr>
            <a:spLocks noGrp="1"/>
          </p:cNvSpPr>
          <p:nvPr>
            <p:ph idx="1"/>
          </p:nvPr>
        </p:nvSpPr>
        <p:spPr>
          <a:xfrm>
            <a:off x="746166" y="405396"/>
            <a:ext cx="10699668"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Acts 28:30-31</a:t>
            </a:r>
          </a:p>
          <a:p>
            <a:pPr marL="0" indent="0">
              <a:buNone/>
            </a:pPr>
            <a:r>
              <a:rPr lang="en-US" sz="4800" b="1" i="1" dirty="0">
                <a:effectLst/>
                <a:latin typeface="Times New Roman" panose="02020603050405020304" pitchFamily="18" charset="0"/>
                <a:ea typeface="Aptos" panose="020B0004020202020204" pitchFamily="34" charset="0"/>
              </a:rPr>
              <a:t>“Then Paul dwelt two whole years in his own rented house, and received all who came to him, preaching the kingdom of God and teaching the things which concern the Lord Jesus Christ with all confidence, no one forbidding him.”</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6999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550DE-BA8E-7843-7801-1E2D8ABF67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050168-15D1-114A-0D64-6168DAC8537A}"/>
              </a:ext>
            </a:extLst>
          </p:cNvPr>
          <p:cNvSpPr>
            <a:spLocks noGrp="1"/>
          </p:cNvSpPr>
          <p:nvPr>
            <p:ph idx="1"/>
          </p:nvPr>
        </p:nvSpPr>
        <p:spPr>
          <a:xfrm>
            <a:off x="746166" y="405396"/>
            <a:ext cx="10699668" cy="6047208"/>
          </a:xfrm>
        </p:spPr>
        <p:txBody>
          <a:bodyPr>
            <a:noAutofit/>
          </a:bodyPr>
          <a:lstStyle/>
          <a:p>
            <a:pPr marL="0" indent="0">
              <a:buNone/>
            </a:pPr>
            <a:r>
              <a:rPr lang="en-US" sz="4400" dirty="0">
                <a:effectLst/>
                <a:latin typeface="Times New Roman" panose="02020603050405020304" pitchFamily="18" charset="0"/>
                <a:ea typeface="Aptos" panose="020B0004020202020204" pitchFamily="34" charset="0"/>
              </a:rPr>
              <a:t>Philippians 1:12-14</a:t>
            </a:r>
          </a:p>
          <a:p>
            <a:pPr marL="0" indent="0">
              <a:buNone/>
            </a:pPr>
            <a:r>
              <a:rPr lang="en-US" sz="4400" b="1" i="1" dirty="0">
                <a:effectLst/>
                <a:latin typeface="Times New Roman" panose="02020603050405020304" pitchFamily="18" charset="0"/>
                <a:ea typeface="Aptos" panose="020B0004020202020204" pitchFamily="34" charset="0"/>
              </a:rPr>
              <a:t>“But I want you to know, brethren, that the things which happened to me have actually turned out for the furtherance of the gospel, so that it has become evident to the whole palace guard, and to all the rest, that my chains are in Christ; and most of the brethren in the Lord, having become confident by my chains, are much more bold to speak the word without fear.”</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029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BE691-1E1D-3D3E-6549-DF4D24D62B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B7809E-A03A-E721-3EBB-0B207B9B288A}"/>
              </a:ext>
            </a:extLst>
          </p:cNvPr>
          <p:cNvSpPr>
            <a:spLocks noGrp="1"/>
          </p:cNvSpPr>
          <p:nvPr>
            <p:ph idx="1"/>
          </p:nvPr>
        </p:nvSpPr>
        <p:spPr>
          <a:xfrm>
            <a:off x="746166" y="405396"/>
            <a:ext cx="10699668" cy="6047208"/>
          </a:xfrm>
        </p:spPr>
        <p:txBody>
          <a:bodyPr>
            <a:noAutofit/>
          </a:bodyPr>
          <a:lstStyle/>
          <a:p>
            <a:pPr marL="0" indent="0">
              <a:buNone/>
            </a:pPr>
            <a:r>
              <a:rPr lang="en-US" sz="4800" dirty="0">
                <a:effectLst/>
                <a:latin typeface="Times New Roman" panose="02020603050405020304" pitchFamily="18" charset="0"/>
                <a:ea typeface="Aptos" panose="020B0004020202020204" pitchFamily="34" charset="0"/>
              </a:rPr>
              <a:t>Ephesians 4:1-3</a:t>
            </a:r>
          </a:p>
          <a:p>
            <a:pPr marL="0" indent="0">
              <a:buNone/>
            </a:pPr>
            <a:r>
              <a:rPr lang="en-US" sz="4800" b="1" i="1" dirty="0">
                <a:effectLst/>
                <a:latin typeface="Times New Roman" panose="02020603050405020304" pitchFamily="18" charset="0"/>
                <a:ea typeface="Aptos" panose="020B0004020202020204" pitchFamily="34" charset="0"/>
              </a:rPr>
              <a:t>“I, therefore, the prisoner of the Lord, beseech you to walk worthy of the calling with which you were called, with all lowliness and gentleness, with longsuffering, bearing with one another in love, endeavoring to keep the unity of the Spirit in the bond of peace.”</a:t>
            </a:r>
            <a:r>
              <a:rPr lang="en-US" sz="4800" dirty="0">
                <a:effectLst/>
                <a:latin typeface="Times New Roman" panose="02020603050405020304" pitchFamily="18" charset="0"/>
                <a:ea typeface="Aptos" panose="020B0004020202020204" pitchFamily="34" charset="0"/>
              </a:rPr>
              <a:t> </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04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7023E-530F-AF19-26B0-5589AE1DBC6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53C85-5C39-17AB-24D2-0B34114DCA88}"/>
              </a:ext>
            </a:extLst>
          </p:cNvPr>
          <p:cNvSpPr>
            <a:spLocks noGrp="1"/>
          </p:cNvSpPr>
          <p:nvPr>
            <p:ph idx="1"/>
          </p:nvPr>
        </p:nvSpPr>
        <p:spPr>
          <a:xfrm>
            <a:off x="838200" y="602974"/>
            <a:ext cx="10515600" cy="6047208"/>
          </a:xfrm>
        </p:spPr>
        <p:txBody>
          <a:bodyPr>
            <a:normAutofit lnSpcReduction="10000"/>
          </a:bodyPr>
          <a:lstStyle/>
          <a:p>
            <a:pPr marL="0" indent="0">
              <a:buNone/>
            </a:pPr>
            <a:r>
              <a:rPr lang="en-US" sz="4400" i="1" dirty="0">
                <a:effectLst/>
                <a:latin typeface="Times New Roman" panose="02020603050405020304" pitchFamily="18" charset="0"/>
                <a:ea typeface="Aptos" panose="020B0004020202020204" pitchFamily="34" charset="0"/>
              </a:rPr>
              <a:t>“Ephesians was not written to correct specific errors in a local church, but to prevent problems in the church as a whole by encouraging the body of Christ to mature in Him.  It was also written to make believers more aware of their position in Christ because this is the basis for their practice on every level of life.”</a:t>
            </a:r>
            <a:r>
              <a:rPr lang="en-US" sz="4400" dirty="0">
                <a:effectLst/>
                <a:latin typeface="Times New Roman" panose="02020603050405020304" pitchFamily="18" charset="0"/>
                <a:ea typeface="Aptos" panose="020B0004020202020204" pitchFamily="34" charset="0"/>
              </a:rPr>
              <a:t> </a:t>
            </a:r>
            <a:r>
              <a:rPr lang="en-US" sz="4400" dirty="0">
                <a:latin typeface="Times New Roman" panose="02020603050405020304" pitchFamily="18" charset="0"/>
                <a:ea typeface="Calibri" panose="020F0502020204030204" pitchFamily="34" charset="0"/>
                <a:cs typeface="Calibri" panose="020F0502020204030204" pitchFamily="34" charset="0"/>
              </a:rPr>
              <a:t>                                  </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Talk Thru the Bible</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Wilkinson and Boa</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550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870AE-1775-5E14-8681-310C0C5F21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8C328-C399-1CED-F1E1-5686E92A96C6}"/>
              </a:ext>
            </a:extLst>
          </p:cNvPr>
          <p:cNvSpPr>
            <a:spLocks noGrp="1"/>
          </p:cNvSpPr>
          <p:nvPr>
            <p:ph idx="1"/>
          </p:nvPr>
        </p:nvSpPr>
        <p:spPr>
          <a:xfrm>
            <a:off x="838200" y="602974"/>
            <a:ext cx="10515600" cy="6047208"/>
          </a:xfrm>
        </p:spPr>
        <p:txBody>
          <a:bodyPr>
            <a:normAutofit lnSpcReduction="10000"/>
          </a:bodyPr>
          <a:lstStyle/>
          <a:p>
            <a:pPr marL="0" indent="0">
              <a:buNone/>
            </a:pPr>
            <a:r>
              <a:rPr lang="en-US" sz="4400" i="1" dirty="0">
                <a:effectLst/>
                <a:latin typeface="Times New Roman" panose="02020603050405020304" pitchFamily="18" charset="0"/>
                <a:ea typeface="Aptos" panose="020B0004020202020204" pitchFamily="34" charset="0"/>
              </a:rPr>
              <a:t>“Ephesians was not written to correct specific errors in a local church, but to prevent problems in the church as a whole by encouraging the body of Christ to mature in Him.  </a:t>
            </a:r>
            <a:r>
              <a:rPr lang="en-US" sz="4400" i="1" dirty="0">
                <a:solidFill>
                  <a:srgbClr val="FF0000"/>
                </a:solidFill>
                <a:effectLst/>
                <a:latin typeface="Times New Roman" panose="02020603050405020304" pitchFamily="18" charset="0"/>
                <a:ea typeface="Aptos" panose="020B0004020202020204" pitchFamily="34" charset="0"/>
              </a:rPr>
              <a:t>It was also written to make believers more aware of their position in Christ because this is the basis for their practice on every level of life</a:t>
            </a:r>
            <a:r>
              <a:rPr lang="en-US" sz="4400" i="1" dirty="0">
                <a:effectLst/>
                <a:latin typeface="Times New Roman" panose="02020603050405020304" pitchFamily="18" charset="0"/>
                <a:ea typeface="Aptos" panose="020B0004020202020204" pitchFamily="34" charset="0"/>
              </a:rPr>
              <a:t>.”</a:t>
            </a:r>
            <a:r>
              <a:rPr lang="en-US" sz="4400" dirty="0">
                <a:effectLst/>
                <a:latin typeface="Times New Roman" panose="02020603050405020304" pitchFamily="18" charset="0"/>
                <a:ea typeface="Aptos" panose="020B0004020202020204" pitchFamily="34" charset="0"/>
              </a:rPr>
              <a:t> </a:t>
            </a:r>
            <a:r>
              <a:rPr lang="en-US" sz="4400" dirty="0">
                <a:latin typeface="Times New Roman" panose="02020603050405020304" pitchFamily="18" charset="0"/>
                <a:ea typeface="Calibri" panose="020F0502020204030204" pitchFamily="34" charset="0"/>
                <a:cs typeface="Calibri" panose="020F0502020204030204" pitchFamily="34" charset="0"/>
              </a:rPr>
              <a:t>                                  </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Talk Thru the Bible</a:t>
            </a:r>
          </a:p>
          <a:p>
            <a:pPr marL="0" indent="0">
              <a:buNone/>
            </a:pPr>
            <a:r>
              <a:rPr lang="en-US" sz="4400" dirty="0">
                <a:latin typeface="Times New Roman" panose="02020603050405020304" pitchFamily="18" charset="0"/>
                <a:ea typeface="Calibri" panose="020F0502020204030204" pitchFamily="34" charset="0"/>
                <a:cs typeface="Calibri" panose="020F0502020204030204" pitchFamily="34" charset="0"/>
              </a:rPr>
              <a:t>                                          Wilkinson and Boa</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66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CA598-117A-DE86-8E00-3E50F4AF87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0FC405-783C-7074-F256-AF5D96851ED6}"/>
              </a:ext>
            </a:extLst>
          </p:cNvPr>
          <p:cNvSpPr>
            <a:spLocks noGrp="1"/>
          </p:cNvSpPr>
          <p:nvPr>
            <p:ph idx="1"/>
          </p:nvPr>
        </p:nvSpPr>
        <p:spPr>
          <a:xfrm>
            <a:off x="467096" y="405396"/>
            <a:ext cx="11257807" cy="6047208"/>
          </a:xfrm>
        </p:spPr>
        <p:txBody>
          <a:bodyPr>
            <a:noAutofit/>
          </a:bodyPr>
          <a:lstStyle/>
          <a:p>
            <a:pPr marL="0" indent="0">
              <a:buNone/>
            </a:pPr>
            <a:r>
              <a:rPr lang="en-US" sz="4000" dirty="0">
                <a:effectLst/>
                <a:latin typeface="Times New Roman" panose="02020603050405020304" pitchFamily="18" charset="0"/>
                <a:ea typeface="Aptos" panose="020B0004020202020204" pitchFamily="34" charset="0"/>
              </a:rPr>
              <a:t>Ephesians 1:3-6</a:t>
            </a:r>
          </a:p>
          <a:p>
            <a:pPr marL="0" indent="0">
              <a:buNone/>
            </a:pPr>
            <a:r>
              <a:rPr lang="en-US" sz="4000" b="1" i="1" dirty="0">
                <a:effectLst/>
                <a:latin typeface="Times New Roman" panose="02020603050405020304" pitchFamily="18" charset="0"/>
                <a:ea typeface="Aptos" panose="020B0004020202020204" pitchFamily="34" charset="0"/>
              </a:rPr>
              <a:t>“Blessed be the God and Father of our Lord Jesus Christ, who has blessed us with every spiritual blessing in the heavenly places in Christ, just as He chose us in Him before the foundation of the world, that we should be holy and without blame before Him in love, having predestined us to adoption as sons by Jesus Christ to Himself, according to the good pleasure of His will, to the praise of the glory of His grace, by which He made us accepted in the Beloved.”</a:t>
            </a:r>
            <a:r>
              <a:rPr lang="en-US" sz="4000" dirty="0">
                <a:effectLst/>
                <a:latin typeface="Times New Roman" panose="02020603050405020304" pitchFamily="18" charset="0"/>
                <a:ea typeface="Aptos" panose="020B0004020202020204" pitchFamily="34" charset="0"/>
              </a:rPr>
              <a:t> </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0000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842C-8501-B9B0-48C7-CE882C3B40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B0F2B-8011-E067-1781-ADFC6029C1AF}"/>
              </a:ext>
            </a:extLst>
          </p:cNvPr>
          <p:cNvSpPr>
            <a:spLocks noGrp="1"/>
          </p:cNvSpPr>
          <p:nvPr>
            <p:ph idx="1"/>
          </p:nvPr>
        </p:nvSpPr>
        <p:spPr>
          <a:xfrm>
            <a:off x="746166" y="405396"/>
            <a:ext cx="10699668" cy="6047208"/>
          </a:xfrm>
        </p:spPr>
        <p:txBody>
          <a:bodyPr>
            <a:noAutofit/>
          </a:bodyPr>
          <a:lstStyle/>
          <a:p>
            <a:pPr marL="0" indent="0" algn="ctr">
              <a:buNone/>
            </a:pPr>
            <a:r>
              <a:rPr lang="en-US" sz="4800" dirty="0">
                <a:latin typeface="Times New Roman" panose="02020603050405020304" pitchFamily="18" charset="0"/>
                <a:ea typeface="Aptos" panose="020B0004020202020204" pitchFamily="34" charset="0"/>
              </a:rPr>
              <a:t>H</a:t>
            </a:r>
            <a:r>
              <a:rPr lang="en-US" sz="4800" dirty="0">
                <a:effectLst/>
                <a:latin typeface="Times New Roman" panose="02020603050405020304" pitchFamily="18" charset="0"/>
                <a:ea typeface="Aptos" panose="020B0004020202020204" pitchFamily="34" charset="0"/>
              </a:rPr>
              <a:t>is Christian belief system needed to be at the core of who he is, and how he interprets the world around him, the decisions he makes in life, the way he treats others in life, and even his world view … all that needs to be guided and filtered through his core, Christian belief system and not the other way around.</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3892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F88E-A81B-BBA8-C66D-0962968DEB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50D7AC-F033-AB6A-582D-BC927F931218}"/>
              </a:ext>
            </a:extLst>
          </p:cNvPr>
          <p:cNvSpPr>
            <a:spLocks noGrp="1"/>
          </p:cNvSpPr>
          <p:nvPr>
            <p:ph idx="1"/>
          </p:nvPr>
        </p:nvSpPr>
        <p:spPr>
          <a:xfrm>
            <a:off x="746166" y="405396"/>
            <a:ext cx="10699668" cy="6047208"/>
          </a:xfrm>
        </p:spPr>
        <p:txBody>
          <a:bodyPr>
            <a:noAutofit/>
          </a:bodyPr>
          <a:lstStyle/>
          <a:p>
            <a:pPr marL="0" indent="0" algn="ctr">
              <a:buNone/>
            </a:pPr>
            <a:endParaRPr lang="en-US" sz="3600" dirty="0">
              <a:latin typeface="Times New Roman" panose="02020603050405020304" pitchFamily="18" charset="0"/>
              <a:ea typeface="Aptos" panose="020B0004020202020204" pitchFamily="34" charset="0"/>
            </a:endParaRPr>
          </a:p>
          <a:p>
            <a:pPr marL="0" indent="0" algn="ctr">
              <a:buNone/>
            </a:pPr>
            <a:r>
              <a:rPr lang="en-US" sz="6600" dirty="0">
                <a:latin typeface="Times New Roman" panose="02020603050405020304" pitchFamily="18" charset="0"/>
                <a:ea typeface="Aptos" panose="020B0004020202020204" pitchFamily="34" charset="0"/>
              </a:rPr>
              <a:t>M</a:t>
            </a:r>
            <a:r>
              <a:rPr lang="en-US" sz="6600" dirty="0">
                <a:effectLst/>
                <a:latin typeface="Times New Roman" panose="02020603050405020304" pitchFamily="18" charset="0"/>
                <a:ea typeface="Aptos" panose="020B0004020202020204" pitchFamily="34" charset="0"/>
              </a:rPr>
              <a:t>y son needed to be </a:t>
            </a:r>
            <a:r>
              <a:rPr lang="en-US" sz="6600" i="1" dirty="0">
                <a:effectLst/>
                <a:latin typeface="Times New Roman" panose="02020603050405020304" pitchFamily="18" charset="0"/>
                <a:ea typeface="Aptos" panose="020B0004020202020204" pitchFamily="34" charset="0"/>
              </a:rPr>
              <a:t>“more aware of their (his) position in Christ because this is the basis for their (his) practice on every level of life.”</a:t>
            </a:r>
            <a:r>
              <a:rPr lang="en-US" sz="6600" dirty="0">
                <a:effectLst/>
                <a:latin typeface="Times New Roman" panose="02020603050405020304" pitchFamily="18" charset="0"/>
                <a:ea typeface="Aptos" panose="020B0004020202020204" pitchFamily="34" charset="0"/>
              </a:rPr>
              <a:t> </a:t>
            </a:r>
            <a:endParaRPr lang="en-US" sz="6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726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80ED-C332-AFC1-DB31-5DB0022FB06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6F30F-8581-572E-614D-4D2140E76851}"/>
              </a:ext>
            </a:extLst>
          </p:cNvPr>
          <p:cNvSpPr>
            <a:spLocks noGrp="1"/>
          </p:cNvSpPr>
          <p:nvPr>
            <p:ph idx="1"/>
          </p:nvPr>
        </p:nvSpPr>
        <p:spPr>
          <a:xfrm>
            <a:off x="746166" y="405396"/>
            <a:ext cx="10699668" cy="6047208"/>
          </a:xfrm>
        </p:spPr>
        <p:txBody>
          <a:bodyPr>
            <a:noAutofit/>
          </a:bodyPr>
          <a:lstStyle/>
          <a:p>
            <a:pPr marL="0" indent="0">
              <a:buNone/>
            </a:pPr>
            <a:endParaRPr lang="en-US" sz="4800" dirty="0">
              <a:effectLst/>
              <a:latin typeface="Times New Roman" panose="02020603050405020304" pitchFamily="18" charset="0"/>
              <a:ea typeface="Aptos" panose="020B0004020202020204" pitchFamily="34" charset="0"/>
            </a:endParaRPr>
          </a:p>
          <a:p>
            <a:pPr marL="0" indent="0">
              <a:buNone/>
            </a:pPr>
            <a:r>
              <a:rPr lang="en-US" sz="4800" dirty="0">
                <a:effectLst/>
                <a:latin typeface="Times New Roman" panose="02020603050405020304" pitchFamily="18" charset="0"/>
                <a:ea typeface="Aptos" panose="020B0004020202020204" pitchFamily="34" charset="0"/>
              </a:rPr>
              <a:t>Ephesians 2:8-9</a:t>
            </a:r>
          </a:p>
          <a:p>
            <a:pPr marL="0" indent="0">
              <a:buNone/>
            </a:pPr>
            <a:r>
              <a:rPr lang="en-US" sz="4800" b="1" i="1" dirty="0">
                <a:effectLst/>
                <a:latin typeface="Times New Roman" panose="02020603050405020304" pitchFamily="18" charset="0"/>
                <a:ea typeface="Aptos" panose="020B0004020202020204" pitchFamily="34" charset="0"/>
              </a:rPr>
              <a:t>“For by grace you have been saved through faith, and that not of yourselves; it is the gift of God, not of works, lest anyone should boast.”</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677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8FB6B-93D6-50A5-0683-40A5D51DC9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E0A9C6-BF35-4C8E-C54C-CE8B6F0B4477}"/>
              </a:ext>
            </a:extLst>
          </p:cNvPr>
          <p:cNvSpPr>
            <a:spLocks noGrp="1"/>
          </p:cNvSpPr>
          <p:nvPr>
            <p:ph idx="1"/>
          </p:nvPr>
        </p:nvSpPr>
        <p:spPr>
          <a:xfrm>
            <a:off x="838200" y="602974"/>
            <a:ext cx="10515600" cy="6047208"/>
          </a:xfrm>
        </p:spPr>
        <p:txBody>
          <a:bodyPr>
            <a:normAutofit/>
          </a:bodyPr>
          <a:lstStyle/>
          <a:p>
            <a:pPr marL="0" indent="0" algn="ctr">
              <a:buNone/>
            </a:pPr>
            <a:r>
              <a:rPr lang="en-US" sz="6000" dirty="0">
                <a:effectLst/>
                <a:latin typeface="Times New Roman" panose="02020603050405020304" pitchFamily="18" charset="0"/>
                <a:ea typeface="Aptos" panose="020B0004020202020204" pitchFamily="34" charset="0"/>
              </a:rPr>
              <a:t>God is the active One in everything, and man is the passive one. </a:t>
            </a:r>
          </a:p>
          <a:p>
            <a:pPr marL="0" indent="0" algn="ctr">
              <a:buNone/>
            </a:pPr>
            <a:endParaRPr lang="en-US" sz="6000" dirty="0">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30484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E24C-2998-F507-03E9-CC2F79337C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C1151-0C38-A999-0906-AC19AF1828D5}"/>
              </a:ext>
            </a:extLst>
          </p:cNvPr>
          <p:cNvSpPr>
            <a:spLocks noGrp="1"/>
          </p:cNvSpPr>
          <p:nvPr>
            <p:ph idx="1"/>
          </p:nvPr>
        </p:nvSpPr>
        <p:spPr>
          <a:xfrm>
            <a:off x="838200" y="602974"/>
            <a:ext cx="10515600" cy="6047208"/>
          </a:xfrm>
        </p:spPr>
        <p:txBody>
          <a:bodyPr>
            <a:normAutofit lnSpcReduction="10000"/>
          </a:bodyPr>
          <a:lstStyle/>
          <a:p>
            <a:pPr marL="0" indent="0" algn="ctr">
              <a:buNone/>
            </a:pPr>
            <a:r>
              <a:rPr lang="en-US" sz="6000" dirty="0">
                <a:effectLst/>
                <a:latin typeface="Times New Roman" panose="02020603050405020304" pitchFamily="18" charset="0"/>
                <a:ea typeface="Aptos" panose="020B0004020202020204" pitchFamily="34" charset="0"/>
              </a:rPr>
              <a:t>God is the active One in everything, and man is the passive one. </a:t>
            </a:r>
          </a:p>
          <a:p>
            <a:pPr marL="0" indent="0" algn="ctr">
              <a:buNone/>
            </a:pPr>
            <a:endParaRPr lang="en-US" sz="6000" dirty="0">
              <a:latin typeface="Times New Roman" panose="02020603050405020304" pitchFamily="18" charset="0"/>
              <a:ea typeface="Aptos" panose="020B0004020202020204" pitchFamily="34" charset="0"/>
            </a:endParaRPr>
          </a:p>
          <a:p>
            <a:pPr marL="0" indent="0" algn="ctr">
              <a:buNone/>
            </a:pPr>
            <a:r>
              <a:rPr lang="en-US" sz="6000" dirty="0">
                <a:effectLst/>
                <a:latin typeface="Times New Roman" panose="02020603050405020304" pitchFamily="18" charset="0"/>
                <a:ea typeface="Aptos" panose="020B0004020202020204" pitchFamily="34" charset="0"/>
              </a:rPr>
              <a:t>God is the One that does all the work, and man is the one that simply receives everything.</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340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6F26C-B6C2-4F82-0596-E08A8EA568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8B7FE8-C889-3C5B-C3AE-4ED5A61297D0}"/>
              </a:ext>
            </a:extLst>
          </p:cNvPr>
          <p:cNvSpPr>
            <a:spLocks noGrp="1"/>
          </p:cNvSpPr>
          <p:nvPr>
            <p:ph idx="1"/>
          </p:nvPr>
        </p:nvSpPr>
        <p:spPr>
          <a:xfrm>
            <a:off x="838200" y="602974"/>
            <a:ext cx="10515600" cy="6047208"/>
          </a:xfrm>
        </p:spPr>
        <p:txBody>
          <a:bodyPr>
            <a:normAutofit/>
          </a:bodyPr>
          <a:lstStyle/>
          <a:p>
            <a:pPr marL="0" indent="0" algn="ctr">
              <a:buNone/>
            </a:pPr>
            <a:r>
              <a:rPr lang="en-US" sz="6000" dirty="0">
                <a:effectLst/>
                <a:latin typeface="Times New Roman" panose="02020603050405020304" pitchFamily="18" charset="0"/>
                <a:ea typeface="Aptos" panose="020B0004020202020204" pitchFamily="34" charset="0"/>
              </a:rPr>
              <a:t>Things God has given us …</a:t>
            </a:r>
          </a:p>
          <a:p>
            <a:pPr marL="0" indent="0" algn="ctr">
              <a:buNone/>
            </a:pPr>
            <a:endParaRPr lang="en-US" sz="6000" dirty="0">
              <a:latin typeface="Times New Roman" panose="02020603050405020304" pitchFamily="18" charset="0"/>
              <a:ea typeface="Aptos" panose="020B0004020202020204" pitchFamily="34" charset="0"/>
            </a:endParaRPr>
          </a:p>
          <a:p>
            <a:pPr marL="0" indent="0" algn="ctr">
              <a:buNone/>
            </a:pPr>
            <a:r>
              <a:rPr lang="en-US" sz="4400" dirty="0">
                <a:effectLst/>
                <a:latin typeface="Times New Roman" panose="02020603050405020304" pitchFamily="18" charset="0"/>
                <a:ea typeface="Aptos" panose="020B0004020202020204" pitchFamily="34" charset="0"/>
              </a:rPr>
              <a:t>adoption, acceptance, redemption, forgiveness, wisdom, inheritance, the sealing of the Holy Spirit, life, grace, citizenship … in short, every spiritual blessing.</a:t>
            </a:r>
          </a:p>
          <a:p>
            <a:pPr marL="0" indent="0" algn="ctr">
              <a:buNone/>
            </a:pPr>
            <a:endParaRPr lang="en-US" sz="6000" dirty="0">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93895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79635-B8FE-3272-8B91-28282CBC224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969A3E-1FFC-5F7A-42EB-E704CB04E058}"/>
              </a:ext>
            </a:extLst>
          </p:cNvPr>
          <p:cNvSpPr>
            <a:spLocks noGrp="1"/>
          </p:cNvSpPr>
          <p:nvPr>
            <p:ph idx="1"/>
          </p:nvPr>
        </p:nvSpPr>
        <p:spPr>
          <a:xfrm>
            <a:off x="838200" y="602974"/>
            <a:ext cx="10515600" cy="6047208"/>
          </a:xfrm>
        </p:spPr>
        <p:txBody>
          <a:bodyPr>
            <a:normAutofit/>
          </a:bodyPr>
          <a:lstStyle/>
          <a:p>
            <a:pPr marL="0" indent="0" algn="ctr">
              <a:buNone/>
            </a:pPr>
            <a:endParaRPr lang="en-US" sz="4800" i="1" dirty="0">
              <a:effectLst/>
              <a:latin typeface="Times New Roman" panose="02020603050405020304" pitchFamily="18" charset="0"/>
              <a:ea typeface="Aptos" panose="020B0004020202020204" pitchFamily="34" charset="0"/>
            </a:endParaRPr>
          </a:p>
          <a:p>
            <a:pPr marL="0" indent="0" algn="ctr">
              <a:buNone/>
            </a:pPr>
            <a:r>
              <a:rPr lang="en-US" sz="8000" i="1" dirty="0">
                <a:effectLst/>
                <a:latin typeface="Times New Roman" panose="02020603050405020304" pitchFamily="18" charset="0"/>
                <a:ea typeface="Aptos" panose="020B0004020202020204" pitchFamily="34" charset="0"/>
              </a:rPr>
              <a:t>Pros </a:t>
            </a:r>
            <a:r>
              <a:rPr lang="en-US" sz="8000" i="1" dirty="0" err="1">
                <a:effectLst/>
                <a:latin typeface="Times New Roman" panose="02020603050405020304" pitchFamily="18" charset="0"/>
                <a:ea typeface="Aptos" panose="020B0004020202020204" pitchFamily="34" charset="0"/>
              </a:rPr>
              <a:t>Ephesious</a:t>
            </a:r>
            <a:r>
              <a:rPr lang="en-US" sz="8000" i="1" dirty="0">
                <a:effectLst/>
                <a:latin typeface="Times New Roman" panose="02020603050405020304" pitchFamily="18" charset="0"/>
                <a:ea typeface="Aptos" panose="020B0004020202020204" pitchFamily="34" charset="0"/>
              </a:rPr>
              <a:t>, </a:t>
            </a:r>
          </a:p>
          <a:p>
            <a:pPr marL="0" indent="0" algn="ctr">
              <a:buNone/>
            </a:pPr>
            <a:endParaRPr lang="en-US" sz="8000" i="1" dirty="0">
              <a:latin typeface="Times New Roman" panose="02020603050405020304" pitchFamily="18" charset="0"/>
              <a:ea typeface="Aptos" panose="020B0004020202020204" pitchFamily="34" charset="0"/>
            </a:endParaRPr>
          </a:p>
          <a:p>
            <a:pPr marL="0" indent="0" algn="ctr">
              <a:buNone/>
            </a:pPr>
            <a:r>
              <a:rPr lang="en-US" sz="8000" i="1" dirty="0">
                <a:effectLst/>
                <a:latin typeface="Times New Roman" panose="02020603050405020304" pitchFamily="18" charset="0"/>
                <a:ea typeface="Aptos" panose="020B0004020202020204" pitchFamily="34" charset="0"/>
              </a:rPr>
              <a:t>“To the Ephesians.”</a:t>
            </a:r>
            <a:endParaRPr lang="en-US" sz="8000" dirty="0">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59499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77C0-2DF9-4C04-292C-C280B2AE499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4C860-9356-1610-F1AE-357D58C2DA34}"/>
              </a:ext>
            </a:extLst>
          </p:cNvPr>
          <p:cNvSpPr>
            <a:spLocks noGrp="1"/>
          </p:cNvSpPr>
          <p:nvPr>
            <p:ph idx="1"/>
          </p:nvPr>
        </p:nvSpPr>
        <p:spPr>
          <a:xfrm>
            <a:off x="838200" y="602974"/>
            <a:ext cx="10515600" cy="6047208"/>
          </a:xfrm>
        </p:spPr>
        <p:txBody>
          <a:bodyPr>
            <a:normAutofit/>
          </a:bodyPr>
          <a:lstStyle/>
          <a:p>
            <a:pPr marL="0" indent="0" algn="ctr">
              <a:buNone/>
            </a:pPr>
            <a:r>
              <a:rPr lang="en-US" sz="6600" i="1" dirty="0" err="1">
                <a:effectLst/>
                <a:latin typeface="Times New Roman" panose="02020603050405020304" pitchFamily="18" charset="0"/>
                <a:ea typeface="Aptos" panose="020B0004020202020204" pitchFamily="34" charset="0"/>
              </a:rPr>
              <a:t>en</a:t>
            </a:r>
            <a:r>
              <a:rPr lang="en-US" sz="6600" i="1" dirty="0">
                <a:effectLst/>
                <a:latin typeface="Times New Roman" panose="02020603050405020304" pitchFamily="18" charset="0"/>
                <a:ea typeface="Aptos" panose="020B0004020202020204" pitchFamily="34" charset="0"/>
              </a:rPr>
              <a:t> </a:t>
            </a:r>
            <a:r>
              <a:rPr lang="en-US" sz="6600" i="1" dirty="0" err="1">
                <a:effectLst/>
                <a:latin typeface="Times New Roman" panose="02020603050405020304" pitchFamily="18" charset="0"/>
                <a:ea typeface="Aptos" panose="020B0004020202020204" pitchFamily="34" charset="0"/>
              </a:rPr>
              <a:t>Epheso</a:t>
            </a:r>
            <a:r>
              <a:rPr lang="en-US" sz="6600" i="1" dirty="0">
                <a:effectLst/>
                <a:latin typeface="Times New Roman" panose="02020603050405020304" pitchFamily="18" charset="0"/>
                <a:ea typeface="Aptos" panose="020B0004020202020204" pitchFamily="34" charset="0"/>
              </a:rPr>
              <a:t>    “in Ephesus”</a:t>
            </a:r>
          </a:p>
          <a:p>
            <a:pPr marL="0" indent="0">
              <a:buNone/>
            </a:pPr>
            <a:endParaRPr lang="en-US" sz="5400" dirty="0">
              <a:latin typeface="Times New Roman" panose="02020603050405020304" pitchFamily="18" charset="0"/>
              <a:ea typeface="Aptos" panose="020B0004020202020204" pitchFamily="34" charset="0"/>
            </a:endParaRPr>
          </a:p>
          <a:p>
            <a:pPr marL="0" indent="0">
              <a:buNone/>
            </a:pPr>
            <a:r>
              <a:rPr lang="en-US" sz="5400" dirty="0">
                <a:latin typeface="Times New Roman" panose="02020603050405020304" pitchFamily="18" charset="0"/>
                <a:ea typeface="Aptos" panose="020B0004020202020204" pitchFamily="34" charset="0"/>
              </a:rPr>
              <a:t>Ephesians 1:1b</a:t>
            </a:r>
          </a:p>
          <a:p>
            <a:pPr marL="0" indent="0">
              <a:buNone/>
            </a:pPr>
            <a:r>
              <a:rPr lang="en-US" sz="5400" b="1" i="1" dirty="0">
                <a:effectLst/>
                <a:latin typeface="Times New Roman" panose="02020603050405020304" pitchFamily="18" charset="0"/>
                <a:ea typeface="Aptos" panose="020B0004020202020204" pitchFamily="34" charset="0"/>
              </a:rPr>
              <a:t>“To the saints who are </a:t>
            </a:r>
            <a:r>
              <a:rPr lang="en-US" sz="5400" b="1" i="1" dirty="0">
                <a:solidFill>
                  <a:srgbClr val="FF0000"/>
                </a:solidFill>
                <a:effectLst/>
                <a:latin typeface="Times New Roman" panose="02020603050405020304" pitchFamily="18" charset="0"/>
                <a:ea typeface="Aptos" panose="020B0004020202020204" pitchFamily="34" charset="0"/>
              </a:rPr>
              <a:t>in Ephesus</a:t>
            </a:r>
            <a:r>
              <a:rPr lang="en-US" sz="5400" b="1" i="1" dirty="0">
                <a:effectLst/>
                <a:latin typeface="Times New Roman" panose="02020603050405020304" pitchFamily="18" charset="0"/>
                <a:ea typeface="Aptos" panose="020B0004020202020204" pitchFamily="34" charset="0"/>
              </a:rPr>
              <a:t>, and faithful in Christ Jesus …”.</a:t>
            </a:r>
            <a:r>
              <a:rPr lang="en-US" sz="5400" dirty="0">
                <a:effectLst/>
                <a:latin typeface="Times New Roman" panose="02020603050405020304" pitchFamily="18" charset="0"/>
                <a:ea typeface="Aptos" panose="020B0004020202020204" pitchFamily="34" charset="0"/>
              </a:rPr>
              <a:t> </a:t>
            </a:r>
            <a:endParaRPr lang="en-US" sz="5400" dirty="0">
              <a:latin typeface="Times New Roman" panose="02020603050405020304" pitchFamily="18" charset="0"/>
              <a:ea typeface="Aptos" panose="020B0004020202020204" pitchFamily="34" charset="0"/>
            </a:endParaRPr>
          </a:p>
        </p:txBody>
      </p:sp>
      <p:sp>
        <p:nvSpPr>
          <p:cNvPr id="2" name="Oval 1">
            <a:extLst>
              <a:ext uri="{FF2B5EF4-FFF2-40B4-BE49-F238E27FC236}">
                <a16:creationId xmlns:a16="http://schemas.microsoft.com/office/drawing/2014/main" id="{D7270618-813D-F5E9-211E-3B1B5D401B51}"/>
              </a:ext>
            </a:extLst>
          </p:cNvPr>
          <p:cNvSpPr/>
          <p:nvPr/>
        </p:nvSpPr>
        <p:spPr>
          <a:xfrm>
            <a:off x="7255823" y="3141022"/>
            <a:ext cx="3633850" cy="134784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073941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TotalTime>
  <Words>1451</Words>
  <Application>Microsoft Office PowerPoint</Application>
  <PresentationFormat>Widescreen</PresentationFormat>
  <Paragraphs>84</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Aptos Display</vt:lpstr>
      <vt:lpstr>Arial</vt:lpstr>
      <vt:lpstr>Calibri</vt:lpstr>
      <vt:lpstr>Times New Roman</vt:lpstr>
      <vt:lpstr>Office Theme</vt:lpstr>
      <vt:lpstr>Ephesians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Kenneth Stearns</dc:creator>
  <cp:lastModifiedBy>Kenneth Stearns</cp:lastModifiedBy>
  <cp:revision>1</cp:revision>
  <dcterms:created xsi:type="dcterms:W3CDTF">2025-03-09T03:34:22Z</dcterms:created>
  <dcterms:modified xsi:type="dcterms:W3CDTF">2025-03-09T04:27:04Z</dcterms:modified>
</cp:coreProperties>
</file>