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93" autoAdjust="0"/>
    <p:restoredTop sz="94660"/>
  </p:normalViewPr>
  <p:slideViewPr>
    <p:cSldViewPr snapToGrid="0">
      <p:cViewPr varScale="1">
        <p:scale>
          <a:sx n="96" d="100"/>
          <a:sy n="96" d="100"/>
        </p:scale>
        <p:origin x="508" y="2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6ABCB-5FFD-CF8A-A90C-D11ACF17AC4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787FF8-CBDC-B1FC-A30E-197AB7505B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67B424-B92C-8F0E-7B64-9068EF24DD82}"/>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5" name="Footer Placeholder 4">
            <a:extLst>
              <a:ext uri="{FF2B5EF4-FFF2-40B4-BE49-F238E27FC236}">
                <a16:creationId xmlns:a16="http://schemas.microsoft.com/office/drawing/2014/main" id="{77F2EEDD-4DE2-D777-388C-058AC4917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A85998-38C8-4C27-5B72-EDDFB2756D58}"/>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2869355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D7605-0477-1CB4-7255-1BB7F013894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0A52E09-579C-5090-85A2-3888A2659D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6B6960-C4E8-4138-3B69-CAF4A816D8D6}"/>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5" name="Footer Placeholder 4">
            <a:extLst>
              <a:ext uri="{FF2B5EF4-FFF2-40B4-BE49-F238E27FC236}">
                <a16:creationId xmlns:a16="http://schemas.microsoft.com/office/drawing/2014/main" id="{CF9FEB55-6AE3-C5E3-E95F-24A1E4ABC8D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C7B13D-ECE9-4789-9244-94C72FC7F547}"/>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926092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D2D156-415E-F963-0724-BEB60215FA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DF17A5-7562-F672-D2AE-C6D02E86AAB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EC5015-F036-99ED-BD09-E42F1BDB3320}"/>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5" name="Footer Placeholder 4">
            <a:extLst>
              <a:ext uri="{FF2B5EF4-FFF2-40B4-BE49-F238E27FC236}">
                <a16:creationId xmlns:a16="http://schemas.microsoft.com/office/drawing/2014/main" id="{6A99D7C9-4667-0E0C-4C89-D85BB29565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277CE63-AF0A-94F8-B02F-12316306007A}"/>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767568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5402B2-E41C-0DC0-EC6F-F49BD26952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C6B4A24-CF48-E9BC-B179-8F1E7AE35C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306DAD-26E8-9696-3966-EFCA3CB12B2B}"/>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5" name="Footer Placeholder 4">
            <a:extLst>
              <a:ext uri="{FF2B5EF4-FFF2-40B4-BE49-F238E27FC236}">
                <a16:creationId xmlns:a16="http://schemas.microsoft.com/office/drawing/2014/main" id="{55E74891-105C-84D1-F3BE-131DBA1A25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FE51F0-A022-AF98-3F8D-019CAEF18C9A}"/>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3485640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6461D9-8394-EC1D-2A7C-915D13AC7D2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B8A2F0D-CCFE-FB42-F836-97D61EBC374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FB5F24-F312-7836-8E66-5104013988C7}"/>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5" name="Footer Placeholder 4">
            <a:extLst>
              <a:ext uri="{FF2B5EF4-FFF2-40B4-BE49-F238E27FC236}">
                <a16:creationId xmlns:a16="http://schemas.microsoft.com/office/drawing/2014/main" id="{5A361490-0ED8-C108-2A86-4662380886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DA53D31-82E8-B1A3-2239-7A01B546E092}"/>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2210923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8215B7-CA19-5829-EF0D-D933C857B85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3DD02BD-6493-A72C-67A4-D8F78A7DE9C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CB8A88-77CE-33AE-1185-5769F0CE20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8DECCC5-4154-AEDE-80BC-FD08AD0BF628}"/>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6" name="Footer Placeholder 5">
            <a:extLst>
              <a:ext uri="{FF2B5EF4-FFF2-40B4-BE49-F238E27FC236}">
                <a16:creationId xmlns:a16="http://schemas.microsoft.com/office/drawing/2014/main" id="{82712CC1-3590-5C7F-83B8-A7D78DFAFC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AE7B05-67D9-AD39-9D6E-3FDCF27E4BE6}"/>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1067099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5844F-20BD-5B5B-19FB-9DDAFA1BA0C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FC7B17E-21D2-121B-3515-445C34D14C8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AF39738-3AD0-7DFC-65D5-5204653AB1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BAC126-7713-69C0-1BA6-C3471867B3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6598D5A-C3E4-82CE-ED62-A0FED7596A0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C763E7-10BA-7A65-DE1E-C2A888A4261C}"/>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8" name="Footer Placeholder 7">
            <a:extLst>
              <a:ext uri="{FF2B5EF4-FFF2-40B4-BE49-F238E27FC236}">
                <a16:creationId xmlns:a16="http://schemas.microsoft.com/office/drawing/2014/main" id="{77141734-39E8-3E88-9FE3-7126054C3A3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9198F8-D78C-597D-0F40-06D65510197A}"/>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3521376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84D87-1D73-7150-9463-352A00EBA9C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F69DF7F-C17B-8136-4F79-52E0867C7E87}"/>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4" name="Footer Placeholder 3">
            <a:extLst>
              <a:ext uri="{FF2B5EF4-FFF2-40B4-BE49-F238E27FC236}">
                <a16:creationId xmlns:a16="http://schemas.microsoft.com/office/drawing/2014/main" id="{834E8CD3-8722-1AA8-F96D-EA49C03265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9655BC8-6CBC-4C7E-BB38-A266E0D05C76}"/>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26432378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911075-E6FF-D9AE-62D1-53530732AB28}"/>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3" name="Footer Placeholder 2">
            <a:extLst>
              <a:ext uri="{FF2B5EF4-FFF2-40B4-BE49-F238E27FC236}">
                <a16:creationId xmlns:a16="http://schemas.microsoft.com/office/drawing/2014/main" id="{3ECFA745-ACA9-8BA4-973F-133DF980290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8725B5B-79E7-8ABC-99F2-725DEDD2D3C3}"/>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3029131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992892-E6FA-E12B-5F56-A139E0C228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87661BC-4C46-983C-347B-C971D5B939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D58AFA-7EB7-4DB7-AF9B-7D2FC4740B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36DBE03-0DA3-E602-849D-BDBBACE5FECC}"/>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6" name="Footer Placeholder 5">
            <a:extLst>
              <a:ext uri="{FF2B5EF4-FFF2-40B4-BE49-F238E27FC236}">
                <a16:creationId xmlns:a16="http://schemas.microsoft.com/office/drawing/2014/main" id="{158D015C-F754-C8D9-6ABA-9BC8389EE2C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640633-FC1E-F77E-8345-6EDD6266F08B}"/>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1995655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9D9AC2-1C26-1E94-3DAB-BF9C112E95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C0FDB1-4F3D-C439-ED10-8320CA0485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5B21344-368E-3B76-838E-7DC53BFC86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467C76A-70D5-05FF-35EC-88CD65C09DC4}"/>
              </a:ext>
            </a:extLst>
          </p:cNvPr>
          <p:cNvSpPr>
            <a:spLocks noGrp="1"/>
          </p:cNvSpPr>
          <p:nvPr>
            <p:ph type="dt" sz="half" idx="10"/>
          </p:nvPr>
        </p:nvSpPr>
        <p:spPr/>
        <p:txBody>
          <a:bodyPr/>
          <a:lstStyle/>
          <a:p>
            <a:fld id="{EB44A38C-8805-40BC-8DC8-A0D3EA15472C}" type="datetimeFigureOut">
              <a:rPr lang="en-US" smtClean="0"/>
              <a:t>3/1/2025</a:t>
            </a:fld>
            <a:endParaRPr lang="en-US"/>
          </a:p>
        </p:txBody>
      </p:sp>
      <p:sp>
        <p:nvSpPr>
          <p:cNvPr id="6" name="Footer Placeholder 5">
            <a:extLst>
              <a:ext uri="{FF2B5EF4-FFF2-40B4-BE49-F238E27FC236}">
                <a16:creationId xmlns:a16="http://schemas.microsoft.com/office/drawing/2014/main" id="{929CD36F-32C4-D885-25E9-91CDD3ABB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76B31D-ADAC-3B42-9B71-BE8629D43764}"/>
              </a:ext>
            </a:extLst>
          </p:cNvPr>
          <p:cNvSpPr>
            <a:spLocks noGrp="1"/>
          </p:cNvSpPr>
          <p:nvPr>
            <p:ph type="sldNum" sz="quarter" idx="12"/>
          </p:nvPr>
        </p:nvSpPr>
        <p:spPr/>
        <p:txBody>
          <a:bodyPr/>
          <a:lstStyle/>
          <a:p>
            <a:fld id="{32CDB997-47A3-43BB-B6B8-0E05453EE2A7}" type="slidenum">
              <a:rPr lang="en-US" smtClean="0"/>
              <a:t>‹#›</a:t>
            </a:fld>
            <a:endParaRPr lang="en-US"/>
          </a:p>
        </p:txBody>
      </p:sp>
    </p:spTree>
    <p:extLst>
      <p:ext uri="{BB962C8B-B14F-4D97-AF65-F5344CB8AC3E}">
        <p14:creationId xmlns:p14="http://schemas.microsoft.com/office/powerpoint/2010/main" val="243146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597ACB-E98E-D21B-5BAC-A9BDE8073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D584971-EA56-F9AD-85C8-2D4C4F540A1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CEB2816-6866-D265-0668-98035BC546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B44A38C-8805-40BC-8DC8-A0D3EA15472C}" type="datetimeFigureOut">
              <a:rPr lang="en-US" smtClean="0"/>
              <a:t>3/1/2025</a:t>
            </a:fld>
            <a:endParaRPr lang="en-US"/>
          </a:p>
        </p:txBody>
      </p:sp>
      <p:sp>
        <p:nvSpPr>
          <p:cNvPr id="5" name="Footer Placeholder 4">
            <a:extLst>
              <a:ext uri="{FF2B5EF4-FFF2-40B4-BE49-F238E27FC236}">
                <a16:creationId xmlns:a16="http://schemas.microsoft.com/office/drawing/2014/main" id="{E28E4367-F468-DF39-FA6E-84713FA873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39C2167F-8BD1-CAB4-13F9-3FA17456051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CDB997-47A3-43BB-B6B8-0E05453EE2A7}" type="slidenum">
              <a:rPr lang="en-US" smtClean="0"/>
              <a:t>‹#›</a:t>
            </a:fld>
            <a:endParaRPr lang="en-US"/>
          </a:p>
        </p:txBody>
      </p:sp>
    </p:spTree>
    <p:extLst>
      <p:ext uri="{BB962C8B-B14F-4D97-AF65-F5344CB8AC3E}">
        <p14:creationId xmlns:p14="http://schemas.microsoft.com/office/powerpoint/2010/main" val="26454281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27773-6889-7205-3018-FC3557861B3D}"/>
              </a:ext>
            </a:extLst>
          </p:cNvPr>
          <p:cNvSpPr>
            <a:spLocks noGrp="1"/>
          </p:cNvSpPr>
          <p:nvPr>
            <p:ph type="ctrTitle"/>
          </p:nvPr>
        </p:nvSpPr>
        <p:spPr>
          <a:xfrm>
            <a:off x="1524000" y="2235200"/>
            <a:ext cx="9144000" cy="2387600"/>
          </a:xfrm>
        </p:spPr>
        <p:txBody>
          <a:bodyPr>
            <a:normAutofit fontScale="90000"/>
          </a:bodyPr>
          <a:lstStyle/>
          <a:p>
            <a:r>
              <a:rPr lang="en-US" sz="9600" b="1" dirty="0">
                <a:latin typeface="Calibri" panose="020F0502020204030204" pitchFamily="34" charset="0"/>
                <a:ea typeface="Calibri" panose="020F0502020204030204" pitchFamily="34" charset="0"/>
                <a:cs typeface="Calibri" panose="020F0502020204030204" pitchFamily="34" charset="0"/>
              </a:rPr>
              <a:t>Second</a:t>
            </a:r>
            <a:br>
              <a:rPr lang="en-US" sz="9600" b="1" dirty="0">
                <a:latin typeface="Calibri" panose="020F0502020204030204" pitchFamily="34" charset="0"/>
                <a:ea typeface="Calibri" panose="020F0502020204030204" pitchFamily="34" charset="0"/>
                <a:cs typeface="Calibri" panose="020F0502020204030204" pitchFamily="34" charset="0"/>
              </a:rPr>
            </a:br>
            <a:r>
              <a:rPr lang="en-US" sz="9600" b="1" dirty="0">
                <a:latin typeface="Calibri" panose="020F0502020204030204" pitchFamily="34" charset="0"/>
                <a:ea typeface="Calibri" panose="020F0502020204030204" pitchFamily="34" charset="0"/>
                <a:cs typeface="Calibri" panose="020F0502020204030204" pitchFamily="34" charset="0"/>
              </a:rPr>
              <a:t>Thessalonians</a:t>
            </a:r>
          </a:p>
        </p:txBody>
      </p:sp>
    </p:spTree>
    <p:extLst>
      <p:ext uri="{BB962C8B-B14F-4D97-AF65-F5344CB8AC3E}">
        <p14:creationId xmlns:p14="http://schemas.microsoft.com/office/powerpoint/2010/main" val="23209241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66A7FE-58D9-37EE-4AA0-58C45071C22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A9E1D3-26DA-B146-ED99-7654A6C1BF56}"/>
              </a:ext>
            </a:extLst>
          </p:cNvPr>
          <p:cNvSpPr>
            <a:spLocks noGrp="1"/>
          </p:cNvSpPr>
          <p:nvPr>
            <p:ph idx="1"/>
          </p:nvPr>
        </p:nvSpPr>
        <p:spPr>
          <a:xfrm>
            <a:off x="838200" y="609600"/>
            <a:ext cx="10515600" cy="5954038"/>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John 1:7</a:t>
            </a:r>
          </a:p>
          <a:p>
            <a:pPr marL="0" indent="0">
              <a:buNone/>
            </a:pPr>
            <a:r>
              <a:rPr lang="en-US" sz="4400" b="1" i="1" dirty="0">
                <a:effectLst/>
                <a:latin typeface="Times New Roman" panose="02020603050405020304" pitchFamily="18" charset="0"/>
                <a:ea typeface="Aptos" panose="020B0004020202020204" pitchFamily="34" charset="0"/>
              </a:rPr>
              <a:t>“But if we walk in the light as He is in the light, we have fellowship with one another …”.</a:t>
            </a:r>
          </a:p>
          <a:p>
            <a:pPr marL="0" indent="0">
              <a:buNone/>
            </a:pPr>
            <a:endParaRPr lang="en-US" sz="2000" b="1" i="1"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400" dirty="0">
                <a:latin typeface="Times New Roman" panose="02020603050405020304" pitchFamily="18" charset="0"/>
                <a:ea typeface="Calibri" panose="020F0502020204030204" pitchFamily="34" charset="0"/>
                <a:cs typeface="Calibri" panose="020F0502020204030204" pitchFamily="34" charset="0"/>
              </a:rPr>
              <a:t>1 John 1:6</a:t>
            </a:r>
          </a:p>
          <a:p>
            <a:pPr marL="0" indent="0">
              <a:buNone/>
            </a:pPr>
            <a:r>
              <a:rPr lang="en-US" sz="4400" b="1" i="1" dirty="0">
                <a:effectLst/>
                <a:latin typeface="Times New Roman" panose="02020603050405020304" pitchFamily="18" charset="0"/>
                <a:ea typeface="Aptos" panose="020B0004020202020204" pitchFamily="34" charset="0"/>
              </a:rPr>
              <a:t>“If we say that we have fellowship with Him, and walk in darkness, we lie and do not practice the truth.”</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718222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CD9F0D-1BF9-0499-9639-FCFD0FDB613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0B9664-573E-AD43-BB1D-EF7AEB8520FE}"/>
              </a:ext>
            </a:extLst>
          </p:cNvPr>
          <p:cNvSpPr>
            <a:spLocks noGrp="1"/>
          </p:cNvSpPr>
          <p:nvPr>
            <p:ph idx="1"/>
          </p:nvPr>
        </p:nvSpPr>
        <p:spPr>
          <a:xfrm>
            <a:off x="838200" y="609600"/>
            <a:ext cx="10515600" cy="556736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James 5:16</a:t>
            </a:r>
          </a:p>
          <a:p>
            <a:pPr marL="0" indent="0">
              <a:buNone/>
            </a:pPr>
            <a:r>
              <a:rPr lang="en-US" sz="4800" b="1" i="1" dirty="0">
                <a:effectLst/>
                <a:latin typeface="Times New Roman" panose="02020603050405020304" pitchFamily="18" charset="0"/>
                <a:ea typeface="Aptos" panose="020B0004020202020204" pitchFamily="34" charset="0"/>
              </a:rPr>
              <a:t>“Confess your trespasses to one another, and pray for one another, that you may be healed.  The effective, fervent prayer of a righteous man avails much.”</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64363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CBE33C-A28F-67BB-81D0-CFE275777E9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FDD263-8069-0DE6-DCD6-ADA13A1DE242}"/>
              </a:ext>
            </a:extLst>
          </p:cNvPr>
          <p:cNvSpPr>
            <a:spLocks noGrp="1"/>
          </p:cNvSpPr>
          <p:nvPr>
            <p:ph idx="1"/>
          </p:nvPr>
        </p:nvSpPr>
        <p:spPr>
          <a:xfrm>
            <a:off x="838200" y="609600"/>
            <a:ext cx="10515600" cy="5567363"/>
          </a:xfrm>
        </p:spPr>
        <p:txBody>
          <a:bodyPr>
            <a:norm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3:4-5</a:t>
            </a:r>
          </a:p>
          <a:p>
            <a:pPr marL="0" indent="0">
              <a:buNone/>
            </a:pPr>
            <a:r>
              <a:rPr lang="en-US" sz="4800" b="1" i="1" dirty="0">
                <a:effectLst/>
                <a:latin typeface="Times New Roman" panose="02020603050405020304" pitchFamily="18" charset="0"/>
                <a:ea typeface="Aptos" panose="020B0004020202020204" pitchFamily="34" charset="0"/>
              </a:rPr>
              <a:t>“And we have confidence in the Lord concerning you, both that you do and will do the things we command you.  Now may the Lord direct your hearts into the love of God and into the patience of Christ.”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8716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D63B2F-3ECB-9930-B6EF-302AAC279BA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C566AD-34FF-9557-4D4E-2E0C3A1E466D}"/>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3:6-15</a:t>
            </a:r>
          </a:p>
          <a:p>
            <a:pPr marL="0" indent="0">
              <a:buNone/>
            </a:pPr>
            <a:r>
              <a:rPr lang="en-US" sz="4400" b="1" i="1" dirty="0">
                <a:effectLst/>
                <a:latin typeface="Times New Roman" panose="02020603050405020304" pitchFamily="18" charset="0"/>
                <a:ea typeface="Aptos" panose="020B0004020202020204" pitchFamily="34" charset="0"/>
              </a:rPr>
              <a:t>“But we command you, brethren, in the name of our Lord Jesus Christ, that you withdraw from every brother who walks disorderly and not according to the tradition which he received from us.  For you yourselves know how you ought to follow us, for we were not disorderly among you; nor did we eat anyone’s bread free of charge,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9061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E3D1D9-382F-A7ED-BF63-BE6972DCC35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0BD8EB-E0E7-9454-F6E9-733A9DD3A62D}"/>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3:6-15</a:t>
            </a:r>
          </a:p>
          <a:p>
            <a:pPr marL="0" indent="0">
              <a:buNone/>
            </a:pPr>
            <a:r>
              <a:rPr lang="en-US" sz="4400" b="1" i="1" dirty="0">
                <a:effectLst/>
                <a:latin typeface="Times New Roman" panose="02020603050405020304" pitchFamily="18" charset="0"/>
                <a:ea typeface="Aptos" panose="020B0004020202020204" pitchFamily="34" charset="0"/>
              </a:rPr>
              <a:t>but worked with labor and toil night and day, that we might not be a burden to any of you, not because we do not have authority, but to make ourselves an example of how you should follow us.  For even when we were with you, we commanded you this: If anyone will not work, neither shall he eat.  For we hear that there are some who walk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39157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FBFBA6-BC50-DDAE-9E9B-5A6EC133C3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DCED5B-F03C-C899-986E-DFE63DF54826}"/>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3:6-15</a:t>
            </a:r>
          </a:p>
          <a:p>
            <a:pPr marL="0" indent="0">
              <a:buNone/>
            </a:pPr>
            <a:r>
              <a:rPr lang="en-US" sz="4400" b="1" i="1" dirty="0">
                <a:effectLst/>
                <a:latin typeface="Times New Roman" panose="02020603050405020304" pitchFamily="18" charset="0"/>
                <a:ea typeface="Aptos" panose="020B0004020202020204" pitchFamily="34" charset="0"/>
              </a:rPr>
              <a:t>among you in a disorderly manner, not working at all, but are busybodies.  Now those who are such we command and exhort through our Lord Jesus Christ that they work in quietness and eat their own bread.  But as for you, brethren, do not grow weary in doing good.  And if anyone does not obey</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85929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612205-FB7E-11DE-E462-E1A23CE4460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34DFD1A-2530-B190-4995-49904521FFD3}"/>
              </a:ext>
            </a:extLst>
          </p:cNvPr>
          <p:cNvSpPr>
            <a:spLocks noGrp="1"/>
          </p:cNvSpPr>
          <p:nvPr>
            <p:ph idx="1"/>
          </p:nvPr>
        </p:nvSpPr>
        <p:spPr>
          <a:xfrm>
            <a:off x="838200" y="609600"/>
            <a:ext cx="10515600" cy="5567363"/>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3:6-15</a:t>
            </a:r>
          </a:p>
          <a:p>
            <a:pPr marL="0" indent="0">
              <a:buNone/>
            </a:pPr>
            <a:r>
              <a:rPr lang="en-US" sz="4400" b="1" i="1" dirty="0">
                <a:effectLst/>
                <a:latin typeface="Times New Roman" panose="02020603050405020304" pitchFamily="18" charset="0"/>
                <a:ea typeface="Aptos" panose="020B0004020202020204" pitchFamily="34" charset="0"/>
              </a:rPr>
              <a:t>our word in this epistle, note that person and do not keep company with him, that he may be ashamed.  Yet do not count him as an enemy, but admonish him as a brother.”</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4519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D59B8-BE0F-D28B-4E9B-29C99D55D8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79127C-6A4E-DC62-4E8C-FFF1C42D5D17}"/>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3:6-15</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But we command you, brethren</a:t>
            </a:r>
            <a:r>
              <a:rPr lang="en-US" sz="4400" b="1" i="1" dirty="0">
                <a:effectLst/>
                <a:latin typeface="Times New Roman" panose="02020603050405020304" pitchFamily="18" charset="0"/>
                <a:ea typeface="Aptos" panose="020B0004020202020204" pitchFamily="34" charset="0"/>
              </a:rPr>
              <a:t>, in the name of our Lord Jesus Christ, that you withdraw from every brother who walks disorderly and not according to the tradition which he received from us.  For you yourselves know how you ought to follow us, for we were not disorderly among you; nor did we eat anyone’s bread free of charge,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62233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176311-A819-65C3-EC35-B1D25243723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E30578-E213-2BA7-CB38-79487584C022}"/>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3:6-15</a:t>
            </a:r>
          </a:p>
          <a:p>
            <a:pPr marL="0" indent="0">
              <a:buNone/>
            </a:pPr>
            <a:r>
              <a:rPr lang="en-US" sz="4400" b="1" i="1" dirty="0">
                <a:effectLst/>
                <a:latin typeface="Times New Roman" panose="02020603050405020304" pitchFamily="18" charset="0"/>
                <a:ea typeface="Aptos" panose="020B0004020202020204" pitchFamily="34" charset="0"/>
              </a:rPr>
              <a:t>“</a:t>
            </a:r>
            <a:r>
              <a:rPr lang="en-US" sz="4400" b="1" i="1" dirty="0">
                <a:solidFill>
                  <a:srgbClr val="FF0000"/>
                </a:solidFill>
                <a:effectLst/>
                <a:latin typeface="Times New Roman" panose="02020603050405020304" pitchFamily="18" charset="0"/>
                <a:ea typeface="Aptos" panose="020B0004020202020204" pitchFamily="34" charset="0"/>
              </a:rPr>
              <a:t>But we command you, brethren, in the name of our Lord Jesus Christ, that you withdraw from every brother who walks disorderly and not according to the tradition which he received from us</a:t>
            </a:r>
            <a:r>
              <a:rPr lang="en-US" sz="4400" b="1" i="1" dirty="0">
                <a:effectLst/>
                <a:latin typeface="Times New Roman" panose="02020603050405020304" pitchFamily="18" charset="0"/>
                <a:ea typeface="Aptos" panose="020B0004020202020204" pitchFamily="34" charset="0"/>
              </a:rPr>
              <a:t>.  For you yourselves know how you ought to follow us, for we were not disorderly among you; nor did we eat anyone’s bread free of charge,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003834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7E24E4-BC6A-8B3C-6CCB-EDD10D3B391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27908E2-A222-4EC1-F0CA-DA28B076C3AC}"/>
              </a:ext>
            </a:extLst>
          </p:cNvPr>
          <p:cNvSpPr>
            <a:spLocks noGrp="1"/>
          </p:cNvSpPr>
          <p:nvPr>
            <p:ph idx="1"/>
          </p:nvPr>
        </p:nvSpPr>
        <p:spPr>
          <a:xfrm>
            <a:off x="838200" y="609600"/>
            <a:ext cx="10515600" cy="556736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3:14</a:t>
            </a:r>
          </a:p>
          <a:p>
            <a:pPr marL="0" indent="0">
              <a:buNone/>
            </a:pPr>
            <a:r>
              <a:rPr lang="en-US" sz="4800" b="1" i="1" dirty="0">
                <a:effectLst/>
                <a:latin typeface="Times New Roman" panose="02020603050405020304" pitchFamily="18" charset="0"/>
                <a:ea typeface="Aptos" panose="020B0004020202020204" pitchFamily="34" charset="0"/>
              </a:rPr>
              <a:t>“And if anyone does not obey our word in this epistle, note that person </a:t>
            </a:r>
            <a:r>
              <a:rPr lang="en-US" sz="4800" b="1" i="1" dirty="0">
                <a:solidFill>
                  <a:srgbClr val="FF0000"/>
                </a:solidFill>
                <a:effectLst/>
                <a:latin typeface="Times New Roman" panose="02020603050405020304" pitchFamily="18" charset="0"/>
                <a:ea typeface="Aptos" panose="020B0004020202020204" pitchFamily="34" charset="0"/>
              </a:rPr>
              <a:t>and do not keep company with him</a:t>
            </a:r>
            <a:r>
              <a:rPr lang="en-US" sz="4800" b="1" i="1" dirty="0">
                <a:effectLst/>
                <a:latin typeface="Times New Roman" panose="02020603050405020304" pitchFamily="18" charset="0"/>
                <a:ea typeface="Aptos" panose="020B0004020202020204" pitchFamily="34" charset="0"/>
              </a:rPr>
              <a:t>, that he may be ashamed.”</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84751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40AA31-2A9C-424B-54B3-2954521499F5}"/>
              </a:ext>
            </a:extLst>
          </p:cNvPr>
          <p:cNvSpPr>
            <a:spLocks noGrp="1"/>
          </p:cNvSpPr>
          <p:nvPr>
            <p:ph idx="1"/>
          </p:nvPr>
        </p:nvSpPr>
        <p:spPr>
          <a:xfrm>
            <a:off x="838200" y="609600"/>
            <a:ext cx="10515600" cy="556736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faithful, who will establish you and guard you from the evil one.”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82454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48C0B-863B-E521-340E-7AC518CEC8D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E1DBCA-22ED-B4FE-BF9D-D7CD4325EE52}"/>
              </a:ext>
            </a:extLst>
          </p:cNvPr>
          <p:cNvSpPr>
            <a:spLocks noGrp="1"/>
          </p:cNvSpPr>
          <p:nvPr>
            <p:ph idx="1"/>
          </p:nvPr>
        </p:nvSpPr>
        <p:spPr>
          <a:xfrm>
            <a:off x="838200" y="609600"/>
            <a:ext cx="10515600" cy="5567363"/>
          </a:xfrm>
        </p:spPr>
        <p:txBody>
          <a:bodyPr>
            <a:noAutofit/>
          </a:bodyPr>
          <a:lstStyle/>
          <a:p>
            <a:pPr marL="0" indent="0">
              <a:buNone/>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a:t>
            </a:r>
          </a:p>
          <a:p>
            <a:pPr marL="0" indent="0">
              <a:buNone/>
            </a:pPr>
            <a:r>
              <a:rPr lang="en-US" sz="4400" b="1" i="1" dirty="0">
                <a:effectLst/>
                <a:latin typeface="Times New Roman" panose="02020603050405020304" pitchFamily="18" charset="0"/>
                <a:ea typeface="Aptos" panose="020B0004020202020204" pitchFamily="34" charset="0"/>
              </a:rPr>
              <a:t>“But we command you, brethren, in the name of our Lord Jesus Christ, that you withdraw from every brother who walks disorderly and not according to the tradition which he received from us.”</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570336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4D8569-6066-87DC-B38B-3AAB420CBA0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1460EF-6201-5DFE-0686-B91E87066C48}"/>
              </a:ext>
            </a:extLst>
          </p:cNvPr>
          <p:cNvSpPr>
            <a:spLocks noGrp="1"/>
          </p:cNvSpPr>
          <p:nvPr>
            <p:ph idx="1"/>
          </p:nvPr>
        </p:nvSpPr>
        <p:spPr>
          <a:xfrm>
            <a:off x="838200" y="609600"/>
            <a:ext cx="10515600" cy="5567363"/>
          </a:xfrm>
        </p:spPr>
        <p:txBody>
          <a:bodyPr>
            <a:noAutofit/>
          </a:bodyPr>
          <a:lstStyle/>
          <a:p>
            <a:pPr marL="0" indent="0">
              <a:buNone/>
            </a:pPr>
            <a:endParaRPr lang="en-US" sz="44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3:6</a:t>
            </a:r>
          </a:p>
          <a:p>
            <a:pPr marL="0" indent="0">
              <a:buNone/>
            </a:pPr>
            <a:r>
              <a:rPr lang="en-US" sz="4400" b="1" i="1" dirty="0">
                <a:effectLst/>
                <a:latin typeface="Times New Roman" panose="02020603050405020304" pitchFamily="18" charset="0"/>
                <a:ea typeface="Aptos" panose="020B0004020202020204" pitchFamily="34" charset="0"/>
              </a:rPr>
              <a:t>“But we command you, brethren, in the name of our Lord Jesus Christ, that you withdraw from every brother who walks disorderly </a:t>
            </a:r>
            <a:r>
              <a:rPr lang="en-US" sz="4400" b="1" i="1" dirty="0">
                <a:solidFill>
                  <a:srgbClr val="FF0000"/>
                </a:solidFill>
                <a:effectLst/>
                <a:latin typeface="Times New Roman" panose="02020603050405020304" pitchFamily="18" charset="0"/>
                <a:ea typeface="Aptos" panose="020B0004020202020204" pitchFamily="34" charset="0"/>
              </a:rPr>
              <a:t>and not according to the tradition which he received from us</a:t>
            </a:r>
            <a:r>
              <a:rPr lang="en-US" sz="4400" b="1" i="1" dirty="0">
                <a:effectLst/>
                <a:latin typeface="Times New Roman" panose="02020603050405020304" pitchFamily="18" charset="0"/>
                <a:ea typeface="Aptos" panose="020B0004020202020204" pitchFamily="34" charset="0"/>
              </a:rPr>
              <a:t>.”</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192207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E27802-B0C5-8BE7-AA1D-E9B1F5668BD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E6E5F6F-94B1-273A-BF15-79756DFB1A24}"/>
              </a:ext>
            </a:extLst>
          </p:cNvPr>
          <p:cNvSpPr>
            <a:spLocks noGrp="1"/>
          </p:cNvSpPr>
          <p:nvPr>
            <p:ph idx="1"/>
          </p:nvPr>
        </p:nvSpPr>
        <p:spPr>
          <a:xfrm>
            <a:off x="751039" y="645318"/>
            <a:ext cx="10689921"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3:7-12</a:t>
            </a:r>
          </a:p>
          <a:p>
            <a:pPr marL="0" indent="0">
              <a:buNone/>
            </a:pPr>
            <a:r>
              <a:rPr lang="en-US" sz="4400" b="1" i="1" dirty="0">
                <a:effectLst/>
                <a:latin typeface="Times New Roman" panose="02020603050405020304" pitchFamily="18" charset="0"/>
                <a:ea typeface="Aptos" panose="020B0004020202020204" pitchFamily="34" charset="0"/>
              </a:rPr>
              <a:t>“For you yourselves know how you ought to follow us, for we were not disorderly among you; nor did we eat anyone’s bread free of charge, but worked with labor and toil night and day, that we might not be a burden to any of you, not because we do not have authority, but to make ourselves an example of how you should follow us.  For even when</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1406044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90C921-B3F6-1018-E403-6B6D7264CEA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AA3C78-51B3-0431-B0BD-7755A8FBA297}"/>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3:7-12</a:t>
            </a:r>
          </a:p>
          <a:p>
            <a:pPr marL="0" indent="0">
              <a:buNone/>
            </a:pPr>
            <a:r>
              <a:rPr lang="en-US" sz="4400" b="1" i="1" dirty="0">
                <a:effectLst/>
                <a:latin typeface="Times New Roman" panose="02020603050405020304" pitchFamily="18" charset="0"/>
                <a:ea typeface="Aptos" panose="020B0004020202020204" pitchFamily="34" charset="0"/>
              </a:rPr>
              <a:t>we were with you, we commanded you this: If anyone will not work, neither shall he eat.  For we hear that there are some who walk among you in a disorderly manner, not working at all, but are busybodies.  Now those who are such we command and exhort through our Lord Jesus Christ that they work in quietness and eat their own bread.”</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654415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7A93D1-B4C1-D4D4-0542-96911B838F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D825A4-8188-1A1F-B44F-23B68B509371}"/>
              </a:ext>
            </a:extLst>
          </p:cNvPr>
          <p:cNvSpPr>
            <a:spLocks noGrp="1"/>
          </p:cNvSpPr>
          <p:nvPr>
            <p:ph idx="1"/>
          </p:nvPr>
        </p:nvSpPr>
        <p:spPr>
          <a:xfrm>
            <a:off x="751039" y="645318"/>
            <a:ext cx="10689921"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Thessalonians 3:7-9</a:t>
            </a:r>
          </a:p>
          <a:p>
            <a:pPr marL="0" indent="0">
              <a:buNone/>
            </a:pPr>
            <a:r>
              <a:rPr lang="en-US" sz="4400" b="1" i="1" dirty="0">
                <a:effectLst/>
                <a:latin typeface="Times New Roman" panose="02020603050405020304" pitchFamily="18" charset="0"/>
                <a:ea typeface="Aptos" panose="020B0004020202020204" pitchFamily="34" charset="0"/>
              </a:rPr>
              <a:t>“For you yourselves know how you ought to follow us, for we were not disorderly among you; nor did we eat anyone’s bread free of charge, but worked with labor and toil night and day, that we might not be a burden to any of you, not because we do not have authority, but to make ourselves an example of how you should follow us.”</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387442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D4C0AA-7DC6-ECB1-3552-F4E3725A7E35}"/>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FC7C24-DFD4-012B-49E9-4E9A37A17906}"/>
              </a:ext>
            </a:extLst>
          </p:cNvPr>
          <p:cNvSpPr>
            <a:spLocks noGrp="1"/>
          </p:cNvSpPr>
          <p:nvPr>
            <p:ph idx="1"/>
          </p:nvPr>
        </p:nvSpPr>
        <p:spPr>
          <a:xfrm>
            <a:off x="751039" y="645318"/>
            <a:ext cx="10689921" cy="556736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Corinthians 9:13-14</a:t>
            </a:r>
          </a:p>
          <a:p>
            <a:pPr marL="0" indent="0">
              <a:buNone/>
            </a:pPr>
            <a:r>
              <a:rPr lang="en-US" sz="4800" b="1" i="1" dirty="0">
                <a:effectLst/>
                <a:latin typeface="Times New Roman" panose="02020603050405020304" pitchFamily="18" charset="0"/>
                <a:ea typeface="Aptos" panose="020B0004020202020204" pitchFamily="34" charset="0"/>
              </a:rPr>
              <a:t>“Do you not know that those who minister the holy things eat of the things of the temple, and those who serve at the altar partake of the offerings of the altar?  Even so the Lord has commanded that those who preach the gospel should live from the gospel.”</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0841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C6D945-EB85-5C5F-20D4-94B84813484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E8CD43-B558-E174-294E-D7CA3FE00188}"/>
              </a:ext>
            </a:extLst>
          </p:cNvPr>
          <p:cNvSpPr>
            <a:spLocks noGrp="1"/>
          </p:cNvSpPr>
          <p:nvPr>
            <p:ph idx="1"/>
          </p:nvPr>
        </p:nvSpPr>
        <p:spPr>
          <a:xfrm>
            <a:off x="751039" y="645318"/>
            <a:ext cx="10689921"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9:15-18</a:t>
            </a:r>
          </a:p>
          <a:p>
            <a:pPr marL="0" indent="0">
              <a:buNone/>
            </a:pPr>
            <a:r>
              <a:rPr lang="en-US" sz="4400" b="1" i="1" dirty="0">
                <a:effectLst/>
                <a:latin typeface="Times New Roman" panose="02020603050405020304" pitchFamily="18" charset="0"/>
                <a:ea typeface="Aptos" panose="020B0004020202020204" pitchFamily="34" charset="0"/>
              </a:rPr>
              <a:t>“But I have used none of these things, nor have I written these things that it should be done so to me; for it would be better for me to die than that anyone should make my boasting void.  For if I preach the gospel, I have nothing to boast of, for necessity is laid upon me; yes, woe is me if I do not preach the gospel!  For if I do this willingly, I have a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747228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1485E0-CA3B-B5BC-AFF1-2C5F0B45C0C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82DBCA6-2A03-B944-74F5-9FDBDE3AEC0B}"/>
              </a:ext>
            </a:extLst>
          </p:cNvPr>
          <p:cNvSpPr>
            <a:spLocks noGrp="1"/>
          </p:cNvSpPr>
          <p:nvPr>
            <p:ph idx="1"/>
          </p:nvPr>
        </p:nvSpPr>
        <p:spPr>
          <a:xfrm>
            <a:off x="751039" y="645318"/>
            <a:ext cx="10689921"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1 Corinthians 9:15-18</a:t>
            </a:r>
          </a:p>
          <a:p>
            <a:pPr marL="0" indent="0">
              <a:buNone/>
            </a:pPr>
            <a:r>
              <a:rPr lang="en-US" sz="4400" b="1" i="1" dirty="0">
                <a:effectLst/>
                <a:latin typeface="Times New Roman" panose="02020603050405020304" pitchFamily="18" charset="0"/>
                <a:ea typeface="Aptos" panose="020B0004020202020204" pitchFamily="34" charset="0"/>
              </a:rPr>
              <a:t>reward; but if against my will, I have been entrusted with a stewardship.  What is my reward then?  That when I preach the gospel, I may present the gospel of Christ without charge, that I may not abuse my authority in the gospel.”</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057438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591AD-759A-3092-BB22-6634E787694B}"/>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508978-EEFC-D58F-FE75-7F6DCACD00A0}"/>
              </a:ext>
            </a:extLst>
          </p:cNvPr>
          <p:cNvSpPr>
            <a:spLocks noGrp="1"/>
          </p:cNvSpPr>
          <p:nvPr>
            <p:ph idx="1"/>
          </p:nvPr>
        </p:nvSpPr>
        <p:spPr>
          <a:xfrm>
            <a:off x="751039" y="645318"/>
            <a:ext cx="10689921" cy="556736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3:10</a:t>
            </a:r>
          </a:p>
          <a:p>
            <a:pPr marL="0" indent="0">
              <a:buNone/>
            </a:pPr>
            <a:r>
              <a:rPr lang="en-US" sz="4800" b="1" i="1" dirty="0">
                <a:effectLst/>
                <a:latin typeface="Times New Roman" panose="02020603050405020304" pitchFamily="18" charset="0"/>
                <a:ea typeface="Aptos" panose="020B0004020202020204" pitchFamily="34" charset="0"/>
              </a:rPr>
              <a:t>“For even when we were with you, we commanded you this: If anyone will not work, neither shall he eat.”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520874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52954B-70CD-A87D-4DF1-AEE308F8D44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FC41037-C634-DED2-9F1E-FF092E778D59}"/>
              </a:ext>
            </a:extLst>
          </p:cNvPr>
          <p:cNvSpPr>
            <a:spLocks noGrp="1"/>
          </p:cNvSpPr>
          <p:nvPr>
            <p:ph idx="1"/>
          </p:nvPr>
        </p:nvSpPr>
        <p:spPr>
          <a:xfrm>
            <a:off x="751039" y="645318"/>
            <a:ext cx="10689921" cy="556736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3:10</a:t>
            </a:r>
          </a:p>
          <a:p>
            <a:pPr marL="0" indent="0">
              <a:buNone/>
            </a:pPr>
            <a:r>
              <a:rPr lang="en-US" sz="4800" b="1" i="1" dirty="0">
                <a:effectLst/>
                <a:latin typeface="Times New Roman" panose="02020603050405020304" pitchFamily="18" charset="0"/>
                <a:ea typeface="Aptos" panose="020B0004020202020204" pitchFamily="34" charset="0"/>
              </a:rPr>
              <a:t>“For even when we were with you, we commanded you this: </a:t>
            </a:r>
            <a:r>
              <a:rPr lang="en-US" sz="4800" b="1" i="1" dirty="0">
                <a:solidFill>
                  <a:srgbClr val="FF0000"/>
                </a:solidFill>
                <a:effectLst/>
                <a:latin typeface="Times New Roman" panose="02020603050405020304" pitchFamily="18" charset="0"/>
                <a:ea typeface="Aptos" panose="020B0004020202020204" pitchFamily="34" charset="0"/>
              </a:rPr>
              <a:t>If anyone will not work, neither shall he eat</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09216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01B905-C4B1-E0AD-D5FE-F679AD88320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72171-FC02-A0E0-D538-F8D56B89BAB6}"/>
              </a:ext>
            </a:extLst>
          </p:cNvPr>
          <p:cNvSpPr>
            <a:spLocks noGrp="1"/>
          </p:cNvSpPr>
          <p:nvPr>
            <p:ph idx="1"/>
          </p:nvPr>
        </p:nvSpPr>
        <p:spPr>
          <a:xfrm>
            <a:off x="838200" y="609600"/>
            <a:ext cx="10515600" cy="556736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a:t>
            </a:r>
            <a:r>
              <a:rPr lang="en-US" sz="4800" b="1" i="1" dirty="0">
                <a:solidFill>
                  <a:srgbClr val="FF0000"/>
                </a:solidFill>
                <a:effectLst/>
                <a:latin typeface="Times New Roman" panose="02020603050405020304" pitchFamily="18" charset="0"/>
                <a:ea typeface="Aptos" panose="020B0004020202020204" pitchFamily="34" charset="0"/>
              </a:rPr>
              <a:t>faithful</a:t>
            </a:r>
            <a:r>
              <a:rPr lang="en-US" sz="4800" b="1" i="1" dirty="0">
                <a:effectLst/>
                <a:latin typeface="Times New Roman" panose="02020603050405020304" pitchFamily="18" charset="0"/>
                <a:ea typeface="Aptos" panose="020B0004020202020204" pitchFamily="34" charset="0"/>
              </a:rPr>
              <a:t>, who will </a:t>
            </a:r>
            <a:r>
              <a:rPr lang="en-US" sz="4800" b="1" i="1" dirty="0">
                <a:solidFill>
                  <a:srgbClr val="FF0000"/>
                </a:solidFill>
                <a:effectLst/>
                <a:latin typeface="Times New Roman" panose="02020603050405020304" pitchFamily="18" charset="0"/>
                <a:ea typeface="Aptos" panose="020B0004020202020204" pitchFamily="34" charset="0"/>
              </a:rPr>
              <a:t>establish</a:t>
            </a:r>
            <a:r>
              <a:rPr lang="en-US" sz="4800" b="1" i="1" dirty="0">
                <a:effectLst/>
                <a:latin typeface="Times New Roman" panose="02020603050405020304" pitchFamily="18" charset="0"/>
                <a:ea typeface="Aptos" panose="020B0004020202020204" pitchFamily="34" charset="0"/>
              </a:rPr>
              <a:t> you and </a:t>
            </a:r>
            <a:r>
              <a:rPr lang="en-US" sz="4800" b="1" i="1" dirty="0">
                <a:solidFill>
                  <a:srgbClr val="FF0000"/>
                </a:solidFill>
                <a:effectLst/>
                <a:latin typeface="Times New Roman" panose="02020603050405020304" pitchFamily="18" charset="0"/>
                <a:ea typeface="Aptos" panose="020B0004020202020204" pitchFamily="34" charset="0"/>
              </a:rPr>
              <a:t>guard</a:t>
            </a:r>
            <a:r>
              <a:rPr lang="en-US" sz="4800" b="1" i="1" dirty="0">
                <a:effectLst/>
                <a:latin typeface="Times New Roman" panose="02020603050405020304" pitchFamily="18" charset="0"/>
                <a:ea typeface="Aptos" panose="020B0004020202020204" pitchFamily="34" charset="0"/>
              </a:rPr>
              <a:t> you from the evil one.”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5306997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2F45B1-EF3A-948D-FC06-F9A12A42F6CA}"/>
            </a:ext>
          </a:extLst>
        </p:cNvPr>
        <p:cNvGrpSpPr/>
        <p:nvPr/>
      </p:nvGrpSpPr>
      <p:grpSpPr>
        <a:xfrm>
          <a:off x="0" y="0"/>
          <a:ext cx="0" cy="0"/>
          <a:chOff x="0" y="0"/>
          <a:chExt cx="0" cy="0"/>
        </a:xfrm>
      </p:grpSpPr>
      <p:pic>
        <p:nvPicPr>
          <p:cNvPr id="4" name="Content Placeholder 3" descr="A book cover with text&#10;&#10;AI-generated content may be incorrect.">
            <a:extLst>
              <a:ext uri="{FF2B5EF4-FFF2-40B4-BE49-F238E27FC236}">
                <a16:creationId xmlns:a16="http://schemas.microsoft.com/office/drawing/2014/main" id="{C51FEE74-7369-29B0-88A1-8A19D710A9B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745282" y="20664"/>
            <a:ext cx="4709785" cy="6803022"/>
          </a:xfrm>
        </p:spPr>
      </p:pic>
    </p:spTree>
    <p:extLst>
      <p:ext uri="{BB962C8B-B14F-4D97-AF65-F5344CB8AC3E}">
        <p14:creationId xmlns:p14="http://schemas.microsoft.com/office/powerpoint/2010/main" val="40525594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CEF3DD-0597-4BE7-7A84-EC58931F7B4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495DD3-E751-609E-9578-C064F16D6FEA}"/>
              </a:ext>
            </a:extLst>
          </p:cNvPr>
          <p:cNvSpPr>
            <a:spLocks noGrp="1"/>
          </p:cNvSpPr>
          <p:nvPr>
            <p:ph idx="1"/>
          </p:nvPr>
        </p:nvSpPr>
        <p:spPr>
          <a:xfrm>
            <a:off x="751039" y="645318"/>
            <a:ext cx="10689921"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Matthew 24:32-34 (NASB)</a:t>
            </a:r>
          </a:p>
          <a:p>
            <a:pPr marL="0" indent="0">
              <a:buNone/>
            </a:pPr>
            <a:r>
              <a:rPr lang="en-US" sz="4400" b="1" i="1" dirty="0">
                <a:effectLst/>
                <a:latin typeface="Times New Roman" panose="02020603050405020304" pitchFamily="18" charset="0"/>
                <a:ea typeface="Aptos" panose="020B0004020202020204" pitchFamily="34" charset="0"/>
              </a:rPr>
              <a:t>“Now learn the parable from the fig tree: when its branch has already become tender and puts forth its leaves, you know that summer is near; so, you too, when you see all these things, recognize that He is near, right at the door.  Truly I say to you, this generation will not pass away until all these things take place.”</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436855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6D5613-E6BF-4B55-507B-F0667E64B11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DC03C5B-F48A-D367-B262-D21FA7F9C6BC}"/>
              </a:ext>
            </a:extLst>
          </p:cNvPr>
          <p:cNvSpPr>
            <a:spLocks noGrp="1"/>
          </p:cNvSpPr>
          <p:nvPr>
            <p:ph idx="1"/>
          </p:nvPr>
        </p:nvSpPr>
        <p:spPr>
          <a:xfrm>
            <a:off x="751039" y="645318"/>
            <a:ext cx="10689921" cy="5567363"/>
          </a:xfrm>
        </p:spPr>
        <p:txBody>
          <a:bodyPr>
            <a:noAutofit/>
          </a:bodyPr>
          <a:lstStyle/>
          <a:p>
            <a:pPr marL="0" indent="0">
              <a:buNone/>
            </a:pPr>
            <a:r>
              <a:rPr lang="en-US" sz="4000" dirty="0">
                <a:latin typeface="Calibri" panose="020F0502020204030204" pitchFamily="34" charset="0"/>
                <a:ea typeface="Calibri" panose="020F0502020204030204" pitchFamily="34" charset="0"/>
                <a:cs typeface="Calibri" panose="020F0502020204030204" pitchFamily="34" charset="0"/>
              </a:rPr>
              <a:t>2 Thessalonians 3:11</a:t>
            </a:r>
          </a:p>
          <a:p>
            <a:pPr marL="0" indent="0">
              <a:buNone/>
            </a:pPr>
            <a:r>
              <a:rPr lang="en-US" sz="4000" b="1" i="1" dirty="0">
                <a:effectLst/>
                <a:latin typeface="Times New Roman" panose="02020603050405020304" pitchFamily="18" charset="0"/>
                <a:ea typeface="Aptos" panose="020B0004020202020204" pitchFamily="34" charset="0"/>
              </a:rPr>
              <a:t>“For we hear that there are some who walk among you in a disorderly manner, not working at all, but are busybodies.”</a:t>
            </a:r>
            <a:r>
              <a:rPr lang="en-US" sz="4000" dirty="0">
                <a:effectLst/>
                <a:latin typeface="Times New Roman" panose="02020603050405020304" pitchFamily="18" charset="0"/>
                <a:ea typeface="Aptos" panose="020B0004020202020204" pitchFamily="34" charset="0"/>
              </a:rPr>
              <a:t> </a:t>
            </a:r>
          </a:p>
          <a:p>
            <a:pPr marL="0" indent="0">
              <a:buNone/>
            </a:pPr>
            <a:endParaRPr lang="en-US" sz="4000" dirty="0">
              <a:latin typeface="Times New Roman" panose="02020603050405020304" pitchFamily="18" charset="0"/>
              <a:ea typeface="Calibri" panose="020F0502020204030204" pitchFamily="34" charset="0"/>
              <a:cs typeface="Calibri" panose="020F0502020204030204" pitchFamily="34" charset="0"/>
            </a:endParaRPr>
          </a:p>
          <a:p>
            <a:pPr marL="0" indent="0">
              <a:buNone/>
            </a:pPr>
            <a:r>
              <a:rPr lang="en-US" sz="4000" dirty="0">
                <a:latin typeface="Times New Roman" panose="02020603050405020304" pitchFamily="18" charset="0"/>
                <a:ea typeface="Calibri" panose="020F0502020204030204" pitchFamily="34" charset="0"/>
                <a:cs typeface="Calibri" panose="020F0502020204030204" pitchFamily="34" charset="0"/>
              </a:rPr>
              <a:t>Busybodies … </a:t>
            </a:r>
            <a:r>
              <a:rPr lang="en-US" sz="4000" i="1" dirty="0">
                <a:effectLst/>
                <a:latin typeface="Times New Roman" panose="02020603050405020304" pitchFamily="18" charset="0"/>
                <a:ea typeface="Aptos" panose="020B0004020202020204" pitchFamily="34" charset="0"/>
              </a:rPr>
              <a:t>“1. To bustle about uselessly, to busy one’s self about trifling, needless, useless matters (a.) used apparently of a person officiously inquisitive about other’s affairs.”</a:t>
            </a:r>
            <a:r>
              <a:rPr lang="en-US" sz="4000" dirty="0">
                <a:effectLst/>
                <a:latin typeface="Times New Roman" panose="02020603050405020304" pitchFamily="18" charset="0"/>
                <a:ea typeface="Aptos" panose="020B0004020202020204" pitchFamily="34" charset="0"/>
              </a:rPr>
              <a:t> </a:t>
            </a:r>
            <a:endParaRPr lang="en-US" sz="40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480601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0E91A4D-EB3F-2710-F100-3994C30ABA1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93A36AB-63E1-484D-C07A-D89F1DAE862D}"/>
              </a:ext>
            </a:extLst>
          </p:cNvPr>
          <p:cNvSpPr>
            <a:spLocks noGrp="1"/>
          </p:cNvSpPr>
          <p:nvPr>
            <p:ph idx="1"/>
          </p:nvPr>
        </p:nvSpPr>
        <p:spPr>
          <a:xfrm>
            <a:off x="751039" y="645318"/>
            <a:ext cx="10689921" cy="556736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3:12</a:t>
            </a:r>
          </a:p>
          <a:p>
            <a:pPr marL="0" indent="0">
              <a:buNone/>
            </a:pPr>
            <a:r>
              <a:rPr lang="en-US" sz="4800" b="1" i="1" dirty="0">
                <a:effectLst/>
                <a:latin typeface="Times New Roman" panose="02020603050405020304" pitchFamily="18" charset="0"/>
                <a:ea typeface="Aptos" panose="020B0004020202020204" pitchFamily="34" charset="0"/>
              </a:rPr>
              <a:t>“Now those who are such we command and exhort through our Lord Jesus Christ that they work in quietness and eat their own bread.”</a:t>
            </a:r>
            <a:r>
              <a:rPr lang="en-US" sz="48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1229788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FE63FD-B46F-7870-255B-EA34725DD4E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30B47C3-5075-396D-DAA1-F62103D2D5F1}"/>
              </a:ext>
            </a:extLst>
          </p:cNvPr>
          <p:cNvSpPr>
            <a:spLocks noGrp="1"/>
          </p:cNvSpPr>
          <p:nvPr>
            <p:ph idx="1"/>
          </p:nvPr>
        </p:nvSpPr>
        <p:spPr>
          <a:xfrm>
            <a:off x="751039" y="645318"/>
            <a:ext cx="10689921" cy="556736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3:13-15</a:t>
            </a:r>
          </a:p>
          <a:p>
            <a:pPr marL="0" indent="0">
              <a:buNone/>
            </a:pPr>
            <a:r>
              <a:rPr lang="en-US" sz="4800" b="1" i="1" dirty="0">
                <a:effectLst/>
                <a:latin typeface="Times New Roman" panose="02020603050405020304" pitchFamily="18" charset="0"/>
                <a:ea typeface="Aptos" panose="020B0004020202020204" pitchFamily="34" charset="0"/>
              </a:rPr>
              <a:t>“But as for you, brethren, do not grow weary in doing good.  And if anyone does not obey our word in this epistle, note that person and do not keep company with him, that he may be ashamed.  Yet do not count him as an enemy, but admonish him as a brother.”</a:t>
            </a:r>
            <a:r>
              <a:rPr lang="en-US" sz="48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35323089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EA852-C8FA-86FD-2586-182944E5C12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49C53B-E8C6-4485-743B-76D94CD2AACE}"/>
              </a:ext>
            </a:extLst>
          </p:cNvPr>
          <p:cNvSpPr>
            <a:spLocks noGrp="1"/>
          </p:cNvSpPr>
          <p:nvPr>
            <p:ph idx="1"/>
          </p:nvPr>
        </p:nvSpPr>
        <p:spPr>
          <a:xfrm>
            <a:off x="751039" y="645318"/>
            <a:ext cx="10689921" cy="556736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3:13-15</a:t>
            </a:r>
          </a:p>
          <a:p>
            <a:pPr marL="0" indent="0">
              <a:buNone/>
            </a:pPr>
            <a:r>
              <a:rPr lang="en-US" sz="4800" b="1" i="1" dirty="0">
                <a:effectLst/>
                <a:latin typeface="Times New Roman" panose="02020603050405020304" pitchFamily="18" charset="0"/>
                <a:ea typeface="Aptos" panose="020B0004020202020204" pitchFamily="34" charset="0"/>
              </a:rPr>
              <a:t>“But as for you, brethren, do not grow weary in doing good.  And if anyone does not obey our word in this epistle, note that person and do not keep company with him, that he may be ashamed.  </a:t>
            </a:r>
            <a:r>
              <a:rPr lang="en-US" sz="4800" b="1" i="1" dirty="0">
                <a:solidFill>
                  <a:srgbClr val="FF0000"/>
                </a:solidFill>
                <a:effectLst/>
                <a:latin typeface="Times New Roman" panose="02020603050405020304" pitchFamily="18" charset="0"/>
                <a:ea typeface="Aptos" panose="020B0004020202020204" pitchFamily="34" charset="0"/>
              </a:rPr>
              <a:t>Yet do not count him as an enemy, but admonish him as a brother</a:t>
            </a:r>
            <a:r>
              <a:rPr lang="en-US" sz="4800" b="1" i="1" dirty="0">
                <a:effectLst/>
                <a:latin typeface="Times New Roman" panose="02020603050405020304" pitchFamily="18" charset="0"/>
                <a:ea typeface="Aptos" panose="020B0004020202020204" pitchFamily="34" charset="0"/>
              </a:rPr>
              <a:t>.”</a:t>
            </a:r>
            <a:r>
              <a:rPr lang="en-US" sz="48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13235134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6E5E2-BF7B-8FB4-2890-72444F217B3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395377-2448-DF6A-5D29-91C5AB747693}"/>
              </a:ext>
            </a:extLst>
          </p:cNvPr>
          <p:cNvSpPr>
            <a:spLocks noGrp="1"/>
          </p:cNvSpPr>
          <p:nvPr>
            <p:ph idx="1"/>
          </p:nvPr>
        </p:nvSpPr>
        <p:spPr>
          <a:xfrm>
            <a:off x="751039" y="645318"/>
            <a:ext cx="10689921" cy="556736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3:16-18</a:t>
            </a:r>
          </a:p>
          <a:p>
            <a:pPr marL="0" indent="0">
              <a:buNone/>
            </a:pPr>
            <a:r>
              <a:rPr lang="en-US" sz="4800" b="1" i="1" dirty="0">
                <a:effectLst/>
                <a:latin typeface="Times New Roman" panose="02020603050405020304" pitchFamily="18" charset="0"/>
                <a:ea typeface="Aptos" panose="020B0004020202020204" pitchFamily="34" charset="0"/>
              </a:rPr>
              <a:t>“Now may the Lord of peace Himself give you peace always in every way.  The Lord be with you all.  The salutation of Paul with my own hand, which is a sign in every epistle; so I write.  The grace of our Lord Jesus Christ be with you all.  Amen.”</a:t>
            </a:r>
            <a:r>
              <a:rPr lang="en-US" sz="48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5753319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BA6776-F5A2-81E9-5176-E591488890A0}"/>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156F715-ADB5-5E0D-761E-64225DD9F58A}"/>
              </a:ext>
            </a:extLst>
          </p:cNvPr>
          <p:cNvSpPr>
            <a:spLocks noGrp="1"/>
          </p:cNvSpPr>
          <p:nvPr>
            <p:ph idx="1"/>
          </p:nvPr>
        </p:nvSpPr>
        <p:spPr>
          <a:xfrm>
            <a:off x="751039" y="645318"/>
            <a:ext cx="10689921" cy="556736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Galatians 6:11</a:t>
            </a:r>
          </a:p>
          <a:p>
            <a:pPr marL="0" indent="0">
              <a:buNone/>
            </a:pPr>
            <a:r>
              <a:rPr lang="en-US" sz="4800" b="1" i="1" dirty="0">
                <a:effectLst/>
                <a:latin typeface="Times New Roman" panose="02020603050405020304" pitchFamily="18" charset="0"/>
                <a:ea typeface="Aptos" panose="020B0004020202020204" pitchFamily="34" charset="0"/>
              </a:rPr>
              <a:t>“See with what large letters I have written to you with my own hand!”</a:t>
            </a:r>
            <a:r>
              <a:rPr lang="en-US" sz="48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19772014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D8E001-BD6B-0F3B-DA27-444C87AB735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4590FC-5E8A-9A3C-8E79-D1B2C9848EFB}"/>
              </a:ext>
            </a:extLst>
          </p:cNvPr>
          <p:cNvSpPr>
            <a:spLocks noGrp="1"/>
          </p:cNvSpPr>
          <p:nvPr>
            <p:ph idx="1"/>
          </p:nvPr>
        </p:nvSpPr>
        <p:spPr>
          <a:xfrm>
            <a:off x="751039" y="645318"/>
            <a:ext cx="10689921" cy="5567363"/>
          </a:xfrm>
        </p:spPr>
        <p:txBody>
          <a:bodyPr>
            <a:no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Galatians 4:15</a:t>
            </a:r>
          </a:p>
          <a:p>
            <a:pPr marL="0" indent="0">
              <a:buNone/>
            </a:pPr>
            <a:r>
              <a:rPr lang="en-US" sz="4800" b="1" i="1" dirty="0">
                <a:effectLst/>
                <a:latin typeface="Times New Roman" panose="02020603050405020304" pitchFamily="18" charset="0"/>
                <a:ea typeface="Aptos" panose="020B0004020202020204" pitchFamily="34" charset="0"/>
              </a:rPr>
              <a:t>“What then was the blessing you enjoyed?  For I bear you witness that, if possible, you would have plucked out your own eyes and given them to me.”</a:t>
            </a:r>
            <a:r>
              <a:rPr lang="en-US" sz="48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40902387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956D82-BAFD-E97A-CEA0-8A404938C2D3}"/>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003D48F-4281-0C11-83AD-3BDD818ECB9E}"/>
              </a:ext>
            </a:extLst>
          </p:cNvPr>
          <p:cNvSpPr>
            <a:spLocks noGrp="1"/>
          </p:cNvSpPr>
          <p:nvPr>
            <p:ph idx="1"/>
          </p:nvPr>
        </p:nvSpPr>
        <p:spPr>
          <a:xfrm>
            <a:off x="751039" y="645318"/>
            <a:ext cx="10689921" cy="5567363"/>
          </a:xfrm>
        </p:spPr>
        <p:txBody>
          <a:bodyPr>
            <a:noAutofit/>
          </a:bodyPr>
          <a:lstStyle/>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1 Thessalonians 3:12-13</a:t>
            </a:r>
          </a:p>
          <a:p>
            <a:pPr marL="0" indent="0">
              <a:buNone/>
            </a:pPr>
            <a:r>
              <a:rPr lang="en-US" sz="4800" b="1" i="1" dirty="0">
                <a:effectLst/>
                <a:latin typeface="Times New Roman" panose="02020603050405020304" pitchFamily="18" charset="0"/>
                <a:ea typeface="Aptos" panose="020B0004020202020204" pitchFamily="34" charset="0"/>
              </a:rPr>
              <a:t>“And may the Lord make you increase and abound in love to one another and to all, just as we do to you, so that He may establish your hearts blameless in holiness before our God and Father at the coming of our Lord Jesus Christ with all His saints.”</a:t>
            </a:r>
            <a:r>
              <a:rPr lang="en-US" sz="4800" dirty="0">
                <a:effectLst/>
                <a:latin typeface="Times New Roman" panose="02020603050405020304" pitchFamily="18" charset="0"/>
                <a:ea typeface="Aptos" panose="020B0004020202020204" pitchFamily="34" charset="0"/>
              </a:rPr>
              <a:t> </a:t>
            </a:r>
          </a:p>
        </p:txBody>
      </p:sp>
    </p:spTree>
    <p:extLst>
      <p:ext uri="{BB962C8B-B14F-4D97-AF65-F5344CB8AC3E}">
        <p14:creationId xmlns:p14="http://schemas.microsoft.com/office/powerpoint/2010/main" val="362938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C7463A3-BA29-1DC6-71E8-967EE5BE5821}"/>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0938382-6484-1424-0AD8-F334D00A6FC7}"/>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Corinthians 11:22-33 (NLT)</a:t>
            </a:r>
          </a:p>
          <a:p>
            <a:pPr marL="0" indent="0">
              <a:buNone/>
            </a:pPr>
            <a:r>
              <a:rPr lang="en-US" sz="4400" b="1" i="1" dirty="0">
                <a:effectLst/>
                <a:latin typeface="Times New Roman" panose="02020603050405020304" pitchFamily="18" charset="0"/>
                <a:ea typeface="Aptos" panose="020B0004020202020204" pitchFamily="34" charset="0"/>
              </a:rPr>
              <a:t>“Are they Hebrews?  So am I.  Are they Israelites?  So am I.  Are they descendants of Abraham?  So am I.  Are they servants of Christ? I know I sound like a madman, but I have served Him far more!  I have worked harder, been put in prison more often, been whipped times without number, and faced death again and again. Five different times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85345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03FFB0-13B8-105C-3E96-65450F3BEFC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FFB68A7-F305-1182-08EB-82329444D8EE}"/>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Corinthians 11:22-33 (NLT)</a:t>
            </a:r>
          </a:p>
          <a:p>
            <a:pPr marL="0" indent="0">
              <a:buNone/>
            </a:pPr>
            <a:r>
              <a:rPr lang="en-US" sz="4400" b="1" i="1" dirty="0">
                <a:effectLst/>
                <a:latin typeface="Times New Roman" panose="02020603050405020304" pitchFamily="18" charset="0"/>
                <a:ea typeface="Aptos" panose="020B0004020202020204" pitchFamily="34" charset="0"/>
              </a:rPr>
              <a:t>the Jewish leaders gave me thirty-nine lashes.  Three times I was beaten with rods.  Once I was stoned.  Three times I was shipwrecked.  Once I spent a whole night and a day adrift at sea.  I have traveled on many long journeys.  I have faced danger from rivers and from robbers.  I have faced danger from my own people, the Jews, as</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40946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1456D-18CB-2486-0913-3BA551B3A9BE}"/>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0DEEC83-E7F3-C2A5-8D78-22F6BFBE7F2D}"/>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Corinthians 11:22-33 (NLT)</a:t>
            </a:r>
          </a:p>
          <a:p>
            <a:pPr marL="0" indent="0">
              <a:buNone/>
            </a:pPr>
            <a:r>
              <a:rPr lang="en-US" sz="4400" b="1" i="1" dirty="0">
                <a:effectLst/>
                <a:latin typeface="Times New Roman" panose="02020603050405020304" pitchFamily="18" charset="0"/>
                <a:ea typeface="Aptos" panose="020B0004020202020204" pitchFamily="34" charset="0"/>
              </a:rPr>
              <a:t>well as from the Gentiles.  I have faced danger in the cities, in the deserts, and on the seas.  And I have faced danger from men who claim to be believers but are not.  I have worked hard and long, enduring many sleepless nights.  I have been hungry and thirsty and have often gone without food.  I have shivered in the cold, without enough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75098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128CC4-9164-0B0F-F16A-730AF998795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0ACB7E9-0F42-0AE1-819F-7272CAC80D91}"/>
              </a:ext>
            </a:extLst>
          </p:cNvPr>
          <p:cNvSpPr>
            <a:spLocks noGrp="1"/>
          </p:cNvSpPr>
          <p:nvPr>
            <p:ph idx="1"/>
          </p:nvPr>
        </p:nvSpPr>
        <p:spPr>
          <a:xfrm>
            <a:off x="838200" y="609600"/>
            <a:ext cx="10515600" cy="5567363"/>
          </a:xfrm>
        </p:spPr>
        <p:txBody>
          <a:bodyPr>
            <a:no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Corinthians 11:22-33 (NLT)</a:t>
            </a:r>
          </a:p>
          <a:p>
            <a:pPr marL="0" indent="0">
              <a:buNone/>
            </a:pPr>
            <a:r>
              <a:rPr lang="en-US" sz="4400" b="1" i="1" dirty="0">
                <a:effectLst/>
                <a:latin typeface="Times New Roman" panose="02020603050405020304" pitchFamily="18" charset="0"/>
                <a:ea typeface="Aptos" panose="020B0004020202020204" pitchFamily="34" charset="0"/>
              </a:rPr>
              <a:t>clothing to keep me warm.  Then, besides all this, I have the daily burden of my concern for all the churches.  Who is weak without my feeling that weakness?  Who is led astray, and I do not burn with anger?  If I must boast, I would rather boast about the things that show how weak I am.  God, the Father of our Lord Jesus, who is worthy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265919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137D3-5AB3-9ECA-177D-C0B6E17F6D7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994833-2273-00EE-F06C-4AB196873014}"/>
              </a:ext>
            </a:extLst>
          </p:cNvPr>
          <p:cNvSpPr>
            <a:spLocks noGrp="1"/>
          </p:cNvSpPr>
          <p:nvPr>
            <p:ph idx="1"/>
          </p:nvPr>
        </p:nvSpPr>
        <p:spPr>
          <a:xfrm>
            <a:off x="838200" y="609600"/>
            <a:ext cx="10515600" cy="5567363"/>
          </a:xfrm>
        </p:spPr>
        <p:txBody>
          <a:bodyPr>
            <a:normAutofit/>
          </a:bodyPr>
          <a:lstStyle/>
          <a:p>
            <a:pPr marL="0" indent="0">
              <a:buNone/>
            </a:pPr>
            <a:r>
              <a:rPr lang="en-US" sz="4400" dirty="0">
                <a:latin typeface="Calibri" panose="020F0502020204030204" pitchFamily="34" charset="0"/>
                <a:ea typeface="Calibri" panose="020F0502020204030204" pitchFamily="34" charset="0"/>
                <a:cs typeface="Calibri" panose="020F0502020204030204" pitchFamily="34" charset="0"/>
              </a:rPr>
              <a:t>2 Corinthians 11:22-33 (NLT)</a:t>
            </a:r>
          </a:p>
          <a:p>
            <a:pPr marL="0" indent="0">
              <a:buNone/>
            </a:pPr>
            <a:r>
              <a:rPr lang="en-US" sz="4400" b="1" i="1" dirty="0">
                <a:effectLst/>
                <a:latin typeface="Times New Roman" panose="02020603050405020304" pitchFamily="18" charset="0"/>
                <a:ea typeface="Aptos" panose="020B0004020202020204" pitchFamily="34" charset="0"/>
              </a:rPr>
              <a:t>of eternal praise, knows I am not lying.  When I was in Damascus, the governor under King Aretas kept guards at the city gates to catch me.  I had to be lowered in a basket through a window in the city wall to escape from him.”</a:t>
            </a:r>
            <a:r>
              <a:rPr lang="en-US" sz="4400" dirty="0">
                <a:effectLst/>
                <a:latin typeface="Times New Roman" panose="02020603050405020304" pitchFamily="18" charset="0"/>
                <a:ea typeface="Aptos" panose="020B0004020202020204" pitchFamily="34" charset="0"/>
              </a:rPr>
              <a:t> </a:t>
            </a:r>
            <a:endParaRPr lang="en-US" sz="44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499176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159B874-4F5E-A0A3-BE84-DE3C5E3F5874}"/>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949899-A3E5-64F1-9769-F7C840B441AD}"/>
              </a:ext>
            </a:extLst>
          </p:cNvPr>
          <p:cNvSpPr>
            <a:spLocks noGrp="1"/>
          </p:cNvSpPr>
          <p:nvPr>
            <p:ph idx="1"/>
          </p:nvPr>
        </p:nvSpPr>
        <p:spPr>
          <a:xfrm>
            <a:off x="838200" y="609600"/>
            <a:ext cx="10515600" cy="5567363"/>
          </a:xfrm>
        </p:spPr>
        <p:txBody>
          <a:bodyPr>
            <a:normAutofit/>
          </a:bodyPr>
          <a:lstStyle/>
          <a:p>
            <a:pPr marL="0" indent="0">
              <a:buNone/>
            </a:pPr>
            <a:endParaRPr lang="en-US" sz="4800" dirty="0">
              <a:latin typeface="Calibri" panose="020F0502020204030204" pitchFamily="34" charset="0"/>
              <a:ea typeface="Calibri" panose="020F0502020204030204" pitchFamily="34" charset="0"/>
              <a:cs typeface="Calibri" panose="020F0502020204030204" pitchFamily="34" charset="0"/>
            </a:endParaRPr>
          </a:p>
          <a:p>
            <a:pPr marL="0" indent="0">
              <a:buNone/>
            </a:pPr>
            <a:r>
              <a:rPr lang="en-US" sz="4800" dirty="0">
                <a:latin typeface="Calibri" panose="020F0502020204030204" pitchFamily="34" charset="0"/>
                <a:ea typeface="Calibri" panose="020F0502020204030204" pitchFamily="34" charset="0"/>
                <a:cs typeface="Calibri" panose="020F0502020204030204" pitchFamily="34" charset="0"/>
              </a:rPr>
              <a:t>2 Thessalonians 3:3</a:t>
            </a:r>
          </a:p>
          <a:p>
            <a:pPr marL="0" indent="0">
              <a:buNone/>
            </a:pPr>
            <a:r>
              <a:rPr lang="en-US" sz="4800" b="1" i="1" dirty="0">
                <a:effectLst/>
                <a:latin typeface="Times New Roman" panose="02020603050405020304" pitchFamily="18" charset="0"/>
                <a:ea typeface="Aptos" panose="020B0004020202020204" pitchFamily="34" charset="0"/>
              </a:rPr>
              <a:t>“But the Lord is </a:t>
            </a:r>
            <a:r>
              <a:rPr lang="en-US" sz="4800" b="1" i="1" dirty="0">
                <a:solidFill>
                  <a:srgbClr val="FF0000"/>
                </a:solidFill>
                <a:effectLst/>
                <a:latin typeface="Times New Roman" panose="02020603050405020304" pitchFamily="18" charset="0"/>
                <a:ea typeface="Aptos" panose="020B0004020202020204" pitchFamily="34" charset="0"/>
              </a:rPr>
              <a:t>faithful</a:t>
            </a:r>
            <a:r>
              <a:rPr lang="en-US" sz="4800" b="1" i="1" dirty="0">
                <a:effectLst/>
                <a:latin typeface="Times New Roman" panose="02020603050405020304" pitchFamily="18" charset="0"/>
                <a:ea typeface="Aptos" panose="020B0004020202020204" pitchFamily="34" charset="0"/>
              </a:rPr>
              <a:t>, who will </a:t>
            </a:r>
            <a:r>
              <a:rPr lang="en-US" sz="4800" b="1" i="1" dirty="0">
                <a:solidFill>
                  <a:srgbClr val="FF0000"/>
                </a:solidFill>
                <a:effectLst/>
                <a:latin typeface="Times New Roman" panose="02020603050405020304" pitchFamily="18" charset="0"/>
                <a:ea typeface="Aptos" panose="020B0004020202020204" pitchFamily="34" charset="0"/>
              </a:rPr>
              <a:t>establish</a:t>
            </a:r>
            <a:r>
              <a:rPr lang="en-US" sz="4800" b="1" i="1" dirty="0">
                <a:effectLst/>
                <a:latin typeface="Times New Roman" panose="02020603050405020304" pitchFamily="18" charset="0"/>
                <a:ea typeface="Aptos" panose="020B0004020202020204" pitchFamily="34" charset="0"/>
              </a:rPr>
              <a:t> you and </a:t>
            </a:r>
            <a:r>
              <a:rPr lang="en-US" sz="4800" b="1" i="1" dirty="0">
                <a:solidFill>
                  <a:srgbClr val="FF0000"/>
                </a:solidFill>
                <a:effectLst/>
                <a:latin typeface="Times New Roman" panose="02020603050405020304" pitchFamily="18" charset="0"/>
                <a:ea typeface="Aptos" panose="020B0004020202020204" pitchFamily="34" charset="0"/>
              </a:rPr>
              <a:t>guard</a:t>
            </a:r>
            <a:r>
              <a:rPr lang="en-US" sz="4800" b="1" i="1" dirty="0">
                <a:effectLst/>
                <a:latin typeface="Times New Roman" panose="02020603050405020304" pitchFamily="18" charset="0"/>
                <a:ea typeface="Aptos" panose="020B0004020202020204" pitchFamily="34" charset="0"/>
              </a:rPr>
              <a:t> you from the evil one.”</a:t>
            </a:r>
            <a:r>
              <a:rPr lang="en-US" sz="4800" dirty="0">
                <a:effectLst/>
                <a:latin typeface="Times New Roman" panose="02020603050405020304" pitchFamily="18" charset="0"/>
                <a:ea typeface="Aptos" panose="020B0004020202020204" pitchFamily="34" charset="0"/>
              </a:rPr>
              <a:t> </a:t>
            </a:r>
            <a:endParaRPr lang="en-US" sz="48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09472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TotalTime>
  <Words>2046</Words>
  <Application>Microsoft Office PowerPoint</Application>
  <PresentationFormat>Widescreen</PresentationFormat>
  <Paragraphs>93</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Aptos</vt:lpstr>
      <vt:lpstr>Aptos Display</vt:lpstr>
      <vt:lpstr>Arial</vt:lpstr>
      <vt:lpstr>Calibri</vt:lpstr>
      <vt:lpstr>Times New Roman</vt:lpstr>
      <vt:lpstr>Office Theme</vt:lpstr>
      <vt:lpstr>Second Thessalonians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Kenneth Stearns</dc:creator>
  <cp:lastModifiedBy>Kenneth Stearns</cp:lastModifiedBy>
  <cp:revision>1</cp:revision>
  <dcterms:created xsi:type="dcterms:W3CDTF">2025-03-02T06:19:57Z</dcterms:created>
  <dcterms:modified xsi:type="dcterms:W3CDTF">2025-03-02T06:34:29Z</dcterms:modified>
</cp:coreProperties>
</file>