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96" d="100"/>
          <a:sy n="96" d="100"/>
        </p:scale>
        <p:origin x="5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63920-AEC7-844B-55D3-85FF23534F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985502-A3B7-6BD1-B779-1341ADBCA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6AB23E-4D1D-78B6-DB83-1E2CD31FA25A}"/>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5" name="Footer Placeholder 4">
            <a:extLst>
              <a:ext uri="{FF2B5EF4-FFF2-40B4-BE49-F238E27FC236}">
                <a16:creationId xmlns:a16="http://schemas.microsoft.com/office/drawing/2014/main" id="{99F52BAC-C535-AC17-D250-8B0CAC207C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48C110-E094-37F5-B6EC-F6875A64D46A}"/>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3304503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A484B-15AF-94C2-9E2C-6A5FEE2E2E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C0CB33-6C9E-A669-E64C-F8AF11E7F0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C63C1A-839E-89A1-6F81-42656636AC91}"/>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5" name="Footer Placeholder 4">
            <a:extLst>
              <a:ext uri="{FF2B5EF4-FFF2-40B4-BE49-F238E27FC236}">
                <a16:creationId xmlns:a16="http://schemas.microsoft.com/office/drawing/2014/main" id="{CDCA2C92-1F84-8524-2878-43C183E85F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398F87-EC7D-14FD-41E4-6B3C3E3B8DB4}"/>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409796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61F4AA-98F1-FADC-8368-71D06A3642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361F98-7FC4-024D-6F79-3160DFC1AC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893EF6-2E2E-73C1-874D-367A09CDD1F3}"/>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5" name="Footer Placeholder 4">
            <a:extLst>
              <a:ext uri="{FF2B5EF4-FFF2-40B4-BE49-F238E27FC236}">
                <a16:creationId xmlns:a16="http://schemas.microsoft.com/office/drawing/2014/main" id="{5F0F3609-163C-E78B-ACBB-2F6564A8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C99486-E12D-4823-7329-87AC7ECB0932}"/>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2525667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E8B80-0234-F4AC-D0B0-3F146A46C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682F30-FA29-FF1C-0264-5D19047EC0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B98EFE-4095-B8CB-CA3F-201F9F12CBBE}"/>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5" name="Footer Placeholder 4">
            <a:extLst>
              <a:ext uri="{FF2B5EF4-FFF2-40B4-BE49-F238E27FC236}">
                <a16:creationId xmlns:a16="http://schemas.microsoft.com/office/drawing/2014/main" id="{71E3E509-7546-231F-F6AB-5674E16CD6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9D65C-50A6-3196-BF66-1B90B62F9F7D}"/>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1252842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4B910-9135-290A-265E-77AFD08CCA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6CC82D-E30B-A274-FF84-B6EDA598444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15ACB-940C-5E3A-1179-47DFF2A1034E}"/>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5" name="Footer Placeholder 4">
            <a:extLst>
              <a:ext uri="{FF2B5EF4-FFF2-40B4-BE49-F238E27FC236}">
                <a16:creationId xmlns:a16="http://schemas.microsoft.com/office/drawing/2014/main" id="{989B7072-2023-2A4C-6827-F2A983B86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8E088D-C209-1464-30E6-2EC8566FF451}"/>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255145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D5015-D8C2-CB70-6CBF-608D49DB89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1C2A33-9B61-337E-134C-C358782A38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CFF729-C0B5-AD30-8AE7-60AD76B941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99017F-824B-8DC4-8406-977C66B0002C}"/>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6" name="Footer Placeholder 5">
            <a:extLst>
              <a:ext uri="{FF2B5EF4-FFF2-40B4-BE49-F238E27FC236}">
                <a16:creationId xmlns:a16="http://schemas.microsoft.com/office/drawing/2014/main" id="{0279905E-9165-141B-D0B7-83880400D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B2F566-80B6-D743-575F-1406A77A0336}"/>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38084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D7038-664E-CFA6-7425-1C320E4A3C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69272E-13F8-4E51-095F-AA7C3F7D02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B1F802-20F6-AA76-936B-487FB1BB19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624659-08BA-415F-CCAE-BBE49E67E6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68E498-08FA-EE93-3B60-48E243C61C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E5340E-6831-E7ED-9B69-7B5076E1F273}"/>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8" name="Footer Placeholder 7">
            <a:extLst>
              <a:ext uri="{FF2B5EF4-FFF2-40B4-BE49-F238E27FC236}">
                <a16:creationId xmlns:a16="http://schemas.microsoft.com/office/drawing/2014/main" id="{1EBE5A63-AA6C-8B36-F600-A2D30CF0BA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AD7245-6359-7E5A-FD8D-8F0DCA911E6B}"/>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942694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669B0-1552-70E5-8CAF-A1684F715F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6BE7FE-13D9-E149-2466-1A8356FE7578}"/>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4" name="Footer Placeholder 3">
            <a:extLst>
              <a:ext uri="{FF2B5EF4-FFF2-40B4-BE49-F238E27FC236}">
                <a16:creationId xmlns:a16="http://schemas.microsoft.com/office/drawing/2014/main" id="{77D6FF5E-7534-9F7E-AE77-FB86909066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D0C3BD-AF09-5411-3F38-9A167C9323B5}"/>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62016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5297D6-5AC0-DBC4-A2B4-E74DA172F42F}"/>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3" name="Footer Placeholder 2">
            <a:extLst>
              <a:ext uri="{FF2B5EF4-FFF2-40B4-BE49-F238E27FC236}">
                <a16:creationId xmlns:a16="http://schemas.microsoft.com/office/drawing/2014/main" id="{540A4BDE-D917-8A47-F485-F97C6E327D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F6DD38-BD9B-2F01-B07E-EB692284746F}"/>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1362345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2D20B-261E-637C-D9B8-C04AABC388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BF91C4-7D92-B445-7D1C-12BB1CBBA3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78C91E-BFD8-042C-83C8-63B26C7894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A16A15-5919-2F51-40AE-B4131025BEFF}"/>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6" name="Footer Placeholder 5">
            <a:extLst>
              <a:ext uri="{FF2B5EF4-FFF2-40B4-BE49-F238E27FC236}">
                <a16:creationId xmlns:a16="http://schemas.microsoft.com/office/drawing/2014/main" id="{7C0FB81C-357B-4970-38F0-A583A150CA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71DCA7-AD78-A747-2A63-72418ACEA61B}"/>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406282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0B29-D668-4110-AAAA-A1015DF726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2010CE-144F-D621-4A43-EF136361F4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382E6C-49FF-77BC-E76F-812E0C5ED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E709A6-D833-9F11-6F7A-18493FABB0FA}"/>
              </a:ext>
            </a:extLst>
          </p:cNvPr>
          <p:cNvSpPr>
            <a:spLocks noGrp="1"/>
          </p:cNvSpPr>
          <p:nvPr>
            <p:ph type="dt" sz="half" idx="10"/>
          </p:nvPr>
        </p:nvSpPr>
        <p:spPr/>
        <p:txBody>
          <a:bodyPr/>
          <a:lstStyle/>
          <a:p>
            <a:fld id="{6E507653-6CD9-46F1-A4CB-1E60E7A9C82D}" type="datetimeFigureOut">
              <a:rPr lang="en-US" smtClean="0"/>
              <a:t>2/15/2025</a:t>
            </a:fld>
            <a:endParaRPr lang="en-US"/>
          </a:p>
        </p:txBody>
      </p:sp>
      <p:sp>
        <p:nvSpPr>
          <p:cNvPr id="6" name="Footer Placeholder 5">
            <a:extLst>
              <a:ext uri="{FF2B5EF4-FFF2-40B4-BE49-F238E27FC236}">
                <a16:creationId xmlns:a16="http://schemas.microsoft.com/office/drawing/2014/main" id="{2300A262-2A08-A7AC-68A5-061C13B510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E65E87-F285-1AF9-B549-270B6284EB3A}"/>
              </a:ext>
            </a:extLst>
          </p:cNvPr>
          <p:cNvSpPr>
            <a:spLocks noGrp="1"/>
          </p:cNvSpPr>
          <p:nvPr>
            <p:ph type="sldNum" sz="quarter" idx="12"/>
          </p:nvPr>
        </p:nvSpPr>
        <p:spPr/>
        <p:txBody>
          <a:bodyPr/>
          <a:lstStyle/>
          <a:p>
            <a:fld id="{70B7A97F-D7DB-447B-9E12-2FBA0C0A0248}" type="slidenum">
              <a:rPr lang="en-US" smtClean="0"/>
              <a:t>‹#›</a:t>
            </a:fld>
            <a:endParaRPr lang="en-US"/>
          </a:p>
        </p:txBody>
      </p:sp>
    </p:spTree>
    <p:extLst>
      <p:ext uri="{BB962C8B-B14F-4D97-AF65-F5344CB8AC3E}">
        <p14:creationId xmlns:p14="http://schemas.microsoft.com/office/powerpoint/2010/main" val="344422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821AD3-15EC-DD93-423D-022C1CAADE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C46305-73B1-81CF-CA81-9EDABCCB85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A21C0C-9A14-DABF-BE59-6BC3562C80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E507653-6CD9-46F1-A4CB-1E60E7A9C82D}" type="datetimeFigureOut">
              <a:rPr lang="en-US" smtClean="0"/>
              <a:t>2/15/2025</a:t>
            </a:fld>
            <a:endParaRPr lang="en-US"/>
          </a:p>
        </p:txBody>
      </p:sp>
      <p:sp>
        <p:nvSpPr>
          <p:cNvPr id="5" name="Footer Placeholder 4">
            <a:extLst>
              <a:ext uri="{FF2B5EF4-FFF2-40B4-BE49-F238E27FC236}">
                <a16:creationId xmlns:a16="http://schemas.microsoft.com/office/drawing/2014/main" id="{A72686BF-2EC3-6EF1-58EE-A1302E100A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9677D90-48D6-96A6-AF93-53FC2200A3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B7A97F-D7DB-447B-9E12-2FBA0C0A0248}" type="slidenum">
              <a:rPr lang="en-US" smtClean="0"/>
              <a:t>‹#›</a:t>
            </a:fld>
            <a:endParaRPr lang="en-US"/>
          </a:p>
        </p:txBody>
      </p:sp>
    </p:spTree>
    <p:extLst>
      <p:ext uri="{BB962C8B-B14F-4D97-AF65-F5344CB8AC3E}">
        <p14:creationId xmlns:p14="http://schemas.microsoft.com/office/powerpoint/2010/main" val="1902511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merriam-webster.com/dictionary/imperative" TargetMode="External"/><Relationship Id="rId2" Type="http://schemas.openxmlformats.org/officeDocument/2006/relationships/hyperlink" Target="https://www.merriam-webster.com/dictionary/indicative" TargetMode="External"/><Relationship Id="rId1" Type="http://schemas.openxmlformats.org/officeDocument/2006/relationships/slideLayout" Target="../slideLayouts/slideLayout2.xml"/><Relationship Id="rId4" Type="http://schemas.openxmlformats.org/officeDocument/2006/relationships/hyperlink" Target="https://www.merriam-webster.com/dictionary/subjunctive"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14A52-9C7A-950A-54F2-29C78AC7D837}"/>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802533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89B61-58CC-0A37-F46B-4912295CBB4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8334D0-D075-E9A1-A0EC-754660E04D42}"/>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12:2</a:t>
            </a:r>
          </a:p>
          <a:p>
            <a:pPr marL="0" indent="0">
              <a:buNone/>
            </a:pPr>
            <a:r>
              <a:rPr lang="en-US" sz="4800" b="1" i="1" dirty="0">
                <a:effectLst/>
                <a:latin typeface="Times New Roman" panose="02020603050405020304" pitchFamily="18" charset="0"/>
                <a:ea typeface="Aptos" panose="020B0004020202020204" pitchFamily="34" charset="0"/>
              </a:rPr>
              <a:t>“And do not be conformed to this world, but be transformed by the renewing of your mind, that you may prove what is that good and acceptable and perfect will of God.”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7231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DE1061-7226-A28B-2673-1775E7B9F2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B67FE9-A470-E268-4B70-1E53D37CB55A}"/>
              </a:ext>
            </a:extLst>
          </p:cNvPr>
          <p:cNvSpPr>
            <a:spLocks noGrp="1"/>
          </p:cNvSpPr>
          <p:nvPr>
            <p:ph idx="1"/>
          </p:nvPr>
        </p:nvSpPr>
        <p:spPr>
          <a:xfrm>
            <a:off x="838200" y="642730"/>
            <a:ext cx="10515600" cy="5534233"/>
          </a:xfrm>
        </p:spPr>
        <p:txBody>
          <a:bodyPr>
            <a:normAutofit/>
          </a:bodyPr>
          <a:lstStyle/>
          <a:p>
            <a:pPr marL="0" indent="0" algn="ctr">
              <a:buNone/>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9600" dirty="0">
                <a:latin typeface="Calibri" panose="020F0502020204030204" pitchFamily="34" charset="0"/>
                <a:ea typeface="Calibri" panose="020F0502020204030204" pitchFamily="34" charset="0"/>
                <a:cs typeface="Calibri" panose="020F0502020204030204" pitchFamily="34" charset="0"/>
              </a:rPr>
              <a:t>“Garbage in, </a:t>
            </a:r>
          </a:p>
          <a:p>
            <a:pPr marL="0" indent="0" algn="ctr">
              <a:buNone/>
            </a:pPr>
            <a:r>
              <a:rPr lang="en-US" sz="9600" dirty="0">
                <a:latin typeface="Calibri" panose="020F0502020204030204" pitchFamily="34" charset="0"/>
                <a:ea typeface="Calibri" panose="020F0502020204030204" pitchFamily="34" charset="0"/>
                <a:cs typeface="Calibri" panose="020F0502020204030204" pitchFamily="34" charset="0"/>
              </a:rPr>
              <a:t> Garbage out”</a:t>
            </a:r>
          </a:p>
        </p:txBody>
      </p:sp>
    </p:spTree>
    <p:extLst>
      <p:ext uri="{BB962C8B-B14F-4D97-AF65-F5344CB8AC3E}">
        <p14:creationId xmlns:p14="http://schemas.microsoft.com/office/powerpoint/2010/main" val="3671016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2AE47-3B31-E09B-57A5-85A0045ADF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D4D2C6-FB16-9609-831A-E1BFCF7CF187}"/>
              </a:ext>
            </a:extLst>
          </p:cNvPr>
          <p:cNvSpPr>
            <a:spLocks noGrp="1"/>
          </p:cNvSpPr>
          <p:nvPr>
            <p:ph idx="1"/>
          </p:nvPr>
        </p:nvSpPr>
        <p:spPr>
          <a:xfrm>
            <a:off x="838200" y="642730"/>
            <a:ext cx="10515600" cy="553423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Matthew 15:10-11</a:t>
            </a:r>
          </a:p>
          <a:p>
            <a:pPr marL="0" indent="0">
              <a:buNone/>
            </a:pPr>
            <a:r>
              <a:rPr lang="en-US" sz="4800" b="1" i="1" dirty="0">
                <a:effectLst/>
                <a:latin typeface="Times New Roman" panose="02020603050405020304" pitchFamily="18" charset="0"/>
                <a:ea typeface="Aptos" panose="020B0004020202020204" pitchFamily="34" charset="0"/>
              </a:rPr>
              <a:t>“Hear and understand: Not what goes into the mouth defiles a man; but what comes out of the mouth, this defiles a man.”</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5657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DDE56-5D01-6226-8A83-C06FA2F9931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F72594-B845-16F9-3E80-EE9E833C9516}"/>
              </a:ext>
            </a:extLst>
          </p:cNvPr>
          <p:cNvSpPr>
            <a:spLocks noGrp="1"/>
          </p:cNvSpPr>
          <p:nvPr>
            <p:ph idx="1"/>
          </p:nvPr>
        </p:nvSpPr>
        <p:spPr>
          <a:xfrm>
            <a:off x="576197" y="642730"/>
            <a:ext cx="11035430"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Matthew 15:16-20</a:t>
            </a:r>
          </a:p>
          <a:p>
            <a:pPr marL="0" indent="0">
              <a:buNone/>
            </a:pPr>
            <a:r>
              <a:rPr lang="en-US" sz="4000" b="1" i="1" dirty="0">
                <a:effectLst/>
                <a:latin typeface="Times New Roman" panose="02020603050405020304" pitchFamily="18" charset="0"/>
                <a:ea typeface="Aptos" panose="020B0004020202020204" pitchFamily="34" charset="0"/>
              </a:rPr>
              <a:t>“Are you also still without understanding?  Do you not yet understand that whatever enters the mouth goes into the stomach and is eliminated?  But those things which proceed out of the mouth come from the heart, and they defile a man.  For out of the heart proceed evil thoughts, murders, adulteries, fornications, thefts, false witness, blasphemies.  These are the things which defile a man, but to eat with unwashed hands does not defile a man.”</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362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6A50C-6437-58F4-1F5A-B4286B60279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3DF718-90B2-99D9-F8BD-B2918CB8AD7D}"/>
              </a:ext>
            </a:extLst>
          </p:cNvPr>
          <p:cNvSpPr>
            <a:spLocks noGrp="1"/>
          </p:cNvSpPr>
          <p:nvPr>
            <p:ph idx="1"/>
          </p:nvPr>
        </p:nvSpPr>
        <p:spPr>
          <a:xfrm>
            <a:off x="838200" y="642730"/>
            <a:ext cx="10515600" cy="5534233"/>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3:1 (NKJV)</a:t>
            </a:r>
          </a:p>
          <a:p>
            <a:pPr marL="0" indent="0">
              <a:buNone/>
            </a:pPr>
            <a:r>
              <a:rPr lang="en-US" sz="4400" b="1" i="1" dirty="0">
                <a:effectLst/>
                <a:latin typeface="Times New Roman" panose="02020603050405020304" pitchFamily="18" charset="0"/>
                <a:ea typeface="Aptos" panose="020B0004020202020204" pitchFamily="34" charset="0"/>
              </a:rPr>
              <a:t>“Finally, brethren, </a:t>
            </a:r>
            <a:r>
              <a:rPr lang="en-US" sz="4400" b="1" i="1" dirty="0">
                <a:solidFill>
                  <a:srgbClr val="FF0000"/>
                </a:solidFill>
                <a:effectLst/>
                <a:latin typeface="Times New Roman" panose="02020603050405020304" pitchFamily="18" charset="0"/>
                <a:ea typeface="Aptos" panose="020B0004020202020204" pitchFamily="34" charset="0"/>
              </a:rPr>
              <a:t>pray for us, that the word of the Lord may run swiftly and be glorified</a:t>
            </a:r>
            <a:r>
              <a:rPr lang="en-US" sz="4400" b="1" i="1" dirty="0">
                <a:solidFill>
                  <a:srgbClr val="FF0000"/>
                </a:solidFill>
                <a:latin typeface="Times New Roman" panose="02020603050405020304" pitchFamily="18" charset="0"/>
                <a:ea typeface="Aptos" panose="020B0004020202020204" pitchFamily="34" charset="0"/>
              </a:rPr>
              <a:t> </a:t>
            </a:r>
            <a:r>
              <a:rPr lang="en-US" sz="4400" b="1" i="1" dirty="0">
                <a:latin typeface="Times New Roman" panose="02020603050405020304" pitchFamily="18" charset="0"/>
                <a:ea typeface="Aptos" panose="020B0004020202020204" pitchFamily="34" charset="0"/>
              </a:rPr>
              <a:t>…”</a:t>
            </a:r>
          </a:p>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3:1 (NLT)</a:t>
            </a:r>
          </a:p>
          <a:p>
            <a:pPr marL="0" indent="0">
              <a:buNone/>
            </a:pPr>
            <a:r>
              <a:rPr lang="en-US" sz="4400" b="1" i="1" dirty="0">
                <a:effectLst/>
                <a:latin typeface="Times New Roman" panose="02020603050405020304" pitchFamily="18" charset="0"/>
                <a:ea typeface="Aptos" panose="020B0004020202020204" pitchFamily="34" charset="0"/>
              </a:rPr>
              <a:t>“… we ask you to pray for us.  </a:t>
            </a:r>
            <a:r>
              <a:rPr lang="en-US" sz="4400" b="1" i="1" dirty="0">
                <a:solidFill>
                  <a:srgbClr val="FF0000"/>
                </a:solidFill>
                <a:effectLst/>
                <a:latin typeface="Times New Roman" panose="02020603050405020304" pitchFamily="18" charset="0"/>
                <a:ea typeface="Aptos" panose="020B0004020202020204" pitchFamily="34" charset="0"/>
              </a:rPr>
              <a:t>Pray that the Lord’s message will spread rapidly and be honored wherever it goes</a:t>
            </a:r>
            <a:r>
              <a:rPr lang="en-US" sz="4400" b="1" i="1"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1135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C014F-721D-BD63-6C03-D3E66EB8830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22903B-3FEC-5E57-6AD6-87B6CEC8F540}"/>
              </a:ext>
            </a:extLst>
          </p:cNvPr>
          <p:cNvSpPr>
            <a:spLocks noGrp="1"/>
          </p:cNvSpPr>
          <p:nvPr>
            <p:ph idx="1"/>
          </p:nvPr>
        </p:nvSpPr>
        <p:spPr>
          <a:xfrm>
            <a:off x="838200" y="642730"/>
            <a:ext cx="10515600" cy="5534233"/>
          </a:xfrm>
        </p:spPr>
        <p:txBody>
          <a:bodyPr>
            <a:normAutofit/>
          </a:bodyPr>
          <a:lstStyle/>
          <a:p>
            <a:pPr marL="0" indent="0">
              <a:buNone/>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3:1 (NLT)</a:t>
            </a:r>
          </a:p>
          <a:p>
            <a:pPr marL="0" indent="0">
              <a:buNone/>
            </a:pPr>
            <a:r>
              <a:rPr lang="en-US" sz="4400" b="1" i="1" dirty="0">
                <a:effectLst/>
                <a:latin typeface="Times New Roman" panose="02020603050405020304" pitchFamily="18" charset="0"/>
                <a:ea typeface="Aptos" panose="020B0004020202020204" pitchFamily="34" charset="0"/>
              </a:rPr>
              <a:t>“… we ask you to pray for us.  Pray that the Lord’s message will spread rapidly and be honored wherever it goes, </a:t>
            </a:r>
            <a:r>
              <a:rPr lang="en-US" sz="4400" b="1" i="1" dirty="0">
                <a:solidFill>
                  <a:srgbClr val="FF0000"/>
                </a:solidFill>
                <a:effectLst/>
                <a:latin typeface="Times New Roman" panose="02020603050405020304" pitchFamily="18" charset="0"/>
                <a:ea typeface="Aptos" panose="020B0004020202020204" pitchFamily="34" charset="0"/>
              </a:rPr>
              <a:t>just as when it came to you</a:t>
            </a:r>
            <a:r>
              <a:rPr lang="en-US" sz="4400" b="1" i="1"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0882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A8248-F23A-3A92-3A40-DAA8592EAEE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B1BBC6-FC34-B27D-C3F8-98ADA23F8317}"/>
              </a:ext>
            </a:extLst>
          </p:cNvPr>
          <p:cNvSpPr>
            <a:spLocks noGrp="1"/>
          </p:cNvSpPr>
          <p:nvPr>
            <p:ph idx="1"/>
          </p:nvPr>
        </p:nvSpPr>
        <p:spPr>
          <a:xfrm>
            <a:off x="838200" y="642730"/>
            <a:ext cx="10515600" cy="5534233"/>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1 Thessalonians 1:8-9 (NKJV)</a:t>
            </a:r>
          </a:p>
          <a:p>
            <a:pPr marL="0" indent="0">
              <a:buNone/>
            </a:pPr>
            <a:r>
              <a:rPr lang="en-US" sz="4000" b="1" i="1" dirty="0">
                <a:effectLst/>
                <a:latin typeface="Times New Roman" panose="02020603050405020304" pitchFamily="18" charset="0"/>
                <a:ea typeface="Aptos" panose="020B0004020202020204" pitchFamily="34" charset="0"/>
              </a:rPr>
              <a:t>“For from you the word of the Lord has sounded forth, not only in Macedonia and Achaia, but also in every place.  Your faith toward God has gone out, so that we do not need to say anything.  For they themselves declare concerning us what manner of entry we had to you, and how you turned to God from idols to serve the living and true God ...”.</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4129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199E1-D725-9BEA-C11B-D0D600BB1D9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33D12E-95C9-8A66-B3EF-C018D87479F4}"/>
              </a:ext>
            </a:extLst>
          </p:cNvPr>
          <p:cNvSpPr>
            <a:spLocks noGrp="1"/>
          </p:cNvSpPr>
          <p:nvPr>
            <p:ph idx="1"/>
          </p:nvPr>
        </p:nvSpPr>
        <p:spPr>
          <a:xfrm>
            <a:off x="838200" y="642730"/>
            <a:ext cx="10515600" cy="5534233"/>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3:1-2</a:t>
            </a:r>
          </a:p>
          <a:p>
            <a:pPr marL="0" indent="0">
              <a:buNone/>
            </a:pPr>
            <a:r>
              <a:rPr lang="en-US" sz="4400" b="1" i="1" dirty="0">
                <a:effectLst/>
                <a:latin typeface="Times New Roman" panose="02020603050405020304" pitchFamily="18" charset="0"/>
                <a:ea typeface="Aptos" panose="020B0004020202020204" pitchFamily="34" charset="0"/>
              </a:rPr>
              <a:t>“Finally, brethren, pray for us, that the word of the Lord may run swiftly and be glorified, just as it is with you, </a:t>
            </a:r>
            <a:r>
              <a:rPr lang="en-US" sz="4400" b="1" i="1" dirty="0">
                <a:solidFill>
                  <a:srgbClr val="FF0000"/>
                </a:solidFill>
                <a:effectLst/>
                <a:latin typeface="Times New Roman" panose="02020603050405020304" pitchFamily="18" charset="0"/>
                <a:ea typeface="Aptos" panose="020B0004020202020204" pitchFamily="34" charset="0"/>
              </a:rPr>
              <a:t>and that we may be delivered from unreasonable and wicked men; for not all have faith</a:t>
            </a:r>
            <a:r>
              <a:rPr lang="en-US" sz="4400" b="1" i="1" dirty="0">
                <a:effectLst/>
                <a:latin typeface="Times New Roman" panose="02020603050405020304" pitchFamily="18" charset="0"/>
                <a:ea typeface="Aptos" panose="020B0004020202020204" pitchFamily="34" charset="0"/>
              </a:rPr>
              <a: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0781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2E0C2-DA09-719E-E0BF-8A871B4C447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7A5512-D949-4397-706F-91B92C529939}"/>
              </a:ext>
            </a:extLst>
          </p:cNvPr>
          <p:cNvSpPr>
            <a:spLocks noGrp="1"/>
          </p:cNvSpPr>
          <p:nvPr>
            <p:ph idx="1"/>
          </p:nvPr>
        </p:nvSpPr>
        <p:spPr>
          <a:xfrm>
            <a:off x="838200" y="642730"/>
            <a:ext cx="10515600" cy="5534233"/>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3:1-2</a:t>
            </a:r>
          </a:p>
          <a:p>
            <a:pPr marL="0" indent="0">
              <a:buNone/>
            </a:pPr>
            <a:r>
              <a:rPr lang="en-US" sz="4400" b="1" i="1" dirty="0">
                <a:effectLst/>
                <a:latin typeface="Times New Roman" panose="02020603050405020304" pitchFamily="18" charset="0"/>
                <a:ea typeface="Aptos" panose="020B0004020202020204" pitchFamily="34" charset="0"/>
              </a:rPr>
              <a:t>“Finally, brethren, pray for us, that the word of the Lord may run swiftly and be glorified, just as it is with you, and that we may be delivered from unreasonable and wicked men;</a:t>
            </a:r>
            <a:r>
              <a:rPr lang="en-US" sz="4400" b="1" i="1" dirty="0">
                <a:solidFill>
                  <a:srgbClr val="FF0000"/>
                </a:solidFill>
                <a:effectLst/>
                <a:latin typeface="Times New Roman" panose="02020603050405020304" pitchFamily="18" charset="0"/>
                <a:ea typeface="Aptos" panose="020B0004020202020204" pitchFamily="34" charset="0"/>
              </a:rPr>
              <a:t> for not all have faith</a:t>
            </a:r>
            <a:r>
              <a:rPr lang="en-US" sz="4400" b="1" i="1" dirty="0">
                <a:effectLst/>
                <a:latin typeface="Times New Roman" panose="02020603050405020304" pitchFamily="18" charset="0"/>
                <a:ea typeface="Aptos" panose="020B0004020202020204" pitchFamily="34" charset="0"/>
              </a:rPr>
              <a: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3657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57B4C-9D02-C7C0-E678-20385DAC778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7B7B12-8FFF-68AD-06CD-98EE63D2DCCD}"/>
              </a:ext>
            </a:extLst>
          </p:cNvPr>
          <p:cNvSpPr>
            <a:spLocks noGrp="1"/>
          </p:cNvSpPr>
          <p:nvPr>
            <p:ph idx="1"/>
          </p:nvPr>
        </p:nvSpPr>
        <p:spPr>
          <a:xfrm>
            <a:off x="838200" y="642730"/>
            <a:ext cx="10515600" cy="553423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Acts 28:24</a:t>
            </a:r>
          </a:p>
          <a:p>
            <a:pPr marL="0" indent="0">
              <a:buNone/>
            </a:pPr>
            <a:r>
              <a:rPr lang="en-US" sz="4800" b="1" i="1" dirty="0">
                <a:effectLst/>
                <a:latin typeface="Times New Roman" panose="02020603050405020304" pitchFamily="18" charset="0"/>
                <a:ea typeface="Aptos" panose="020B0004020202020204" pitchFamily="34" charset="0"/>
              </a:rPr>
              <a:t>“And some were persuaded by the things which were spoken, and some disbelieved.”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67426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52CDB8-7E81-6B9D-1F11-4E66EC4A18BD}"/>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3:1-5</a:t>
            </a:r>
          </a:p>
          <a:p>
            <a:pPr marL="0" indent="0">
              <a:buNone/>
            </a:pPr>
            <a:r>
              <a:rPr lang="en-US" sz="4800" b="1" i="1" dirty="0">
                <a:effectLst/>
                <a:latin typeface="Times New Roman" panose="02020603050405020304" pitchFamily="18" charset="0"/>
                <a:ea typeface="Aptos" panose="020B0004020202020204" pitchFamily="34" charset="0"/>
              </a:rPr>
              <a:t>“Finally, brethren, pray for us, that the word of the Lord may run swiftly and be glorified, just as it is with you, and that we may be delivered from unreasonable and wicked men; for not all have faith.  But the Lord is faithful, who will establish you and guard you from the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96747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5EFBE-2665-5C87-8394-3BA89EF706B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8C5DDB-0FC5-1AA0-EC14-19F782BAFB8E}"/>
              </a:ext>
            </a:extLst>
          </p:cNvPr>
          <p:cNvSpPr>
            <a:spLocks noGrp="1"/>
          </p:cNvSpPr>
          <p:nvPr>
            <p:ph idx="1"/>
          </p:nvPr>
        </p:nvSpPr>
        <p:spPr>
          <a:xfrm>
            <a:off x="838200" y="642730"/>
            <a:ext cx="10515600" cy="553423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John 3:17</a:t>
            </a:r>
          </a:p>
          <a:p>
            <a:pPr marL="0" indent="0">
              <a:buNone/>
            </a:pPr>
            <a:r>
              <a:rPr lang="en-US" sz="4800" b="1" i="1" dirty="0">
                <a:effectLst/>
                <a:latin typeface="Times New Roman" panose="02020603050405020304" pitchFamily="18" charset="0"/>
                <a:ea typeface="Aptos" panose="020B0004020202020204" pitchFamily="34" charset="0"/>
              </a:rPr>
              <a:t>“For God did not send His Son into the world to condemn the world, but that the world through Him might be saved”</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8940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5C79C-59AF-1E03-E34C-08E0D52E326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047C4E-41FE-08D3-A53D-5481CAFA4F08}"/>
              </a:ext>
            </a:extLst>
          </p:cNvPr>
          <p:cNvSpPr>
            <a:spLocks noGrp="1"/>
          </p:cNvSpPr>
          <p:nvPr>
            <p:ph idx="1"/>
          </p:nvPr>
        </p:nvSpPr>
        <p:spPr>
          <a:xfrm>
            <a:off x="1179012" y="661883"/>
            <a:ext cx="9833975" cy="553423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faithful, who will establish you and guard you from the evil one.”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1722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55DB09-C401-B2D3-E95D-107FFD7E33C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1077DF-3C94-600A-DD83-2005868811FF}"/>
              </a:ext>
            </a:extLst>
          </p:cNvPr>
          <p:cNvSpPr>
            <a:spLocks noGrp="1"/>
          </p:cNvSpPr>
          <p:nvPr>
            <p:ph idx="1"/>
          </p:nvPr>
        </p:nvSpPr>
        <p:spPr>
          <a:xfrm>
            <a:off x="1179012" y="661883"/>
            <a:ext cx="9833975"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Thessalonians 5:23-24</a:t>
            </a:r>
          </a:p>
          <a:p>
            <a:pPr marL="0" indent="0">
              <a:buNone/>
            </a:pPr>
            <a:r>
              <a:rPr lang="en-US" sz="4800" b="1" i="1" dirty="0">
                <a:effectLst/>
                <a:latin typeface="Times New Roman" panose="02020603050405020304" pitchFamily="18" charset="0"/>
                <a:ea typeface="Aptos" panose="020B0004020202020204" pitchFamily="34" charset="0"/>
              </a:rPr>
              <a:t>“Now may the God of peace Himself sanctify you completely; and may your whole spirit, soul, and body be preserved blameless at the coming of our Lord Jesus Christ.  He who calls you is faithful, who also will do it.”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97814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08FC98-00A2-86C4-1CD0-787001DAA17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2AE907-7CA3-470E-A499-C0F8272972C6}"/>
              </a:ext>
            </a:extLst>
          </p:cNvPr>
          <p:cNvSpPr>
            <a:spLocks noGrp="1"/>
          </p:cNvSpPr>
          <p:nvPr>
            <p:ph idx="1"/>
          </p:nvPr>
        </p:nvSpPr>
        <p:spPr>
          <a:xfrm>
            <a:off x="613776" y="661883"/>
            <a:ext cx="10835014" cy="553423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Philippians 1:3-6 (NKJV)</a:t>
            </a:r>
          </a:p>
          <a:p>
            <a:pPr marL="0" indent="0">
              <a:buNone/>
            </a:pPr>
            <a:r>
              <a:rPr lang="en-US" sz="4400" b="1" i="1" dirty="0">
                <a:effectLst/>
                <a:latin typeface="Times New Roman" panose="02020603050405020304" pitchFamily="18" charset="0"/>
                <a:ea typeface="Aptos" panose="020B0004020202020204" pitchFamily="34" charset="0"/>
              </a:rPr>
              <a:t>“I thank my God upon every remembrance of you, always in every prayer of mine making request for you all with joy, for your fellowship in the gospel from the first day until now, being confident of this very thing, that He who has begun a good work in you will complete it until the day of Jesus Christ …”.</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16908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7522FE-B902-51EC-5F61-D2BD50B1DD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665CCE-C49E-753F-0284-47AC38B2F2D3}"/>
              </a:ext>
            </a:extLst>
          </p:cNvPr>
          <p:cNvSpPr>
            <a:spLocks noGrp="1"/>
          </p:cNvSpPr>
          <p:nvPr>
            <p:ph idx="1"/>
          </p:nvPr>
        </p:nvSpPr>
        <p:spPr>
          <a:xfrm>
            <a:off x="613776" y="661883"/>
            <a:ext cx="10835014"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Philippians 1:3-6 (NLT)</a:t>
            </a:r>
          </a:p>
          <a:p>
            <a:pPr marL="0" indent="0">
              <a:buNone/>
            </a:pPr>
            <a:r>
              <a:rPr lang="en-US" sz="4000" b="1" i="1" dirty="0">
                <a:effectLst/>
                <a:latin typeface="Times New Roman" panose="02020603050405020304" pitchFamily="18" charset="0"/>
                <a:ea typeface="Aptos" panose="020B0004020202020204" pitchFamily="34" charset="0"/>
              </a:rPr>
              <a:t>“Every time I think of you, I give thanks to my God.  Whenever I pray, I make my requests for all of you with joy, for you have been my partners in spreading the Good News about Christ from the time you first heard it until now.   And I am certain that God, who began the good work within you, will continue His work until it is finally finished on the day when Christ Jesus returns.”</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32472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4D857A-9D6D-EFCC-A799-821F2CC449E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B6E3C8-BBF0-0166-1C90-230464E855AC}"/>
              </a:ext>
            </a:extLst>
          </p:cNvPr>
          <p:cNvSpPr>
            <a:spLocks noGrp="1"/>
          </p:cNvSpPr>
          <p:nvPr>
            <p:ph idx="1"/>
          </p:nvPr>
        </p:nvSpPr>
        <p:spPr>
          <a:xfrm>
            <a:off x="1179012" y="661883"/>
            <a:ext cx="9833975"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faithful, </a:t>
            </a:r>
            <a:r>
              <a:rPr lang="en-US" sz="4800" b="1" i="1" dirty="0">
                <a:solidFill>
                  <a:srgbClr val="FF0000"/>
                </a:solidFill>
                <a:effectLst/>
                <a:latin typeface="Times New Roman" panose="02020603050405020304" pitchFamily="18" charset="0"/>
                <a:ea typeface="Aptos" panose="020B0004020202020204" pitchFamily="34" charset="0"/>
              </a:rPr>
              <a:t>who will establish you and guard you from the evil one</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1073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24409-4AA2-7F8A-7B5D-A44FBD8FB6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AAE82F-17E4-FC8C-DF9A-5727630C9B75}"/>
              </a:ext>
            </a:extLst>
          </p:cNvPr>
          <p:cNvSpPr>
            <a:spLocks noGrp="1"/>
          </p:cNvSpPr>
          <p:nvPr>
            <p:ph idx="1"/>
          </p:nvPr>
        </p:nvSpPr>
        <p:spPr>
          <a:xfrm>
            <a:off x="1179012" y="661883"/>
            <a:ext cx="9833975"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faithful, </a:t>
            </a:r>
            <a:r>
              <a:rPr lang="en-US" sz="4800" b="1" i="1" dirty="0">
                <a:solidFill>
                  <a:srgbClr val="FF0000"/>
                </a:solidFill>
                <a:effectLst/>
                <a:latin typeface="Times New Roman" panose="02020603050405020304" pitchFamily="18" charset="0"/>
                <a:ea typeface="Aptos" panose="020B0004020202020204" pitchFamily="34" charset="0"/>
              </a:rPr>
              <a:t>who will establish you and guard you from the evil one</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p>
          <a:p>
            <a:pPr marL="0" indent="0">
              <a:buNone/>
            </a:pPr>
            <a:endParaRPr lang="en-US" sz="48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Establish … “to strengthen”</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5E2D1435-33CB-0DA9-D699-71A5D44F5592}"/>
              </a:ext>
            </a:extLst>
          </p:cNvPr>
          <p:cNvSpPr/>
          <p:nvPr/>
        </p:nvSpPr>
        <p:spPr>
          <a:xfrm>
            <a:off x="1027135" y="2099676"/>
            <a:ext cx="2655518" cy="886216"/>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3028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79BBDA-99F6-B29C-240A-A59D1F3C39C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176A10-50EF-E363-01B9-DAAE6F1E7117}"/>
              </a:ext>
            </a:extLst>
          </p:cNvPr>
          <p:cNvSpPr>
            <a:spLocks noGrp="1"/>
          </p:cNvSpPr>
          <p:nvPr>
            <p:ph idx="1"/>
          </p:nvPr>
        </p:nvSpPr>
        <p:spPr>
          <a:xfrm>
            <a:off x="638828" y="661883"/>
            <a:ext cx="11123112"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faithful, </a:t>
            </a:r>
            <a:r>
              <a:rPr lang="en-US" sz="4800" b="1" i="1" dirty="0">
                <a:solidFill>
                  <a:srgbClr val="FF0000"/>
                </a:solidFill>
                <a:effectLst/>
                <a:latin typeface="Times New Roman" panose="02020603050405020304" pitchFamily="18" charset="0"/>
                <a:ea typeface="Aptos" panose="020B0004020202020204" pitchFamily="34" charset="0"/>
              </a:rPr>
              <a:t>who will establish you and guard you from the evil one</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Guard … </a:t>
            </a:r>
            <a:r>
              <a:rPr lang="en-US" sz="4400" i="1" dirty="0">
                <a:effectLst/>
                <a:latin typeface="Times New Roman" panose="02020603050405020304" pitchFamily="18" charset="0"/>
                <a:ea typeface="Aptos" panose="020B0004020202020204" pitchFamily="34" charset="0"/>
              </a:rPr>
              <a:t>(c.) “to guard a person (or thing) that he may remain safe … (2) to protect one from a person or thing (3) to keep from being snatched away, preserve safe and unimpaired (4) to guard from being lost or perishing.”</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8364AAC1-2FA8-8AF4-428C-7B9D4A206160}"/>
              </a:ext>
            </a:extLst>
          </p:cNvPr>
          <p:cNvSpPr/>
          <p:nvPr/>
        </p:nvSpPr>
        <p:spPr>
          <a:xfrm>
            <a:off x="2755726" y="2016691"/>
            <a:ext cx="1903957" cy="939452"/>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0070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8619D-13E6-2F3E-D7D3-3B4099E731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F0C287-238E-5267-BFF9-28A48CAFF823}"/>
              </a:ext>
            </a:extLst>
          </p:cNvPr>
          <p:cNvSpPr>
            <a:spLocks noGrp="1"/>
          </p:cNvSpPr>
          <p:nvPr>
            <p:ph idx="1"/>
          </p:nvPr>
        </p:nvSpPr>
        <p:spPr>
          <a:xfrm>
            <a:off x="638828" y="661883"/>
            <a:ext cx="11123112"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faithful, </a:t>
            </a:r>
            <a:r>
              <a:rPr lang="en-US" sz="4800" b="1" i="1" dirty="0">
                <a:solidFill>
                  <a:srgbClr val="FF0000"/>
                </a:solidFill>
                <a:effectLst/>
                <a:latin typeface="Times New Roman" panose="02020603050405020304" pitchFamily="18" charset="0"/>
                <a:ea typeface="Aptos" panose="020B0004020202020204" pitchFamily="34" charset="0"/>
              </a:rPr>
              <a:t>who will establish you and guard you from the evil one</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Guard … </a:t>
            </a:r>
            <a:r>
              <a:rPr lang="en-US" sz="4400" i="1" dirty="0">
                <a:effectLst/>
                <a:latin typeface="Times New Roman" panose="02020603050405020304" pitchFamily="18" charset="0"/>
                <a:ea typeface="Aptos" panose="020B0004020202020204" pitchFamily="34" charset="0"/>
              </a:rPr>
              <a:t>(c.) “to guard a person (or thing) that he may remain safe … (2) to protect one from a person or thing </a:t>
            </a:r>
            <a:r>
              <a:rPr lang="en-US" sz="4400" i="1" dirty="0">
                <a:solidFill>
                  <a:srgbClr val="FF0000"/>
                </a:solidFill>
                <a:effectLst/>
                <a:latin typeface="Times New Roman" panose="02020603050405020304" pitchFamily="18" charset="0"/>
                <a:ea typeface="Aptos" panose="020B0004020202020204" pitchFamily="34" charset="0"/>
              </a:rPr>
              <a:t>(3) to keep from being snatched away, preserve safe and unimpaired (4) to guard from being lost or perishing</a:t>
            </a:r>
            <a:r>
              <a:rPr lang="en-US" sz="4400" i="1" dirty="0">
                <a:effectLst/>
                <a:latin typeface="Times New Roman" panose="02020603050405020304" pitchFamily="18" charset="0"/>
                <a:ea typeface="Aptos" panose="020B0004020202020204" pitchFamily="34" charset="0"/>
              </a:rPr>
              <a:t>.”</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828846A8-4EAC-4A7D-E7FA-0EABAE8D0847}"/>
              </a:ext>
            </a:extLst>
          </p:cNvPr>
          <p:cNvSpPr/>
          <p:nvPr/>
        </p:nvSpPr>
        <p:spPr>
          <a:xfrm>
            <a:off x="2755726" y="2016691"/>
            <a:ext cx="1903957" cy="939452"/>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0268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C30C7-A526-65FF-78CC-CBE19C91EDB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3CFDC-0583-8B53-7672-2476B5BB61B8}"/>
              </a:ext>
            </a:extLst>
          </p:cNvPr>
          <p:cNvSpPr>
            <a:spLocks noGrp="1"/>
          </p:cNvSpPr>
          <p:nvPr>
            <p:ph idx="1"/>
          </p:nvPr>
        </p:nvSpPr>
        <p:spPr>
          <a:xfrm>
            <a:off x="638828" y="661883"/>
            <a:ext cx="11123112"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faithful, </a:t>
            </a:r>
            <a:r>
              <a:rPr lang="en-US" sz="4800" b="1" i="1" dirty="0">
                <a:solidFill>
                  <a:srgbClr val="FF0000"/>
                </a:solidFill>
                <a:effectLst/>
                <a:latin typeface="Times New Roman" panose="02020603050405020304" pitchFamily="18" charset="0"/>
                <a:ea typeface="Aptos" panose="020B0004020202020204" pitchFamily="34" charset="0"/>
              </a:rPr>
              <a:t>who will establish you and guard you from the evil one</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Guard … </a:t>
            </a:r>
            <a:r>
              <a:rPr lang="en-US" sz="4400" i="1" dirty="0">
                <a:solidFill>
                  <a:srgbClr val="FF0000"/>
                </a:solidFill>
                <a:effectLst/>
                <a:latin typeface="Times New Roman" panose="02020603050405020304" pitchFamily="18" charset="0"/>
                <a:ea typeface="Aptos" panose="020B0004020202020204" pitchFamily="34" charset="0"/>
              </a:rPr>
              <a:t>(c.) “to guard a person (or thing) that he may remain safe … (2) to protect one from a person or thing </a:t>
            </a:r>
            <a:r>
              <a:rPr lang="en-US" sz="4400" i="1" dirty="0">
                <a:effectLst/>
                <a:latin typeface="Times New Roman" panose="02020603050405020304" pitchFamily="18" charset="0"/>
                <a:ea typeface="Aptos" panose="020B0004020202020204" pitchFamily="34" charset="0"/>
              </a:rPr>
              <a:t>(3) to keep from being snatched away, preserve safe and unimpaired (4) to guard from being lost or perishing.”</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0D5ACA8B-1EA6-E9FB-EA5B-886942E1510E}"/>
              </a:ext>
            </a:extLst>
          </p:cNvPr>
          <p:cNvSpPr/>
          <p:nvPr/>
        </p:nvSpPr>
        <p:spPr>
          <a:xfrm>
            <a:off x="2755726" y="2016691"/>
            <a:ext cx="1903957" cy="939452"/>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045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E9237-4BFE-8D8E-CFDD-077B9E44814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48CC33-9271-5F82-878E-BDCAF3DAC9E5}"/>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3:1-5</a:t>
            </a:r>
          </a:p>
          <a:p>
            <a:pPr marL="0" indent="0">
              <a:buNone/>
            </a:pPr>
            <a:r>
              <a:rPr lang="en-US" sz="4800" b="1" i="1" dirty="0">
                <a:effectLst/>
                <a:latin typeface="Times New Roman" panose="02020603050405020304" pitchFamily="18" charset="0"/>
                <a:ea typeface="Aptos" panose="020B0004020202020204" pitchFamily="34" charset="0"/>
              </a:rPr>
              <a:t>evil one.  And we have confidence in the Lord concerning you, both that you do and will do the things we command you.  Now may the Lord direct your hearts into the love of God and into the patience of Christ.”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0788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D2DC81-9CEF-86D6-1A0B-1A3FF7C7ACC0}"/>
            </a:ext>
          </a:extLst>
        </p:cNvPr>
        <p:cNvGrpSpPr/>
        <p:nvPr/>
      </p:nvGrpSpPr>
      <p:grpSpPr>
        <a:xfrm>
          <a:off x="0" y="0"/>
          <a:ext cx="0" cy="0"/>
          <a:chOff x="0" y="0"/>
          <a:chExt cx="0" cy="0"/>
        </a:xfrm>
      </p:grpSpPr>
      <p:pic>
        <p:nvPicPr>
          <p:cNvPr id="4" name="Content Placeholder 3" descr="A drawing of a fort&#10;&#10;AI-generated content may be incorrect.">
            <a:extLst>
              <a:ext uri="{FF2B5EF4-FFF2-40B4-BE49-F238E27FC236}">
                <a16:creationId xmlns:a16="http://schemas.microsoft.com/office/drawing/2014/main" id="{90917E4A-2048-8D54-722F-7504A80285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7345" y="66226"/>
            <a:ext cx="6607280" cy="6635199"/>
          </a:xfrm>
        </p:spPr>
      </p:pic>
    </p:spTree>
    <p:extLst>
      <p:ext uri="{BB962C8B-B14F-4D97-AF65-F5344CB8AC3E}">
        <p14:creationId xmlns:p14="http://schemas.microsoft.com/office/powerpoint/2010/main" val="238734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98130E-AD6A-F05F-BD4F-886D00A17C5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6B54AA-282F-94DB-63A0-02F1B366589E}"/>
              </a:ext>
            </a:extLst>
          </p:cNvPr>
          <p:cNvSpPr>
            <a:spLocks noGrp="1"/>
          </p:cNvSpPr>
          <p:nvPr>
            <p:ph idx="1"/>
          </p:nvPr>
        </p:nvSpPr>
        <p:spPr>
          <a:xfrm>
            <a:off x="701458" y="661883"/>
            <a:ext cx="10747331"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John 1:6-7</a:t>
            </a:r>
          </a:p>
          <a:p>
            <a:pPr marL="0" indent="0">
              <a:buNone/>
            </a:pPr>
            <a:r>
              <a:rPr lang="en-US" sz="4800" b="1" i="1" dirty="0">
                <a:effectLst/>
                <a:latin typeface="Times New Roman" panose="02020603050405020304" pitchFamily="18" charset="0"/>
                <a:ea typeface="Aptos" panose="020B0004020202020204" pitchFamily="34" charset="0"/>
              </a:rPr>
              <a:t>“If we say that we have fellowship with Him, and walk in darkness, we lie and do not practice the truth.  But if we walk in the light as He is in the light, we have fellowship with one another, and the blood of Jesus Christ His Son cleanses us from all sin.”</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457735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B096C-2F1C-F04B-5C55-D62BC4CD1AA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C1D140-633F-F4CD-19FA-E15931946FE3}"/>
              </a:ext>
            </a:extLst>
          </p:cNvPr>
          <p:cNvSpPr>
            <a:spLocks noGrp="1"/>
          </p:cNvSpPr>
          <p:nvPr>
            <p:ph idx="1"/>
          </p:nvPr>
        </p:nvSpPr>
        <p:spPr>
          <a:xfrm>
            <a:off x="701458" y="661883"/>
            <a:ext cx="10747331"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John 1:6-7</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If we say that we have fellowship with Him, and walk in darkness, we lie and do not practice the truth</a:t>
            </a:r>
            <a:r>
              <a:rPr lang="en-US" sz="4800" b="1" i="1" dirty="0">
                <a:effectLst/>
                <a:latin typeface="Times New Roman" panose="02020603050405020304" pitchFamily="18" charset="0"/>
                <a:ea typeface="Aptos" panose="020B0004020202020204" pitchFamily="34" charset="0"/>
              </a:rPr>
              <a:t>.  But if we walk in the light as He is in the light, we have fellowship with one another, and the blood of Jesus Christ His Son cleanses us from all sin.”</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28083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A47F30-79D0-ECDD-5E30-0649DE33DBC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EC2B84-F25E-5FD5-7F89-37A3ED943C69}"/>
              </a:ext>
            </a:extLst>
          </p:cNvPr>
          <p:cNvSpPr>
            <a:spLocks noGrp="1"/>
          </p:cNvSpPr>
          <p:nvPr>
            <p:ph idx="1"/>
          </p:nvPr>
        </p:nvSpPr>
        <p:spPr>
          <a:xfrm>
            <a:off x="701458" y="661883"/>
            <a:ext cx="10747331"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John 1:6-7</a:t>
            </a:r>
          </a:p>
          <a:p>
            <a:pPr marL="0" indent="0">
              <a:buNone/>
            </a:pPr>
            <a:r>
              <a:rPr lang="en-US" sz="4800" b="1" i="1" dirty="0">
                <a:effectLst/>
                <a:latin typeface="Times New Roman" panose="02020603050405020304" pitchFamily="18" charset="0"/>
                <a:ea typeface="Aptos" panose="020B0004020202020204" pitchFamily="34" charset="0"/>
              </a:rPr>
              <a:t>“If we say that we have fellowship with Him, and walk in darkness, we lie and do not practice the truth.  </a:t>
            </a:r>
            <a:r>
              <a:rPr lang="en-US" sz="4800" b="1" i="1" dirty="0">
                <a:solidFill>
                  <a:srgbClr val="FF0000"/>
                </a:solidFill>
                <a:effectLst/>
                <a:latin typeface="Times New Roman" panose="02020603050405020304" pitchFamily="18" charset="0"/>
                <a:ea typeface="Aptos" panose="020B0004020202020204" pitchFamily="34" charset="0"/>
              </a:rPr>
              <a:t>But if we walk in the light as He is in the light, we have fellowship with one another, and the blood of Jesus Christ His Son cleanses us from all sin</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03181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A441F6-B270-7B96-593B-7108D936C1C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AC98B6-C715-682D-ADDF-B97A5A1E47FB}"/>
              </a:ext>
            </a:extLst>
          </p:cNvPr>
          <p:cNvSpPr>
            <a:spLocks noGrp="1"/>
          </p:cNvSpPr>
          <p:nvPr>
            <p:ph idx="1"/>
          </p:nvPr>
        </p:nvSpPr>
        <p:spPr>
          <a:xfrm>
            <a:off x="701458" y="661883"/>
            <a:ext cx="10747331" cy="553423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Peter 1:3-11</a:t>
            </a:r>
          </a:p>
          <a:p>
            <a:pPr marL="0" indent="0">
              <a:buNone/>
            </a:pPr>
            <a:r>
              <a:rPr lang="en-US" sz="4400" b="1" i="1" dirty="0">
                <a:effectLst/>
                <a:latin typeface="Times New Roman" panose="02020603050405020304" pitchFamily="18" charset="0"/>
                <a:ea typeface="Aptos" panose="020B0004020202020204" pitchFamily="34" charset="0"/>
              </a:rPr>
              <a:t>“His divine power has given us everything we need for a godly life through our knowledge of Him who called us by His own glory and goodness.  Through these He has given us His very great and precious promises, so that through them you may participate in the divine nature, having escaped the corruption in the world caused by evil desires.  For this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92221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4AEE48-61CB-5ACE-C94F-0AA37AA22BE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A7CFD8-28B6-7727-FE2D-A3EF4D04F613}"/>
              </a:ext>
            </a:extLst>
          </p:cNvPr>
          <p:cNvSpPr>
            <a:spLocks noGrp="1"/>
          </p:cNvSpPr>
          <p:nvPr>
            <p:ph idx="1"/>
          </p:nvPr>
        </p:nvSpPr>
        <p:spPr>
          <a:xfrm>
            <a:off x="701458" y="661883"/>
            <a:ext cx="10747331" cy="553423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Peter 1:3-11</a:t>
            </a:r>
          </a:p>
          <a:p>
            <a:pPr marL="0" indent="0">
              <a:buNone/>
            </a:pPr>
            <a:r>
              <a:rPr lang="en-US" sz="4400" b="1" i="1" dirty="0">
                <a:effectLst/>
                <a:latin typeface="Times New Roman" panose="02020603050405020304" pitchFamily="18" charset="0"/>
                <a:ea typeface="Aptos" panose="020B0004020202020204" pitchFamily="34" charset="0"/>
              </a:rPr>
              <a:t>very reason, make every effort to add to your faith goodness; and to goodness, knowledge; and to knowledge, self-control; and to self-control, perseverance; and to perseverance, godliness; and to godliness, mutual affection; and to mutual affection, love.  For if you possess these qualities in increasing measure, they will keep you from being ineffective and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43457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951C6B-59C6-B9E4-3DDB-BE8608697B9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96FF12-8CDB-B415-8AB5-62A502811ECA}"/>
              </a:ext>
            </a:extLst>
          </p:cNvPr>
          <p:cNvSpPr>
            <a:spLocks noGrp="1"/>
          </p:cNvSpPr>
          <p:nvPr>
            <p:ph idx="1"/>
          </p:nvPr>
        </p:nvSpPr>
        <p:spPr>
          <a:xfrm>
            <a:off x="701458" y="661883"/>
            <a:ext cx="10747331" cy="553423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Peter 1:3-11</a:t>
            </a:r>
          </a:p>
          <a:p>
            <a:pPr marL="0" indent="0">
              <a:buNone/>
            </a:pPr>
            <a:r>
              <a:rPr lang="en-US" sz="4400" b="1" i="1" dirty="0">
                <a:effectLst/>
                <a:latin typeface="Times New Roman" panose="02020603050405020304" pitchFamily="18" charset="0"/>
                <a:ea typeface="Aptos" panose="020B0004020202020204" pitchFamily="34" charset="0"/>
              </a:rPr>
              <a:t>unproductive in your knowledge of our Lord Jesus Christ.  But whoever does not have them is nearsighted and blind, forgetting that they have been cleansed from their past sins.  Therefore, my brothers and sisters, make every effort to confirm your calling and election.  For </a:t>
            </a:r>
            <a:r>
              <a:rPr lang="en-US" sz="4400" b="1" i="1" dirty="0" err="1">
                <a:effectLst/>
                <a:latin typeface="Times New Roman" panose="02020603050405020304" pitchFamily="18" charset="0"/>
                <a:ea typeface="Aptos" panose="020B0004020202020204" pitchFamily="34" charset="0"/>
              </a:rPr>
              <a:t>For</a:t>
            </a:r>
            <a:r>
              <a:rPr lang="en-US" sz="4400" b="1" i="1" dirty="0">
                <a:effectLst/>
                <a:latin typeface="Times New Roman" panose="02020603050405020304" pitchFamily="18" charset="0"/>
                <a:ea typeface="Aptos" panose="020B0004020202020204" pitchFamily="34" charset="0"/>
              </a:rPr>
              <a:t> if you do these things,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91913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8A369A-BEB3-9546-007C-9C8CAD503EC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A154CC-DA8A-AD3F-2C64-4CA4053CCF5E}"/>
              </a:ext>
            </a:extLst>
          </p:cNvPr>
          <p:cNvSpPr>
            <a:spLocks noGrp="1"/>
          </p:cNvSpPr>
          <p:nvPr>
            <p:ph idx="1"/>
          </p:nvPr>
        </p:nvSpPr>
        <p:spPr>
          <a:xfrm>
            <a:off x="701458" y="661883"/>
            <a:ext cx="10747331" cy="5534233"/>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Peter 1:3-11</a:t>
            </a:r>
          </a:p>
          <a:p>
            <a:pPr marL="0" indent="0">
              <a:buNone/>
            </a:pPr>
            <a:r>
              <a:rPr lang="en-US" sz="4400" b="1" i="1" dirty="0">
                <a:effectLst/>
                <a:latin typeface="Times New Roman" panose="02020603050405020304" pitchFamily="18" charset="0"/>
                <a:ea typeface="Aptos" panose="020B0004020202020204" pitchFamily="34" charset="0"/>
              </a:rPr>
              <a:t>you will never stumble, and you will receive a rich welcome into the eternal kingdom of our Lord and Savior Jesus Christ.”</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73763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16678-335A-A5D1-73CB-E7B1DAC4866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79CE7E-66BF-A096-6FB4-CF6BE6A36306}"/>
              </a:ext>
            </a:extLst>
          </p:cNvPr>
          <p:cNvSpPr>
            <a:spLocks noGrp="1"/>
          </p:cNvSpPr>
          <p:nvPr>
            <p:ph idx="1"/>
          </p:nvPr>
        </p:nvSpPr>
        <p:spPr>
          <a:xfrm>
            <a:off x="701458" y="661883"/>
            <a:ext cx="10747331"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1:3-4</a:t>
            </a:r>
          </a:p>
          <a:p>
            <a:pPr marL="0" indent="0">
              <a:buNone/>
            </a:pPr>
            <a:r>
              <a:rPr lang="en-US" sz="4000" b="1" i="1" dirty="0">
                <a:effectLst/>
                <a:latin typeface="Times New Roman" panose="02020603050405020304" pitchFamily="18" charset="0"/>
                <a:ea typeface="Aptos" panose="020B0004020202020204" pitchFamily="34" charset="0"/>
              </a:rPr>
              <a:t>“His divine power has given us everything we need for a godly life through our knowledge of Him who called us by His own glory and goodness.  Through these He has given us His very great and precious promises, so that through them you may participate in the divine nature, having escaped the corruption in the world caused by evil desires.”</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3425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5BCB8-E595-2320-A30D-21AD7E0485D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3E579E-F54D-887C-507B-CAB1FA336D82}"/>
              </a:ext>
            </a:extLst>
          </p:cNvPr>
          <p:cNvSpPr>
            <a:spLocks noGrp="1"/>
          </p:cNvSpPr>
          <p:nvPr>
            <p:ph idx="1"/>
          </p:nvPr>
        </p:nvSpPr>
        <p:spPr>
          <a:xfrm>
            <a:off x="701458" y="661883"/>
            <a:ext cx="10747331"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1:3-4</a:t>
            </a:r>
          </a:p>
          <a:p>
            <a:pPr marL="0" indent="0">
              <a:buNone/>
            </a:pPr>
            <a:r>
              <a:rPr lang="en-US" sz="4000" b="1" i="1" dirty="0">
                <a:effectLst/>
                <a:latin typeface="Times New Roman" panose="02020603050405020304" pitchFamily="18" charset="0"/>
                <a:ea typeface="Aptos" panose="020B0004020202020204" pitchFamily="34" charset="0"/>
              </a:rPr>
              <a:t>“</a:t>
            </a:r>
            <a:r>
              <a:rPr lang="en-US" sz="4000" b="1" i="1" dirty="0">
                <a:solidFill>
                  <a:srgbClr val="FF0000"/>
                </a:solidFill>
                <a:effectLst/>
                <a:latin typeface="Times New Roman" panose="02020603050405020304" pitchFamily="18" charset="0"/>
                <a:ea typeface="Aptos" panose="020B0004020202020204" pitchFamily="34" charset="0"/>
              </a:rPr>
              <a:t>His divine power </a:t>
            </a:r>
            <a:r>
              <a:rPr lang="en-US" sz="4000" b="1" i="1" dirty="0">
                <a:effectLst/>
                <a:latin typeface="Times New Roman" panose="02020603050405020304" pitchFamily="18" charset="0"/>
                <a:ea typeface="Aptos" panose="020B0004020202020204" pitchFamily="34" charset="0"/>
              </a:rPr>
              <a:t>has given us everything we need for a godly life through our knowledge of Him who called us by His own glory and goodness.  Through these He has given us His very great and precious promises, so that through them you may participate in the divine nature, having escaped the corruption in the world caused by evil desires.”</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2643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366AD-3370-83DE-9554-2DC683321C4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8FDBBE-082C-3EFC-580D-45FE80EDC7F5}"/>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3:1-5</a:t>
            </a:r>
          </a:p>
          <a:p>
            <a:pPr marL="0" indent="0">
              <a:buNone/>
            </a:pPr>
            <a:r>
              <a:rPr lang="en-US" sz="4800" b="1" i="1" dirty="0">
                <a:effectLst/>
                <a:latin typeface="Times New Roman" panose="02020603050405020304" pitchFamily="18" charset="0"/>
                <a:ea typeface="Aptos" panose="020B0004020202020204" pitchFamily="34" charset="0"/>
              </a:rPr>
              <a:t>“Finally, </a:t>
            </a:r>
            <a:r>
              <a:rPr lang="en-US" sz="4800" b="1" i="1" dirty="0">
                <a:solidFill>
                  <a:srgbClr val="FF0000"/>
                </a:solidFill>
                <a:effectLst/>
                <a:latin typeface="Times New Roman" panose="02020603050405020304" pitchFamily="18" charset="0"/>
                <a:ea typeface="Aptos" panose="020B0004020202020204" pitchFamily="34" charset="0"/>
              </a:rPr>
              <a:t>brethren</a:t>
            </a:r>
            <a:r>
              <a:rPr lang="en-US" sz="4800" b="1" i="1" dirty="0">
                <a:effectLst/>
                <a:latin typeface="Times New Roman" panose="02020603050405020304" pitchFamily="18" charset="0"/>
                <a:ea typeface="Aptos" panose="020B0004020202020204" pitchFamily="34" charset="0"/>
              </a:rPr>
              <a:t>, pray for us, that the word of the Lord may run swiftly and be glorified, just as it is with you, and that we may be delivered from unreasonable and wicked men; for not all have faith.  But the Lord is faithful, who will establish you and guard you from the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439601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32F0C-72F0-9809-16DE-BD6145522BB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1D8493-6070-D964-B490-977FFD23B849}"/>
              </a:ext>
            </a:extLst>
          </p:cNvPr>
          <p:cNvSpPr>
            <a:spLocks noGrp="1"/>
          </p:cNvSpPr>
          <p:nvPr>
            <p:ph idx="1"/>
          </p:nvPr>
        </p:nvSpPr>
        <p:spPr>
          <a:xfrm>
            <a:off x="701458" y="661883"/>
            <a:ext cx="10747331"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1:3-4</a:t>
            </a:r>
          </a:p>
          <a:p>
            <a:pPr marL="0" indent="0">
              <a:buNone/>
            </a:pPr>
            <a:r>
              <a:rPr lang="en-US" sz="4000" b="1" i="1" dirty="0">
                <a:effectLst/>
                <a:latin typeface="Times New Roman" panose="02020603050405020304" pitchFamily="18" charset="0"/>
                <a:ea typeface="Aptos" panose="020B0004020202020204" pitchFamily="34" charset="0"/>
              </a:rPr>
              <a:t>“</a:t>
            </a:r>
            <a:r>
              <a:rPr lang="en-US" sz="4000" b="1" i="1" dirty="0">
                <a:solidFill>
                  <a:srgbClr val="FF0000"/>
                </a:solidFill>
                <a:effectLst/>
                <a:latin typeface="Times New Roman" panose="02020603050405020304" pitchFamily="18" charset="0"/>
                <a:ea typeface="Aptos" panose="020B0004020202020204" pitchFamily="34" charset="0"/>
              </a:rPr>
              <a:t>His divine power </a:t>
            </a:r>
            <a:r>
              <a:rPr lang="en-US" sz="4000" b="1" i="1" dirty="0">
                <a:effectLst/>
                <a:latin typeface="Times New Roman" panose="02020603050405020304" pitchFamily="18" charset="0"/>
                <a:ea typeface="Aptos" panose="020B0004020202020204" pitchFamily="34" charset="0"/>
              </a:rPr>
              <a:t>has given us everything we need for a godly life through our knowledge of Him who called us by His own glory and goodness.  Through these He has given us His very great and precious promises, so that through them you may participate in the divine nature, having </a:t>
            </a:r>
            <a:r>
              <a:rPr lang="en-US" sz="4000" b="1" i="1" dirty="0">
                <a:solidFill>
                  <a:srgbClr val="FF0000"/>
                </a:solidFill>
                <a:effectLst/>
                <a:latin typeface="Times New Roman" panose="02020603050405020304" pitchFamily="18" charset="0"/>
                <a:ea typeface="Aptos" panose="020B0004020202020204" pitchFamily="34" charset="0"/>
              </a:rPr>
              <a:t>escaped the corruption in the world caused by evil desires</a:t>
            </a:r>
            <a:r>
              <a:rPr lang="en-US" sz="4000" b="1" i="1" dirty="0">
                <a:effectLst/>
                <a:latin typeface="Times New Roman" panose="02020603050405020304" pitchFamily="18" charset="0"/>
                <a:ea typeface="Aptos" panose="020B0004020202020204" pitchFamily="34" charset="0"/>
              </a:rPr>
              <a:t>.”</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5162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4D7CE-01A9-19D5-77E8-21FFFB0629C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90B7FE-B198-8087-1157-2EF039DC6D2D}"/>
              </a:ext>
            </a:extLst>
          </p:cNvPr>
          <p:cNvSpPr>
            <a:spLocks noGrp="1"/>
          </p:cNvSpPr>
          <p:nvPr>
            <p:ph idx="1"/>
          </p:nvPr>
        </p:nvSpPr>
        <p:spPr>
          <a:xfrm>
            <a:off x="701458" y="661883"/>
            <a:ext cx="10747331"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1:3-4</a:t>
            </a:r>
          </a:p>
          <a:p>
            <a:pPr marL="0" indent="0">
              <a:buNone/>
            </a:pPr>
            <a:r>
              <a:rPr lang="en-US" sz="4000" b="1" i="1" dirty="0">
                <a:effectLst/>
                <a:latin typeface="Times New Roman" panose="02020603050405020304" pitchFamily="18" charset="0"/>
                <a:ea typeface="Aptos" panose="020B0004020202020204" pitchFamily="34" charset="0"/>
              </a:rPr>
              <a:t>“His divine power has given us everything we need for a godly life through our knowledge of Him who called us by His own glory and goodness.  Through these He has given us His very great and precious promises, </a:t>
            </a:r>
            <a:r>
              <a:rPr lang="en-US" sz="4000" b="1" i="1" dirty="0">
                <a:solidFill>
                  <a:srgbClr val="FF0000"/>
                </a:solidFill>
                <a:effectLst/>
                <a:latin typeface="Times New Roman" panose="02020603050405020304" pitchFamily="18" charset="0"/>
                <a:ea typeface="Aptos" panose="020B0004020202020204" pitchFamily="34" charset="0"/>
              </a:rPr>
              <a:t>so that through them you may participate in the divine nature</a:t>
            </a:r>
            <a:r>
              <a:rPr lang="en-US" sz="4000" b="1" i="1" dirty="0">
                <a:effectLst/>
                <a:latin typeface="Times New Roman" panose="02020603050405020304" pitchFamily="18" charset="0"/>
                <a:ea typeface="Aptos" panose="020B0004020202020204" pitchFamily="34" charset="0"/>
              </a:rPr>
              <a:t>, having escaped the corruption in the world caused by evil desires.”</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61079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79923D-42D2-D2AC-B36F-5D048FDE40B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04F544-3FBF-9A12-8CB6-440396C1FCD9}"/>
              </a:ext>
            </a:extLst>
          </p:cNvPr>
          <p:cNvSpPr>
            <a:spLocks noGrp="1"/>
          </p:cNvSpPr>
          <p:nvPr>
            <p:ph idx="1"/>
          </p:nvPr>
        </p:nvSpPr>
        <p:spPr>
          <a:xfrm>
            <a:off x="701458" y="661883"/>
            <a:ext cx="10747331"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1:3-4</a:t>
            </a:r>
          </a:p>
          <a:p>
            <a:pPr marL="0" indent="0">
              <a:buNone/>
            </a:pPr>
            <a:r>
              <a:rPr lang="en-US" sz="4000" b="1" i="1" dirty="0">
                <a:effectLst/>
                <a:latin typeface="Times New Roman" panose="02020603050405020304" pitchFamily="18" charset="0"/>
                <a:ea typeface="Aptos" panose="020B0004020202020204" pitchFamily="34" charset="0"/>
              </a:rPr>
              <a:t>“His divine power has given us everything we need for a godly life through our knowledge of Him who called us by His own glory and goodness.  Through these He has given us His very great and precious promises, </a:t>
            </a:r>
            <a:r>
              <a:rPr lang="en-US" sz="4000" b="1" i="1" dirty="0">
                <a:solidFill>
                  <a:srgbClr val="FF0000"/>
                </a:solidFill>
                <a:effectLst/>
                <a:latin typeface="Times New Roman" panose="02020603050405020304" pitchFamily="18" charset="0"/>
                <a:ea typeface="Aptos" panose="020B0004020202020204" pitchFamily="34" charset="0"/>
              </a:rPr>
              <a:t>so that through them you may participate in the divine nature</a:t>
            </a:r>
            <a:r>
              <a:rPr lang="en-US" sz="4000" b="1" i="1" dirty="0">
                <a:effectLst/>
                <a:latin typeface="Times New Roman" panose="02020603050405020304" pitchFamily="18" charset="0"/>
                <a:ea typeface="Aptos" panose="020B0004020202020204" pitchFamily="34" charset="0"/>
              </a:rPr>
              <a:t>, having escaped the corruption in the world caused by evil desires.”</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F8410D84-D615-148F-DAD1-87BCB6C51B03}"/>
              </a:ext>
            </a:extLst>
          </p:cNvPr>
          <p:cNvSpPr/>
          <p:nvPr/>
        </p:nvSpPr>
        <p:spPr>
          <a:xfrm>
            <a:off x="1728592" y="3983277"/>
            <a:ext cx="4496844" cy="876822"/>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550F3B7-61BA-F6CB-6B1F-AEBC6790FAC3}"/>
              </a:ext>
            </a:extLst>
          </p:cNvPr>
          <p:cNvSpPr txBox="1"/>
          <p:nvPr/>
        </p:nvSpPr>
        <p:spPr>
          <a:xfrm>
            <a:off x="5210828" y="5365119"/>
            <a:ext cx="6039217" cy="830997"/>
          </a:xfrm>
          <a:prstGeom prst="rect">
            <a:avLst/>
          </a:prstGeom>
          <a:noFill/>
        </p:spPr>
        <p:txBody>
          <a:bodyPr wrap="none" rtlCol="0">
            <a:spAutoFit/>
          </a:bodyPr>
          <a:lstStyle/>
          <a:p>
            <a:r>
              <a:rPr lang="en-US" sz="4800" dirty="0">
                <a:solidFill>
                  <a:srgbClr val="FF0000"/>
                </a:solidFill>
              </a:rPr>
              <a:t>The Subjunctive Mood</a:t>
            </a:r>
          </a:p>
        </p:txBody>
      </p:sp>
      <p:sp>
        <p:nvSpPr>
          <p:cNvPr id="6" name="Arrow: Bent 5">
            <a:extLst>
              <a:ext uri="{FF2B5EF4-FFF2-40B4-BE49-F238E27FC236}">
                <a16:creationId xmlns:a16="http://schemas.microsoft.com/office/drawing/2014/main" id="{39D2F6E0-7767-C5D3-9F9C-9162C6754287}"/>
              </a:ext>
            </a:extLst>
          </p:cNvPr>
          <p:cNvSpPr/>
          <p:nvPr/>
        </p:nvSpPr>
        <p:spPr>
          <a:xfrm rot="16200000">
            <a:off x="3979660" y="4818900"/>
            <a:ext cx="1059423" cy="1402917"/>
          </a:xfrm>
          <a:prstGeom prst="ben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013899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B467D-256A-1E4A-E10A-505F7FE6B76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5DF436-7060-B59A-0406-759F736DB447}"/>
              </a:ext>
            </a:extLst>
          </p:cNvPr>
          <p:cNvSpPr>
            <a:spLocks noGrp="1"/>
          </p:cNvSpPr>
          <p:nvPr>
            <p:ph idx="1"/>
          </p:nvPr>
        </p:nvSpPr>
        <p:spPr>
          <a:xfrm>
            <a:off x="701458" y="661883"/>
            <a:ext cx="10747331" cy="5926807"/>
          </a:xfrm>
        </p:spPr>
        <p:txBody>
          <a:bodyPr>
            <a:noAutofit/>
          </a:bodyPr>
          <a:lstStyle/>
          <a:p>
            <a:pPr marL="0" indent="0">
              <a:buNone/>
            </a:pPr>
            <a:r>
              <a:rPr lang="en-US" sz="4000" b="1" i="1" dirty="0">
                <a:effectLst/>
                <a:latin typeface="Times New Roman" panose="02020603050405020304" pitchFamily="18" charset="0"/>
                <a:ea typeface="Aptos" panose="020B0004020202020204" pitchFamily="34" charset="0"/>
              </a:rPr>
              <a:t>What is the subjunctive mood?  </a:t>
            </a:r>
          </a:p>
          <a:p>
            <a:pPr marL="0" indent="0">
              <a:buNone/>
            </a:pPr>
            <a:r>
              <a:rPr lang="en-US" sz="4000" i="1" dirty="0">
                <a:effectLst/>
                <a:latin typeface="Times New Roman" panose="02020603050405020304" pitchFamily="18" charset="0"/>
                <a:ea typeface="Aptos" panose="020B0004020202020204" pitchFamily="34" charset="0"/>
              </a:rPr>
              <a:t>English has three moods. The </a:t>
            </a:r>
            <a:r>
              <a:rPr lang="en-US" sz="4000" i="1" u="sng" dirty="0">
                <a:solidFill>
                  <a:srgbClr val="467886"/>
                </a:solidFill>
                <a:effectLst/>
                <a:latin typeface="Times New Roman" panose="02020603050405020304" pitchFamily="18" charset="0"/>
                <a:ea typeface="Aptos" panose="020B0004020202020204" pitchFamily="34" charset="0"/>
                <a:hlinkClick r:id="rId2"/>
              </a:rPr>
              <a:t>indicative</a:t>
            </a:r>
            <a:r>
              <a:rPr lang="en-US" sz="4000" i="1" dirty="0">
                <a:effectLst/>
                <a:latin typeface="Times New Roman" panose="02020603050405020304" pitchFamily="18" charset="0"/>
                <a:ea typeface="Aptos" panose="020B0004020202020204" pitchFamily="34" charset="0"/>
              </a:rPr>
              <a:t> mood is for stating facts and opinions like "That cat is fabulous." The </a:t>
            </a:r>
            <a:r>
              <a:rPr lang="en-US" sz="4000" i="1" u="sng" dirty="0">
                <a:solidFill>
                  <a:srgbClr val="467886"/>
                </a:solidFill>
                <a:effectLst/>
                <a:latin typeface="Times New Roman" panose="02020603050405020304" pitchFamily="18" charset="0"/>
                <a:ea typeface="Aptos" panose="020B0004020202020204" pitchFamily="34" charset="0"/>
                <a:hlinkClick r:id="rId3"/>
              </a:rPr>
              <a:t>imperative</a:t>
            </a:r>
            <a:r>
              <a:rPr lang="en-US" sz="4000" i="1" dirty="0">
                <a:effectLst/>
                <a:latin typeface="Times New Roman" panose="02020603050405020304" pitchFamily="18" charset="0"/>
                <a:ea typeface="Aptos" panose="020B0004020202020204" pitchFamily="34" charset="0"/>
              </a:rPr>
              <a:t> mood is for giving orders and instructions, usually with you as the understood subject, as in "Look at that fabulous cat." The </a:t>
            </a:r>
            <a:r>
              <a:rPr lang="en-US" sz="4000" i="1" u="sng" dirty="0">
                <a:solidFill>
                  <a:srgbClr val="467886"/>
                </a:solidFill>
                <a:effectLst/>
                <a:latin typeface="Times New Roman" panose="02020603050405020304" pitchFamily="18" charset="0"/>
                <a:ea typeface="Aptos" panose="020B0004020202020204" pitchFamily="34" charset="0"/>
                <a:hlinkClick r:id="rId4"/>
              </a:rPr>
              <a:t>subjunctive</a:t>
            </a:r>
            <a:r>
              <a:rPr lang="en-US" sz="4000" i="1" dirty="0">
                <a:effectLst/>
                <a:latin typeface="Times New Roman" panose="02020603050405020304" pitchFamily="18" charset="0"/>
                <a:ea typeface="Aptos" panose="020B0004020202020204" pitchFamily="34" charset="0"/>
              </a:rPr>
              <a:t> mood is for expressing wishes, proposals, suggestions, or imagined situations, as in "I wish I could look at that fabulous cat all day."</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80412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02735-E764-03CF-FC8F-C3DCD7956E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055BA3-0590-BA13-F093-EFA052F643DE}"/>
              </a:ext>
            </a:extLst>
          </p:cNvPr>
          <p:cNvSpPr>
            <a:spLocks noGrp="1"/>
          </p:cNvSpPr>
          <p:nvPr>
            <p:ph idx="1"/>
          </p:nvPr>
        </p:nvSpPr>
        <p:spPr>
          <a:xfrm>
            <a:off x="701458" y="661883"/>
            <a:ext cx="10747331" cy="5926807"/>
          </a:xfrm>
        </p:spPr>
        <p:txBody>
          <a:bodyPr>
            <a:noAutofit/>
          </a:bodyPr>
          <a:lstStyle/>
          <a:p>
            <a:pPr marL="0" indent="0" algn="ctr">
              <a:buNone/>
            </a:pPr>
            <a:endParaRPr lang="en-US" sz="6600" dirty="0">
              <a:latin typeface="Times New Roman" panose="02020603050405020304" pitchFamily="18" charset="0"/>
              <a:ea typeface="Aptos" panose="020B0004020202020204" pitchFamily="34" charset="0"/>
            </a:endParaRPr>
          </a:p>
          <a:p>
            <a:pPr marL="0" indent="0" algn="ctr">
              <a:buNone/>
            </a:pPr>
            <a:r>
              <a:rPr lang="en-US" sz="6600" dirty="0">
                <a:latin typeface="Times New Roman" panose="02020603050405020304" pitchFamily="18" charset="0"/>
                <a:ea typeface="Aptos" panose="020B0004020202020204" pitchFamily="34" charset="0"/>
              </a:rPr>
              <a:t>P</a:t>
            </a:r>
            <a:r>
              <a:rPr lang="en-US" sz="6600" dirty="0">
                <a:effectLst/>
                <a:latin typeface="Times New Roman" panose="02020603050405020304" pitchFamily="18" charset="0"/>
                <a:ea typeface="Aptos" panose="020B0004020202020204" pitchFamily="34" charset="0"/>
              </a:rPr>
              <a:t>articipating in the divine nature is not a given just because we are believers.  Effort on our part is involved. </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32090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1683D-37FD-6FC8-EEE2-BE6EBAA186F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F03977-B88B-2DD2-B13F-10D177EAFF81}"/>
              </a:ext>
            </a:extLst>
          </p:cNvPr>
          <p:cNvSpPr>
            <a:spLocks noGrp="1"/>
          </p:cNvSpPr>
          <p:nvPr>
            <p:ph idx="1"/>
          </p:nvPr>
        </p:nvSpPr>
        <p:spPr>
          <a:xfrm>
            <a:off x="701458" y="661883"/>
            <a:ext cx="10747331"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1:5-8</a:t>
            </a:r>
          </a:p>
          <a:p>
            <a:pPr marL="0" indent="0">
              <a:buNone/>
            </a:pPr>
            <a:r>
              <a:rPr lang="en-US" sz="4000" b="1" i="1" dirty="0">
                <a:effectLst/>
                <a:latin typeface="Times New Roman" panose="02020603050405020304" pitchFamily="18" charset="0"/>
                <a:ea typeface="Aptos" panose="020B0004020202020204" pitchFamily="34" charset="0"/>
              </a:rPr>
              <a:t>“For this very reason, make every effort to add to your faith goodness; and to goodness, knowledge; and to knowledge, self-control; and to self-control, perseverance; and to perseverance, godliness; and to godliness, mutual affection; and to mutual affection, love.  For if you possess these qualities in increasing measure, they will keep you from being ineffective and unproductive in your knowledge of our Lord Jesus Christ.”</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35380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215AB-838D-DCEC-D47C-2312532D369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FB0338-314A-E295-4D9A-2C5D97883F3C}"/>
              </a:ext>
            </a:extLst>
          </p:cNvPr>
          <p:cNvSpPr>
            <a:spLocks noGrp="1"/>
          </p:cNvSpPr>
          <p:nvPr>
            <p:ph idx="1"/>
          </p:nvPr>
        </p:nvSpPr>
        <p:spPr>
          <a:xfrm>
            <a:off x="701458" y="661883"/>
            <a:ext cx="10747331" cy="553423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Peter 1:5-8</a:t>
            </a:r>
          </a:p>
          <a:p>
            <a:pPr marL="0" indent="0">
              <a:buNone/>
            </a:pPr>
            <a:r>
              <a:rPr lang="en-US" sz="4000" b="1" i="1" dirty="0">
                <a:effectLst/>
                <a:latin typeface="Times New Roman" panose="02020603050405020304" pitchFamily="18" charset="0"/>
                <a:ea typeface="Aptos" panose="020B0004020202020204" pitchFamily="34" charset="0"/>
              </a:rPr>
              <a:t>“For this very reason, make every effort to add to your faith goodness; and to goodness, knowledge; and to knowledge, self-control; and to self-control, perseverance; and to perseverance, godliness; and to godliness, mutual affection; and to mutual affection, love.  </a:t>
            </a:r>
            <a:r>
              <a:rPr lang="en-US" sz="4000" b="1" i="1" dirty="0">
                <a:solidFill>
                  <a:srgbClr val="FF0000"/>
                </a:solidFill>
                <a:effectLst/>
                <a:latin typeface="Times New Roman" panose="02020603050405020304" pitchFamily="18" charset="0"/>
                <a:ea typeface="Aptos" panose="020B0004020202020204" pitchFamily="34" charset="0"/>
              </a:rPr>
              <a:t>For if you possess these qualities in increasing measure, they will keep you from being ineffective and unproductive in your knowledge of our Lord Jesus Christ</a:t>
            </a:r>
            <a:r>
              <a:rPr lang="en-US" sz="4000" b="1" i="1" dirty="0">
                <a:effectLst/>
                <a:latin typeface="Times New Roman" panose="02020603050405020304" pitchFamily="18" charset="0"/>
                <a:ea typeface="Aptos" panose="020B0004020202020204" pitchFamily="34" charset="0"/>
              </a:rPr>
              <a:t>.”</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780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B0D539-ED90-1F92-C798-20EDF270906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90A753-09CA-6122-6558-84224D042820}"/>
              </a:ext>
            </a:extLst>
          </p:cNvPr>
          <p:cNvSpPr>
            <a:spLocks noGrp="1"/>
          </p:cNvSpPr>
          <p:nvPr>
            <p:ph idx="1"/>
          </p:nvPr>
        </p:nvSpPr>
        <p:spPr>
          <a:xfrm>
            <a:off x="701458" y="661883"/>
            <a:ext cx="10747331" cy="553423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Peter 1:9</a:t>
            </a:r>
          </a:p>
          <a:p>
            <a:pPr marL="0" indent="0">
              <a:buNone/>
            </a:pPr>
            <a:r>
              <a:rPr lang="en-US" sz="4800" b="1" i="1" dirty="0">
                <a:effectLst/>
                <a:latin typeface="Times New Roman" panose="02020603050405020304" pitchFamily="18" charset="0"/>
                <a:ea typeface="Aptos" panose="020B0004020202020204" pitchFamily="34" charset="0"/>
              </a:rPr>
              <a:t>“But whoever does not have them is nearsighted and blind, forgetting that they have been cleansed from their past sins.”</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457884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2BC39F-DEC4-EFBB-4543-523F95CCF26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45F893-DDEA-4C8A-6B60-96A554E09129}"/>
              </a:ext>
            </a:extLst>
          </p:cNvPr>
          <p:cNvSpPr>
            <a:spLocks noGrp="1"/>
          </p:cNvSpPr>
          <p:nvPr>
            <p:ph idx="1"/>
          </p:nvPr>
        </p:nvSpPr>
        <p:spPr>
          <a:xfrm>
            <a:off x="701458" y="661883"/>
            <a:ext cx="10747331" cy="553423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Peter 1:10-11</a:t>
            </a:r>
          </a:p>
          <a:p>
            <a:pPr marL="0" indent="0">
              <a:buNone/>
            </a:pPr>
            <a:r>
              <a:rPr lang="en-US" sz="4800" b="1" i="1" dirty="0">
                <a:effectLst/>
                <a:latin typeface="Times New Roman" panose="02020603050405020304" pitchFamily="18" charset="0"/>
                <a:ea typeface="Aptos" panose="020B0004020202020204" pitchFamily="34" charset="0"/>
              </a:rPr>
              <a:t>“Therefore, my brothers and sisters, make every effort to confirm your calling and election.  For if you do these things, you will never stumble, and you will receive a rich welcome into the eternal kingdom of our Lord and Savior Jesus Christ.”</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93020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62C87-137E-8FE1-A0AA-B435524208D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E50CAB-BAD2-3EA5-4304-4D7DBEE9838A}"/>
              </a:ext>
            </a:extLst>
          </p:cNvPr>
          <p:cNvSpPr>
            <a:spLocks noGrp="1"/>
          </p:cNvSpPr>
          <p:nvPr>
            <p:ph idx="1"/>
          </p:nvPr>
        </p:nvSpPr>
        <p:spPr>
          <a:xfrm>
            <a:off x="701458" y="661883"/>
            <a:ext cx="10747331" cy="553423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Peter 1:10-11</a:t>
            </a:r>
          </a:p>
          <a:p>
            <a:pPr marL="0" indent="0">
              <a:buNone/>
            </a:pPr>
            <a:r>
              <a:rPr lang="en-US" sz="4800" b="1" i="1" dirty="0">
                <a:effectLst/>
                <a:latin typeface="Times New Roman" panose="02020603050405020304" pitchFamily="18" charset="0"/>
                <a:ea typeface="Aptos" panose="020B0004020202020204" pitchFamily="34" charset="0"/>
              </a:rPr>
              <a:t>“Therefore, my brothers and sisters, make every effort to confirm your calling and election.  For if you do these things, you will never stumble, and </a:t>
            </a:r>
            <a:r>
              <a:rPr lang="en-US" sz="4800" b="1" i="1" dirty="0">
                <a:solidFill>
                  <a:srgbClr val="FF0000"/>
                </a:solidFill>
                <a:effectLst/>
                <a:latin typeface="Times New Roman" panose="02020603050405020304" pitchFamily="18" charset="0"/>
                <a:ea typeface="Aptos" panose="020B0004020202020204" pitchFamily="34" charset="0"/>
              </a:rPr>
              <a:t>you will receive a rich welcome</a:t>
            </a:r>
            <a:r>
              <a:rPr lang="en-US" sz="4800" b="1" i="1" dirty="0">
                <a:effectLst/>
                <a:latin typeface="Times New Roman" panose="02020603050405020304" pitchFamily="18" charset="0"/>
                <a:ea typeface="Aptos" panose="020B0004020202020204" pitchFamily="34" charset="0"/>
              </a:rPr>
              <a:t> into the eternal kingdom of our Lord and Savior Jesus Christ.”</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0549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EDF8AC-83CE-A50D-89A0-0DB8CBC4FF2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6CBC17-3AB2-9BBE-7C28-3911E4C55914}"/>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Brethren … </a:t>
            </a:r>
          </a:p>
          <a:p>
            <a:pPr marL="0" indent="0">
              <a:buNone/>
            </a:pPr>
            <a:r>
              <a:rPr lang="en-US" sz="4800" i="1" dirty="0">
                <a:effectLst/>
                <a:latin typeface="Times New Roman" panose="02020603050405020304" pitchFamily="18" charset="0"/>
                <a:ea typeface="Aptos" panose="020B0004020202020204" pitchFamily="34" charset="0"/>
              </a:rPr>
              <a:t>“a fellow believer, united to another by the bond of affection,”</a:t>
            </a:r>
            <a:r>
              <a:rPr lang="en-US" sz="4800" dirty="0">
                <a:effectLst/>
                <a:latin typeface="Times New Roman" panose="02020603050405020304" pitchFamily="18" charset="0"/>
                <a:ea typeface="Aptos" panose="020B0004020202020204" pitchFamily="34" charset="0"/>
              </a:rPr>
              <a:t> </a:t>
            </a:r>
            <a:endParaRPr lang="en-US" sz="48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000" i="1" dirty="0">
              <a:effectLst/>
              <a:latin typeface="Times New Roman" panose="02020603050405020304" pitchFamily="18" charset="0"/>
              <a:ea typeface="Aptos" panose="020B0004020202020204" pitchFamily="34" charset="0"/>
            </a:endParaRPr>
          </a:p>
          <a:p>
            <a:pPr marL="0" indent="0">
              <a:buNone/>
            </a:pPr>
            <a:r>
              <a:rPr lang="en-US" sz="4800" i="1" dirty="0">
                <a:effectLst/>
                <a:latin typeface="Times New Roman" panose="02020603050405020304" pitchFamily="18" charset="0"/>
                <a:ea typeface="Aptos" panose="020B0004020202020204" pitchFamily="34" charset="0"/>
              </a:rPr>
              <a:t>“brethren in Christ … Christians, as those who are exalted to the same heavenly place.”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16450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1E63B-3EA6-81D7-ED8A-B0B76575365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FDD28D-ADEB-249E-0554-55DCB5412672}"/>
              </a:ext>
            </a:extLst>
          </p:cNvPr>
          <p:cNvSpPr>
            <a:spLocks noGrp="1"/>
          </p:cNvSpPr>
          <p:nvPr>
            <p:ph idx="1"/>
          </p:nvPr>
        </p:nvSpPr>
        <p:spPr>
          <a:xfrm>
            <a:off x="1179012" y="661883"/>
            <a:ext cx="9833975" cy="553423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faithful, who will establish you and guard you from the evil one.”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7696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E0739-8375-0846-29ED-DE1379027D5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DB8E89-109F-F321-6A74-14BBC6296FB7}"/>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3:1-5</a:t>
            </a:r>
          </a:p>
          <a:p>
            <a:pPr marL="0" indent="0">
              <a:buNone/>
            </a:pPr>
            <a:r>
              <a:rPr lang="en-US" sz="4800" b="1" i="1" dirty="0">
                <a:effectLst/>
                <a:latin typeface="Times New Roman" panose="02020603050405020304" pitchFamily="18" charset="0"/>
                <a:ea typeface="Aptos" panose="020B0004020202020204" pitchFamily="34" charset="0"/>
              </a:rPr>
              <a:t>“Finally, brethren, pray for us, </a:t>
            </a:r>
            <a:r>
              <a:rPr lang="en-US" sz="4800" b="1" i="1" dirty="0">
                <a:solidFill>
                  <a:srgbClr val="FF0000"/>
                </a:solidFill>
                <a:effectLst/>
                <a:latin typeface="Times New Roman" panose="02020603050405020304" pitchFamily="18" charset="0"/>
                <a:ea typeface="Aptos" panose="020B0004020202020204" pitchFamily="34" charset="0"/>
              </a:rPr>
              <a:t>that the word of the Lord may run swiftly and be glorified</a:t>
            </a:r>
            <a:r>
              <a:rPr lang="en-US" sz="4800" b="1" i="1" dirty="0">
                <a:effectLst/>
                <a:latin typeface="Times New Roman" panose="02020603050405020304" pitchFamily="18" charset="0"/>
                <a:ea typeface="Aptos" panose="020B0004020202020204" pitchFamily="34" charset="0"/>
              </a:rPr>
              <a:t>, just as it is with you, and that we may be delivered from unreasonable and wicked men; for not all have faith.  But the Lord is faithful, who will establish you and guard you from the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091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B1F99-AA10-9EC9-FFCA-ACBB7C9ECAD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67B724-A2F8-F9DA-6D23-49C2F961017E}"/>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Hebrews 4:12 (NKJV)</a:t>
            </a:r>
          </a:p>
          <a:p>
            <a:pPr marL="0" indent="0">
              <a:buNone/>
            </a:pPr>
            <a:r>
              <a:rPr lang="en-US" sz="4800" b="1" i="1" dirty="0">
                <a:effectLst/>
                <a:latin typeface="Times New Roman" panose="02020603050405020304" pitchFamily="18" charset="0"/>
                <a:ea typeface="Aptos" panose="020B0004020202020204" pitchFamily="34" charset="0"/>
              </a:rPr>
              <a:t>“For the word of God is living and powerful, and sharper than any two-edged sword, piercing even to the division of soul and spirit, and of joints and marrow, and is a discerner of the thoughts and intents of the heart.”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2262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54203-B9D4-47BB-2D88-C2E41842C7D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90DC80-42C8-E434-2A7D-F83626511865}"/>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Hebrews 4:12 (NIV)</a:t>
            </a:r>
          </a:p>
          <a:p>
            <a:pPr marL="0" indent="0">
              <a:buNone/>
            </a:pPr>
            <a:r>
              <a:rPr lang="en-US" sz="4800" b="1" i="1" dirty="0">
                <a:effectLst/>
                <a:latin typeface="Times New Roman" panose="02020603050405020304" pitchFamily="18" charset="0"/>
                <a:ea typeface="Aptos" panose="020B0004020202020204" pitchFamily="34" charset="0"/>
              </a:rPr>
              <a:t>“For the word of God is alive and active.  Sharper than any double-edged sword, it penetrates even to dividing soul and spirit, joints and marrow; it judges the thoughts and attitudes of the heart.”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24006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A786A-2786-BAC8-3E2A-A7DF08D9EDE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41EBD6-BC36-9BE1-98E8-E64E5A199BA0}"/>
              </a:ext>
            </a:extLst>
          </p:cNvPr>
          <p:cNvSpPr>
            <a:spLocks noGrp="1"/>
          </p:cNvSpPr>
          <p:nvPr>
            <p:ph idx="1"/>
          </p:nvPr>
        </p:nvSpPr>
        <p:spPr>
          <a:xfrm>
            <a:off x="838200" y="642730"/>
            <a:ext cx="10515600" cy="553423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Hebrews 4:12 (NIV)</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For the word of God is alive and active</a:t>
            </a:r>
            <a:r>
              <a:rPr lang="en-US" sz="4800" b="1" i="1" dirty="0">
                <a:effectLst/>
                <a:latin typeface="Times New Roman" panose="02020603050405020304" pitchFamily="18" charset="0"/>
                <a:ea typeface="Aptos" panose="020B0004020202020204" pitchFamily="34" charset="0"/>
              </a:rPr>
              <a:t>.  Sharper than any double-edged sword, it penetrates even to dividing soul and spirit, joints and marrow; it judges the thoughts and attitudes of the heart.”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080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78</TotalTime>
  <Words>2624</Words>
  <Application>Microsoft Office PowerPoint</Application>
  <PresentationFormat>Widescreen</PresentationFormat>
  <Paragraphs>115</Paragraphs>
  <Slides>50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2025-02-16T03:33:43Z</dcterms:created>
  <dcterms:modified xsi:type="dcterms:W3CDTF">2025-02-16T04:52:34Z</dcterms:modified>
</cp:coreProperties>
</file>