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7" r:id="rId5"/>
    <p:sldId id="278" r:id="rId6"/>
    <p:sldId id="279" r:id="rId7"/>
    <p:sldId id="287" r:id="rId8"/>
    <p:sldId id="288" r:id="rId9"/>
    <p:sldId id="289" r:id="rId10"/>
    <p:sldId id="290" r:id="rId11"/>
    <p:sldId id="291" r:id="rId12"/>
    <p:sldId id="292" r:id="rId13"/>
    <p:sldId id="293" r:id="rId14"/>
    <p:sldId id="294" r:id="rId15"/>
    <p:sldId id="295" r:id="rId16"/>
    <p:sldId id="296" r:id="rId17"/>
    <p:sldId id="309" r:id="rId18"/>
    <p:sldId id="310" r:id="rId19"/>
    <p:sldId id="311" r:id="rId20"/>
    <p:sldId id="312" r:id="rId21"/>
    <p:sldId id="313" r:id="rId22"/>
    <p:sldId id="314" r:id="rId23"/>
    <p:sldId id="315" r:id="rId24"/>
    <p:sldId id="316" r:id="rId25"/>
    <p:sldId id="317" r:id="rId26"/>
    <p:sldId id="318" r:id="rId27"/>
    <p:sldId id="319" r:id="rId28"/>
    <p:sldId id="320" r:id="rId29"/>
    <p:sldId id="321" r:id="rId30"/>
    <p:sldId id="322" r:id="rId31"/>
    <p:sldId id="323" r:id="rId32"/>
    <p:sldId id="324" r:id="rId33"/>
    <p:sldId id="325" r:id="rId34"/>
    <p:sldId id="326" r:id="rId35"/>
    <p:sldId id="327" r:id="rId36"/>
    <p:sldId id="328" r:id="rId37"/>
    <p:sldId id="329" r:id="rId38"/>
    <p:sldId id="330" r:id="rId39"/>
    <p:sldId id="331" r:id="rId40"/>
    <p:sldId id="332" r:id="rId41"/>
    <p:sldId id="333" r:id="rId42"/>
    <p:sldId id="334" r:id="rId43"/>
    <p:sldId id="335" r:id="rId44"/>
    <p:sldId id="336" r:id="rId45"/>
    <p:sldId id="337" r:id="rId46"/>
    <p:sldId id="338" r:id="rId47"/>
    <p:sldId id="339" r:id="rId48"/>
    <p:sldId id="340" r:id="rId49"/>
    <p:sldId id="341" r:id="rId50"/>
    <p:sldId id="342" r:id="rId51"/>
    <p:sldId id="343" r:id="rId52"/>
    <p:sldId id="344" r:id="rId53"/>
    <p:sldId id="345" r:id="rId54"/>
    <p:sldId id="346" r:id="rId55"/>
    <p:sldId id="347"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0C719-7088-2E8C-009E-78DDDF0E7D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494966-97A6-9976-4377-891E06AB44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EC1930-2448-1606-404E-CB7239C596A2}"/>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5" name="Footer Placeholder 4">
            <a:extLst>
              <a:ext uri="{FF2B5EF4-FFF2-40B4-BE49-F238E27FC236}">
                <a16:creationId xmlns:a16="http://schemas.microsoft.com/office/drawing/2014/main" id="{0D02CB8B-02F5-17C2-335A-4A4627EF7A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F6A7CE-B773-CDBA-461F-FA110570B104}"/>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362792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F3621-346F-A8C9-3A65-4BB1E9327F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CDBDBB-B0BA-714B-0B40-810755F3D3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DF147C-E987-40BD-7304-C132D6809B98}"/>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5" name="Footer Placeholder 4">
            <a:extLst>
              <a:ext uri="{FF2B5EF4-FFF2-40B4-BE49-F238E27FC236}">
                <a16:creationId xmlns:a16="http://schemas.microsoft.com/office/drawing/2014/main" id="{F159F8D4-A45D-9C50-E9A0-3E5B2BA52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D76217-FD28-8C4B-B7FD-3ABD527B75F4}"/>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3890464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593C17-BACA-25C1-51AA-2CB311E1ACB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1126C5-F406-A978-B19E-0B5A8C2E2B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F254DC-E21F-40EF-6E79-5EFEE8A600D1}"/>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5" name="Footer Placeholder 4">
            <a:extLst>
              <a:ext uri="{FF2B5EF4-FFF2-40B4-BE49-F238E27FC236}">
                <a16:creationId xmlns:a16="http://schemas.microsoft.com/office/drawing/2014/main" id="{D27CD566-743D-33B8-7379-909E04D8C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08FC6-D202-2F61-F2B9-853ACAE02711}"/>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4049429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B9126-5D87-E779-6D23-90A13B74FE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60F785-614C-BEFB-63AF-4F1A343889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52BCDB-91C0-1E68-0A0B-6BFBACF1CCBC}"/>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5" name="Footer Placeholder 4">
            <a:extLst>
              <a:ext uri="{FF2B5EF4-FFF2-40B4-BE49-F238E27FC236}">
                <a16:creationId xmlns:a16="http://schemas.microsoft.com/office/drawing/2014/main" id="{87E28916-C688-3471-0683-00D3D10731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12844-383D-DB46-A0B3-C4D7E13ED93D}"/>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2026262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E1869-48FA-CA23-34F7-DCD2374C00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DBD6ED-7B35-86BC-AAA8-9657893D398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68FE77-3E98-53E1-F371-0C7AF45AFBE0}"/>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5" name="Footer Placeholder 4">
            <a:extLst>
              <a:ext uri="{FF2B5EF4-FFF2-40B4-BE49-F238E27FC236}">
                <a16:creationId xmlns:a16="http://schemas.microsoft.com/office/drawing/2014/main" id="{A2873ACF-3591-9DE2-1CAC-72890A8A43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F1D18-7D97-30E5-E5B9-4EFA1A4C5EB9}"/>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1238577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D88B3-1DC7-17D8-382C-2EF84491E9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72DD7E-E68D-13FD-1506-48980AF657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8E2AA2-0C32-47C1-20EC-695265A7BF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068809-05E1-47EA-CD9D-4B40408893B5}"/>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6" name="Footer Placeholder 5">
            <a:extLst>
              <a:ext uri="{FF2B5EF4-FFF2-40B4-BE49-F238E27FC236}">
                <a16:creationId xmlns:a16="http://schemas.microsoft.com/office/drawing/2014/main" id="{908EAB65-DE1E-0701-72A6-5A50541B77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73F143-FFBB-B4F9-7D43-9226102CEEE8}"/>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304063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EAEFB-A3DF-688E-54AE-C141825CC8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595D74-89BB-9C53-E98C-40C2175E09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590FEE-B5D0-F650-ED50-EC50328BD7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C21993-A9C7-1AA2-687D-074EB9C29C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5DC581-4B36-4F9B-4B0A-C666AA2D13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665897-23F8-342B-39AF-4EB7CE326747}"/>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8" name="Footer Placeholder 7">
            <a:extLst>
              <a:ext uri="{FF2B5EF4-FFF2-40B4-BE49-F238E27FC236}">
                <a16:creationId xmlns:a16="http://schemas.microsoft.com/office/drawing/2014/main" id="{317129FB-2BA0-4C2C-38CF-19F5C91F52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0C9E75-D3AD-2759-E857-412AE946A46A}"/>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1636951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3E392-4647-F2B7-B548-1AC24C8B6A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17CFB8-3339-1A9C-071A-8A080E1B18A1}"/>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4" name="Footer Placeholder 3">
            <a:extLst>
              <a:ext uri="{FF2B5EF4-FFF2-40B4-BE49-F238E27FC236}">
                <a16:creationId xmlns:a16="http://schemas.microsoft.com/office/drawing/2014/main" id="{C1960672-508F-2CCB-6C16-5607476E2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2D957F-B739-77F7-3F67-0A884E81A940}"/>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4012228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E42A05-A258-681A-D984-8BC36AE70ACE}"/>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3" name="Footer Placeholder 2">
            <a:extLst>
              <a:ext uri="{FF2B5EF4-FFF2-40B4-BE49-F238E27FC236}">
                <a16:creationId xmlns:a16="http://schemas.microsoft.com/office/drawing/2014/main" id="{F8560AA0-ACDE-CED0-6045-55074DB8A4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4B93B3-BEA7-4076-B215-FF7B52B32A79}"/>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330265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5F3DD-6752-7AD9-0DBF-AAD349C5EC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FB4066-F1C7-4634-8B62-D492BB026E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BA0388-2805-B9DA-C492-2146B12CC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5E8F67-21CA-A86F-A9C2-68C65BD70902}"/>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6" name="Footer Placeholder 5">
            <a:extLst>
              <a:ext uri="{FF2B5EF4-FFF2-40B4-BE49-F238E27FC236}">
                <a16:creationId xmlns:a16="http://schemas.microsoft.com/office/drawing/2014/main" id="{3C6FEA73-00ED-0B83-8240-0630F733D6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44FADE-B464-591C-28AD-D36A376BA14B}"/>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3714325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C4B03-3F3F-59D8-1984-87D64A26A0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A62E03-458E-8F7A-8E51-424968C3E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175AE6-5ED6-EA58-D6A0-15998A6EE1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DFDCB1-2211-7625-2895-A479316CB758}"/>
              </a:ext>
            </a:extLst>
          </p:cNvPr>
          <p:cNvSpPr>
            <a:spLocks noGrp="1"/>
          </p:cNvSpPr>
          <p:nvPr>
            <p:ph type="dt" sz="half" idx="10"/>
          </p:nvPr>
        </p:nvSpPr>
        <p:spPr/>
        <p:txBody>
          <a:bodyPr/>
          <a:lstStyle/>
          <a:p>
            <a:fld id="{0F065618-F80F-44BD-A670-C5C345A374B6}" type="datetimeFigureOut">
              <a:rPr lang="en-US" smtClean="0"/>
              <a:t>11/16/2024</a:t>
            </a:fld>
            <a:endParaRPr lang="en-US"/>
          </a:p>
        </p:txBody>
      </p:sp>
      <p:sp>
        <p:nvSpPr>
          <p:cNvPr id="6" name="Footer Placeholder 5">
            <a:extLst>
              <a:ext uri="{FF2B5EF4-FFF2-40B4-BE49-F238E27FC236}">
                <a16:creationId xmlns:a16="http://schemas.microsoft.com/office/drawing/2014/main" id="{CE2ABA9D-5A97-5A1E-024C-D2DAB3B996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C21BBC-FAE0-1FCB-9084-3D7D04FA9133}"/>
              </a:ext>
            </a:extLst>
          </p:cNvPr>
          <p:cNvSpPr>
            <a:spLocks noGrp="1"/>
          </p:cNvSpPr>
          <p:nvPr>
            <p:ph type="sldNum" sz="quarter" idx="12"/>
          </p:nvPr>
        </p:nvSpPr>
        <p:spPr/>
        <p:txBody>
          <a:bodyPr/>
          <a:lstStyle/>
          <a:p>
            <a:fld id="{C8FFA178-76AA-4D69-9F8F-8E336653E8D7}" type="slidenum">
              <a:rPr lang="en-US" smtClean="0"/>
              <a:t>‹#›</a:t>
            </a:fld>
            <a:endParaRPr lang="en-US"/>
          </a:p>
        </p:txBody>
      </p:sp>
    </p:spTree>
    <p:extLst>
      <p:ext uri="{BB962C8B-B14F-4D97-AF65-F5344CB8AC3E}">
        <p14:creationId xmlns:p14="http://schemas.microsoft.com/office/powerpoint/2010/main" val="2816687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E63E25-DC48-84B9-F7B1-46350B6AA6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B3EAFE-B513-271C-E9BA-F36FCD3912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DF68A8-92A8-A8B3-2EAE-FDE9715A63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F065618-F80F-44BD-A670-C5C345A374B6}" type="datetimeFigureOut">
              <a:rPr lang="en-US" smtClean="0"/>
              <a:t>11/16/2024</a:t>
            </a:fld>
            <a:endParaRPr lang="en-US"/>
          </a:p>
        </p:txBody>
      </p:sp>
      <p:sp>
        <p:nvSpPr>
          <p:cNvPr id="5" name="Footer Placeholder 4">
            <a:extLst>
              <a:ext uri="{FF2B5EF4-FFF2-40B4-BE49-F238E27FC236}">
                <a16:creationId xmlns:a16="http://schemas.microsoft.com/office/drawing/2014/main" id="{D9B64E23-58AA-E789-B032-C32C933D98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9BCB539-0BD4-A0A9-F4DB-3FAA15A3B6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8FFA178-76AA-4D69-9F8F-8E336653E8D7}" type="slidenum">
              <a:rPr lang="en-US" smtClean="0"/>
              <a:t>‹#›</a:t>
            </a:fld>
            <a:endParaRPr lang="en-US"/>
          </a:p>
        </p:txBody>
      </p:sp>
    </p:spTree>
    <p:extLst>
      <p:ext uri="{BB962C8B-B14F-4D97-AF65-F5344CB8AC3E}">
        <p14:creationId xmlns:p14="http://schemas.microsoft.com/office/powerpoint/2010/main" val="667692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E52EE-728B-71BA-DF52-8DE6AA95B0D2}"/>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59633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63B9AA-D15A-04BE-FC5F-9C4E84D6F41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31C0D5-CB93-12FE-2BF3-7A397BCA2C84}"/>
              </a:ext>
            </a:extLst>
          </p:cNvPr>
          <p:cNvSpPr>
            <a:spLocks noGrp="1"/>
          </p:cNvSpPr>
          <p:nvPr>
            <p:ph idx="1"/>
          </p:nvPr>
        </p:nvSpPr>
        <p:spPr>
          <a:xfrm>
            <a:off x="838200" y="637082"/>
            <a:ext cx="10515600" cy="5539881"/>
          </a:xfrm>
        </p:spPr>
        <p:txBody>
          <a:bodyPr>
            <a:noAutofit/>
          </a:bodyPr>
          <a:lstStyle/>
          <a:p>
            <a:pPr marL="0" indent="0">
              <a:buNone/>
            </a:pPr>
            <a:r>
              <a:rPr lang="en-US" sz="4400" i="1" dirty="0">
                <a:latin typeface="Calibri" panose="020F0502020204030204" pitchFamily="34" charset="0"/>
                <a:ea typeface="Calibri" panose="020F0502020204030204" pitchFamily="34" charset="0"/>
                <a:cs typeface="Calibri" panose="020F0502020204030204" pitchFamily="34" charset="0"/>
              </a:rPr>
              <a:t>“… ‘what’ is restraining …”</a:t>
            </a: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2831EA2F-4F8A-C9FE-7882-5953FB766B48}"/>
              </a:ext>
            </a:extLst>
          </p:cNvPr>
          <p:cNvSpPr txBox="1"/>
          <p:nvPr/>
        </p:nvSpPr>
        <p:spPr>
          <a:xfrm>
            <a:off x="3839067" y="1503946"/>
            <a:ext cx="8226676" cy="1323439"/>
          </a:xfrm>
          <a:prstGeom prst="rect">
            <a:avLst/>
          </a:prstGeom>
          <a:noFill/>
        </p:spPr>
        <p:txBody>
          <a:bodyPr wrap="none" rtlCol="0">
            <a:spAutoFit/>
          </a:bodyPr>
          <a:lstStyle/>
          <a:p>
            <a:pPr algn="ctr"/>
            <a:r>
              <a:rPr lang="en-US" sz="4000" dirty="0"/>
              <a:t>Because of the noun ‘what’, the verb </a:t>
            </a:r>
          </a:p>
          <a:p>
            <a:pPr algn="ctr"/>
            <a:r>
              <a:rPr lang="en-US" sz="4000" dirty="0"/>
              <a:t>‘restraining’ is in the neuter form</a:t>
            </a:r>
          </a:p>
        </p:txBody>
      </p:sp>
      <p:sp>
        <p:nvSpPr>
          <p:cNvPr id="4" name="Arrow: Curved Down 3">
            <a:extLst>
              <a:ext uri="{FF2B5EF4-FFF2-40B4-BE49-F238E27FC236}">
                <a16:creationId xmlns:a16="http://schemas.microsoft.com/office/drawing/2014/main" id="{2ECFFE10-8FFF-1802-6191-F85D83952E5C}"/>
              </a:ext>
            </a:extLst>
          </p:cNvPr>
          <p:cNvSpPr/>
          <p:nvPr/>
        </p:nvSpPr>
        <p:spPr>
          <a:xfrm rot="14670924">
            <a:off x="2617546" y="1637786"/>
            <a:ext cx="1753903" cy="1055757"/>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78964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7CC0A-30EF-FDD2-31B0-E7E21147E0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3C0F8F-6D4C-E036-7D60-81ACA8F71942}"/>
              </a:ext>
            </a:extLst>
          </p:cNvPr>
          <p:cNvSpPr>
            <a:spLocks noGrp="1"/>
          </p:cNvSpPr>
          <p:nvPr>
            <p:ph idx="1"/>
          </p:nvPr>
        </p:nvSpPr>
        <p:spPr>
          <a:xfrm>
            <a:off x="838200" y="637082"/>
            <a:ext cx="10515600" cy="5539881"/>
          </a:xfrm>
        </p:spPr>
        <p:txBody>
          <a:bodyPr>
            <a:noAutofit/>
          </a:bodyPr>
          <a:lstStyle/>
          <a:p>
            <a:pPr marL="0" indent="0">
              <a:buNone/>
            </a:pPr>
            <a:r>
              <a:rPr lang="en-US" sz="4400" i="1" dirty="0">
                <a:latin typeface="Calibri" panose="020F0502020204030204" pitchFamily="34" charset="0"/>
                <a:ea typeface="Calibri" panose="020F0502020204030204" pitchFamily="34" charset="0"/>
                <a:cs typeface="Calibri" panose="020F0502020204030204" pitchFamily="34" charset="0"/>
              </a:rPr>
              <a:t>“… ‘what’ is restraining …”</a:t>
            </a: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‘what’ then suggests a principle as </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opposed to a person doing the action</a:t>
            </a:r>
          </a:p>
        </p:txBody>
      </p:sp>
      <p:sp>
        <p:nvSpPr>
          <p:cNvPr id="2" name="TextBox 1">
            <a:extLst>
              <a:ext uri="{FF2B5EF4-FFF2-40B4-BE49-F238E27FC236}">
                <a16:creationId xmlns:a16="http://schemas.microsoft.com/office/drawing/2014/main" id="{A93E33A6-4CDA-7EB0-80EF-DB82E5B9267E}"/>
              </a:ext>
            </a:extLst>
          </p:cNvPr>
          <p:cNvSpPr txBox="1"/>
          <p:nvPr/>
        </p:nvSpPr>
        <p:spPr>
          <a:xfrm>
            <a:off x="3839067" y="1503946"/>
            <a:ext cx="8226676" cy="1323439"/>
          </a:xfrm>
          <a:prstGeom prst="rect">
            <a:avLst/>
          </a:prstGeom>
          <a:noFill/>
        </p:spPr>
        <p:txBody>
          <a:bodyPr wrap="none" rtlCol="0">
            <a:spAutoFit/>
          </a:bodyPr>
          <a:lstStyle/>
          <a:p>
            <a:pPr algn="ctr"/>
            <a:r>
              <a:rPr lang="en-US" sz="4000" dirty="0"/>
              <a:t>Because of the noun ‘what’, the verb </a:t>
            </a:r>
          </a:p>
          <a:p>
            <a:pPr algn="ctr"/>
            <a:r>
              <a:rPr lang="en-US" sz="4000" dirty="0"/>
              <a:t>‘restraining’ is in the neuter form</a:t>
            </a:r>
          </a:p>
        </p:txBody>
      </p:sp>
      <p:sp>
        <p:nvSpPr>
          <p:cNvPr id="4" name="Arrow: Curved Down 3">
            <a:extLst>
              <a:ext uri="{FF2B5EF4-FFF2-40B4-BE49-F238E27FC236}">
                <a16:creationId xmlns:a16="http://schemas.microsoft.com/office/drawing/2014/main" id="{16211414-7AFA-AB40-39AC-F54F5B967296}"/>
              </a:ext>
            </a:extLst>
          </p:cNvPr>
          <p:cNvSpPr/>
          <p:nvPr/>
        </p:nvSpPr>
        <p:spPr>
          <a:xfrm rot="14670924">
            <a:off x="2617546" y="1637786"/>
            <a:ext cx="1753903" cy="1055757"/>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0235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2CF025-2CAD-4749-165F-38692ACB653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6C6A52-EF30-2DD8-31F1-4402607A3C99}"/>
              </a:ext>
            </a:extLst>
          </p:cNvPr>
          <p:cNvSpPr>
            <a:spLocks noGrp="1"/>
          </p:cNvSpPr>
          <p:nvPr>
            <p:ph idx="1"/>
          </p:nvPr>
        </p:nvSpPr>
        <p:spPr>
          <a:xfrm>
            <a:off x="838200" y="637082"/>
            <a:ext cx="10515600" cy="6112634"/>
          </a:xfrm>
        </p:spPr>
        <p:txBody>
          <a:bodyPr>
            <a:noAutofit/>
          </a:bodyPr>
          <a:lstStyle/>
          <a:p>
            <a:pPr marL="0" indent="0">
              <a:buNone/>
            </a:pPr>
            <a:r>
              <a:rPr lang="en-US" sz="4400" i="1" dirty="0">
                <a:latin typeface="Calibri" panose="020F0502020204030204" pitchFamily="34" charset="0"/>
                <a:ea typeface="Calibri" panose="020F0502020204030204" pitchFamily="34" charset="0"/>
                <a:cs typeface="Calibri" panose="020F0502020204030204" pitchFamily="34" charset="0"/>
              </a:rPr>
              <a:t>“… ‘what’ is restraining …”</a:t>
            </a: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‘what’ then suggests a principle as </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opposed to a person doing the action</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‘He’ who now restrains …”</a:t>
            </a:r>
          </a:p>
          <a:p>
            <a:pPr marL="0" indent="0">
              <a:buNone/>
            </a:pPr>
            <a:endParaRPr lang="en-US" sz="40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0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46C2B5B9-9DE4-F6D5-2AF0-4434962F8DDB}"/>
              </a:ext>
            </a:extLst>
          </p:cNvPr>
          <p:cNvSpPr txBox="1"/>
          <p:nvPr/>
        </p:nvSpPr>
        <p:spPr>
          <a:xfrm>
            <a:off x="3839067" y="1503946"/>
            <a:ext cx="8226676" cy="1323439"/>
          </a:xfrm>
          <a:prstGeom prst="rect">
            <a:avLst/>
          </a:prstGeom>
          <a:noFill/>
        </p:spPr>
        <p:txBody>
          <a:bodyPr wrap="none" rtlCol="0">
            <a:spAutoFit/>
          </a:bodyPr>
          <a:lstStyle/>
          <a:p>
            <a:pPr algn="ctr"/>
            <a:r>
              <a:rPr lang="en-US" sz="4000" dirty="0"/>
              <a:t>Because of the noun ‘what’, the verb </a:t>
            </a:r>
          </a:p>
          <a:p>
            <a:pPr algn="ctr"/>
            <a:r>
              <a:rPr lang="en-US" sz="4000" dirty="0"/>
              <a:t>‘restraining’ is in the neuter form</a:t>
            </a:r>
          </a:p>
        </p:txBody>
      </p:sp>
      <p:sp>
        <p:nvSpPr>
          <p:cNvPr id="4" name="Arrow: Curved Down 3">
            <a:extLst>
              <a:ext uri="{FF2B5EF4-FFF2-40B4-BE49-F238E27FC236}">
                <a16:creationId xmlns:a16="http://schemas.microsoft.com/office/drawing/2014/main" id="{078DBEB1-6039-E2A4-4D45-54F985A29E83}"/>
              </a:ext>
            </a:extLst>
          </p:cNvPr>
          <p:cNvSpPr/>
          <p:nvPr/>
        </p:nvSpPr>
        <p:spPr>
          <a:xfrm rot="14670924">
            <a:off x="2617546" y="1637786"/>
            <a:ext cx="1753903" cy="1055757"/>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5EE0377A-E477-21FB-3730-09FE88CF6B0C}"/>
              </a:ext>
            </a:extLst>
          </p:cNvPr>
          <p:cNvSpPr txBox="1"/>
          <p:nvPr/>
        </p:nvSpPr>
        <p:spPr>
          <a:xfrm>
            <a:off x="4205431" y="4580138"/>
            <a:ext cx="7768537" cy="1323439"/>
          </a:xfrm>
          <a:prstGeom prst="rect">
            <a:avLst/>
          </a:prstGeom>
          <a:noFill/>
        </p:spPr>
        <p:txBody>
          <a:bodyPr wrap="none" rtlCol="0">
            <a:spAutoFit/>
          </a:bodyPr>
          <a:lstStyle/>
          <a:p>
            <a:pPr algn="ctr"/>
            <a:r>
              <a:rPr lang="en-US" sz="4000" dirty="0"/>
              <a:t>Because of the noun ‘He’, the verb </a:t>
            </a:r>
          </a:p>
          <a:p>
            <a:pPr algn="ctr"/>
            <a:r>
              <a:rPr lang="en-US" sz="4000" dirty="0"/>
              <a:t>‘restrains’ is in the masculine form</a:t>
            </a:r>
          </a:p>
        </p:txBody>
      </p:sp>
      <p:sp>
        <p:nvSpPr>
          <p:cNvPr id="6" name="Arrow: Curved Down 5">
            <a:extLst>
              <a:ext uri="{FF2B5EF4-FFF2-40B4-BE49-F238E27FC236}">
                <a16:creationId xmlns:a16="http://schemas.microsoft.com/office/drawing/2014/main" id="{1EA82688-069A-587F-B24B-E4E5BB2FB14E}"/>
              </a:ext>
            </a:extLst>
          </p:cNvPr>
          <p:cNvSpPr/>
          <p:nvPr/>
        </p:nvSpPr>
        <p:spPr>
          <a:xfrm rot="12059627">
            <a:off x="1562847" y="5109089"/>
            <a:ext cx="2757521" cy="667068"/>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19764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F1702B-27E7-E8D5-F7AD-F9B98E79330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2DCF58-8CE0-AA20-2479-2EAD43606DEC}"/>
              </a:ext>
            </a:extLst>
          </p:cNvPr>
          <p:cNvSpPr>
            <a:spLocks noGrp="1"/>
          </p:cNvSpPr>
          <p:nvPr>
            <p:ph idx="1"/>
          </p:nvPr>
        </p:nvSpPr>
        <p:spPr>
          <a:xfrm>
            <a:off x="838200" y="637082"/>
            <a:ext cx="10515600" cy="6112634"/>
          </a:xfrm>
        </p:spPr>
        <p:txBody>
          <a:bodyPr>
            <a:noAutofit/>
          </a:bodyPr>
          <a:lstStyle/>
          <a:p>
            <a:pPr marL="0" indent="0">
              <a:buNone/>
            </a:pPr>
            <a:r>
              <a:rPr lang="en-US" sz="4400" i="1" dirty="0">
                <a:latin typeface="Calibri" panose="020F0502020204030204" pitchFamily="34" charset="0"/>
                <a:ea typeface="Calibri" panose="020F0502020204030204" pitchFamily="34" charset="0"/>
                <a:cs typeface="Calibri" panose="020F0502020204030204" pitchFamily="34" charset="0"/>
              </a:rPr>
              <a:t>“… ‘what’ is restraining …”</a:t>
            </a: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‘what’ then suggests a principle as </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opposed to a person doing the action</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‘He’ who now restrains …”</a:t>
            </a:r>
          </a:p>
          <a:p>
            <a:pPr marL="0" indent="0">
              <a:buNone/>
            </a:pPr>
            <a:endParaRPr lang="en-US" sz="40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0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The masculine verb suggests a person</a:t>
            </a:r>
          </a:p>
        </p:txBody>
      </p:sp>
      <p:sp>
        <p:nvSpPr>
          <p:cNvPr id="2" name="TextBox 1">
            <a:extLst>
              <a:ext uri="{FF2B5EF4-FFF2-40B4-BE49-F238E27FC236}">
                <a16:creationId xmlns:a16="http://schemas.microsoft.com/office/drawing/2014/main" id="{4100D2FB-FF5C-5CA8-84EA-8FB1A8589325}"/>
              </a:ext>
            </a:extLst>
          </p:cNvPr>
          <p:cNvSpPr txBox="1"/>
          <p:nvPr/>
        </p:nvSpPr>
        <p:spPr>
          <a:xfrm>
            <a:off x="3839067" y="1503946"/>
            <a:ext cx="8226676" cy="1323439"/>
          </a:xfrm>
          <a:prstGeom prst="rect">
            <a:avLst/>
          </a:prstGeom>
          <a:noFill/>
        </p:spPr>
        <p:txBody>
          <a:bodyPr wrap="none" rtlCol="0">
            <a:spAutoFit/>
          </a:bodyPr>
          <a:lstStyle/>
          <a:p>
            <a:pPr algn="ctr"/>
            <a:r>
              <a:rPr lang="en-US" sz="4000" dirty="0"/>
              <a:t>Because of the noun ‘what’, the verb </a:t>
            </a:r>
          </a:p>
          <a:p>
            <a:pPr algn="ctr"/>
            <a:r>
              <a:rPr lang="en-US" sz="4000" dirty="0"/>
              <a:t>‘restraining’ is in the neuter form</a:t>
            </a:r>
          </a:p>
        </p:txBody>
      </p:sp>
      <p:sp>
        <p:nvSpPr>
          <p:cNvPr id="4" name="Arrow: Curved Down 3">
            <a:extLst>
              <a:ext uri="{FF2B5EF4-FFF2-40B4-BE49-F238E27FC236}">
                <a16:creationId xmlns:a16="http://schemas.microsoft.com/office/drawing/2014/main" id="{F419FB3D-DBA0-A95D-D304-BCADC95FF3B8}"/>
              </a:ext>
            </a:extLst>
          </p:cNvPr>
          <p:cNvSpPr/>
          <p:nvPr/>
        </p:nvSpPr>
        <p:spPr>
          <a:xfrm rot="14670924">
            <a:off x="2617546" y="1637786"/>
            <a:ext cx="1753903" cy="1055757"/>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52E843D7-34C8-21EF-8E89-20CB44CCED06}"/>
              </a:ext>
            </a:extLst>
          </p:cNvPr>
          <p:cNvSpPr txBox="1"/>
          <p:nvPr/>
        </p:nvSpPr>
        <p:spPr>
          <a:xfrm>
            <a:off x="4205431" y="4580138"/>
            <a:ext cx="7768537" cy="1323439"/>
          </a:xfrm>
          <a:prstGeom prst="rect">
            <a:avLst/>
          </a:prstGeom>
          <a:noFill/>
        </p:spPr>
        <p:txBody>
          <a:bodyPr wrap="none" rtlCol="0">
            <a:spAutoFit/>
          </a:bodyPr>
          <a:lstStyle/>
          <a:p>
            <a:pPr algn="ctr"/>
            <a:r>
              <a:rPr lang="en-US" sz="4000" dirty="0"/>
              <a:t>Because of the noun ‘He’, the verb </a:t>
            </a:r>
          </a:p>
          <a:p>
            <a:pPr algn="ctr"/>
            <a:r>
              <a:rPr lang="en-US" sz="4000" dirty="0"/>
              <a:t>‘restrains’ is in the masculine form</a:t>
            </a:r>
          </a:p>
        </p:txBody>
      </p:sp>
      <p:sp>
        <p:nvSpPr>
          <p:cNvPr id="6" name="Arrow: Curved Down 5">
            <a:extLst>
              <a:ext uri="{FF2B5EF4-FFF2-40B4-BE49-F238E27FC236}">
                <a16:creationId xmlns:a16="http://schemas.microsoft.com/office/drawing/2014/main" id="{7DD8D385-140C-92AE-92D8-BE214BB29B91}"/>
              </a:ext>
            </a:extLst>
          </p:cNvPr>
          <p:cNvSpPr/>
          <p:nvPr/>
        </p:nvSpPr>
        <p:spPr>
          <a:xfrm rot="12059627">
            <a:off x="1562847" y="5109089"/>
            <a:ext cx="2757521" cy="667068"/>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60228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477FAD-95B1-89CD-3E41-2CD386C3B32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E7CF0CD-4501-63F0-0270-2849AD0BD0DE}"/>
              </a:ext>
            </a:extLst>
          </p:cNvPr>
          <p:cNvSpPr>
            <a:spLocks noGrp="1"/>
          </p:cNvSpPr>
          <p:nvPr>
            <p:ph type="title"/>
          </p:nvPr>
        </p:nvSpPr>
        <p:spPr>
          <a:xfrm>
            <a:off x="838200" y="0"/>
            <a:ext cx="10515600" cy="1325563"/>
          </a:xfrm>
        </p:spPr>
        <p:txBody>
          <a:bodyPr/>
          <a:lstStyle/>
          <a:p>
            <a:r>
              <a:rPr lang="en-US" dirty="0">
                <a:solidFill>
                  <a:srgbClr val="FF0000"/>
                </a:solidFill>
              </a:rPr>
              <a:t>Is the Holy Spirit the restrainer?  </a:t>
            </a:r>
          </a:p>
        </p:txBody>
      </p:sp>
      <p:sp>
        <p:nvSpPr>
          <p:cNvPr id="6" name="Content Placeholder 5">
            <a:extLst>
              <a:ext uri="{FF2B5EF4-FFF2-40B4-BE49-F238E27FC236}">
                <a16:creationId xmlns:a16="http://schemas.microsoft.com/office/drawing/2014/main" id="{626C40D9-BFD8-428A-EA5B-D2225A9E343B}"/>
              </a:ext>
            </a:extLst>
          </p:cNvPr>
          <p:cNvSpPr>
            <a:spLocks noGrp="1"/>
          </p:cNvSpPr>
          <p:nvPr>
            <p:ph idx="1"/>
          </p:nvPr>
        </p:nvSpPr>
        <p:spPr>
          <a:xfrm>
            <a:off x="838200" y="1151856"/>
            <a:ext cx="10515600" cy="4851901"/>
          </a:xfrm>
        </p:spPr>
        <p:txBody>
          <a:bodyPr>
            <a:normAutofit/>
          </a:bodyPr>
          <a:lstStyle/>
          <a:p>
            <a:pPr marL="0" indent="0">
              <a:buNone/>
            </a:pPr>
            <a:r>
              <a:rPr lang="en-US" sz="4400" dirty="0"/>
              <a:t>Clues to look at …</a:t>
            </a:r>
          </a:p>
          <a:p>
            <a:r>
              <a:rPr lang="en-US" sz="4400" dirty="0"/>
              <a:t> The restrainer holds back the man of sin</a:t>
            </a:r>
          </a:p>
          <a:p>
            <a:r>
              <a:rPr lang="en-US" sz="4400" dirty="0"/>
              <a:t>The grammar used in verses 6 and 7</a:t>
            </a:r>
          </a:p>
          <a:p>
            <a:r>
              <a:rPr lang="en-US" sz="4400" dirty="0">
                <a:solidFill>
                  <a:srgbClr val="FF0000"/>
                </a:solidFill>
              </a:rPr>
              <a:t>Whatever the restrainer is, he or it must be removable   </a:t>
            </a:r>
          </a:p>
        </p:txBody>
      </p:sp>
    </p:spTree>
    <p:extLst>
      <p:ext uri="{BB962C8B-B14F-4D97-AF65-F5344CB8AC3E}">
        <p14:creationId xmlns:p14="http://schemas.microsoft.com/office/powerpoint/2010/main" val="4023566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22AA3-F0A9-802B-77DB-AC2234EBFDD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EC0947-9C59-E66B-6B23-557C2DEA39F2}"/>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For the mystery of lawlessness is already at work; </a:t>
            </a:r>
            <a:r>
              <a:rPr lang="en-US" sz="4800" b="1" i="1" dirty="0">
                <a:solidFill>
                  <a:srgbClr val="FF0000"/>
                </a:solidFill>
                <a:effectLst/>
                <a:latin typeface="Times New Roman" panose="02020603050405020304" pitchFamily="18" charset="0"/>
                <a:ea typeface="Aptos" panose="020B0004020202020204" pitchFamily="34" charset="0"/>
              </a:rPr>
              <a:t>only He who now restrains will do so until He is taken out of the way</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20F5BE04-6329-0614-8D21-311DFDBF421E}"/>
              </a:ext>
            </a:extLst>
          </p:cNvPr>
          <p:cNvSpPr/>
          <p:nvPr/>
        </p:nvSpPr>
        <p:spPr>
          <a:xfrm>
            <a:off x="2213811" y="4332496"/>
            <a:ext cx="8349916" cy="1359569"/>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1751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A6526-8ECF-CD55-57DE-1F63901F49A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CBE1EA3-F1E9-B77E-C240-27D45D284DFC}"/>
              </a:ext>
            </a:extLst>
          </p:cNvPr>
          <p:cNvSpPr>
            <a:spLocks noGrp="1"/>
          </p:cNvSpPr>
          <p:nvPr>
            <p:ph type="title"/>
          </p:nvPr>
        </p:nvSpPr>
        <p:spPr>
          <a:xfrm>
            <a:off x="838200" y="0"/>
            <a:ext cx="10515600" cy="1325563"/>
          </a:xfrm>
        </p:spPr>
        <p:txBody>
          <a:bodyPr/>
          <a:lstStyle/>
          <a:p>
            <a:r>
              <a:rPr lang="en-US" dirty="0">
                <a:solidFill>
                  <a:srgbClr val="FF0000"/>
                </a:solidFill>
              </a:rPr>
              <a:t>Is the Holy Spirit the restrainer?  </a:t>
            </a:r>
          </a:p>
        </p:txBody>
      </p:sp>
      <p:sp>
        <p:nvSpPr>
          <p:cNvPr id="6" name="Content Placeholder 5">
            <a:extLst>
              <a:ext uri="{FF2B5EF4-FFF2-40B4-BE49-F238E27FC236}">
                <a16:creationId xmlns:a16="http://schemas.microsoft.com/office/drawing/2014/main" id="{24CB8AA1-B480-B5F7-4812-E3F016AAA56C}"/>
              </a:ext>
            </a:extLst>
          </p:cNvPr>
          <p:cNvSpPr>
            <a:spLocks noGrp="1"/>
          </p:cNvSpPr>
          <p:nvPr>
            <p:ph idx="1"/>
          </p:nvPr>
        </p:nvSpPr>
        <p:spPr>
          <a:xfrm>
            <a:off x="838200" y="1191126"/>
            <a:ext cx="10515600" cy="5486399"/>
          </a:xfrm>
        </p:spPr>
        <p:txBody>
          <a:bodyPr>
            <a:normAutofit/>
          </a:bodyPr>
          <a:lstStyle/>
          <a:p>
            <a:pPr marL="0" indent="0">
              <a:buNone/>
            </a:pPr>
            <a:r>
              <a:rPr lang="en-US" sz="4400" dirty="0"/>
              <a:t>Clues to look at …</a:t>
            </a:r>
          </a:p>
          <a:p>
            <a:r>
              <a:rPr lang="en-US" sz="4400" dirty="0"/>
              <a:t> The restrainer holds back the man of sin</a:t>
            </a:r>
          </a:p>
          <a:p>
            <a:r>
              <a:rPr lang="en-US" sz="4400" dirty="0"/>
              <a:t>The grammar used in verses 6 and 7</a:t>
            </a:r>
          </a:p>
          <a:p>
            <a:r>
              <a:rPr lang="en-US" sz="4400" dirty="0"/>
              <a:t>Whatever the restrainer is, he or it must be removable  </a:t>
            </a:r>
          </a:p>
          <a:p>
            <a:r>
              <a:rPr lang="en-US" sz="4400" dirty="0">
                <a:solidFill>
                  <a:srgbClr val="FF0000"/>
                </a:solidFill>
              </a:rPr>
              <a:t>The restrainer must be powerful enough to hold back the outbreak of evil under the antichrist </a:t>
            </a:r>
          </a:p>
        </p:txBody>
      </p:sp>
    </p:spTree>
    <p:extLst>
      <p:ext uri="{BB962C8B-B14F-4D97-AF65-F5344CB8AC3E}">
        <p14:creationId xmlns:p14="http://schemas.microsoft.com/office/powerpoint/2010/main" val="1640098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F697D-E3E4-A08B-A218-F9C6CFAFBB0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FBB773-FB55-515F-9E6A-1C9619A9C12B}"/>
              </a:ext>
            </a:extLst>
          </p:cNvPr>
          <p:cNvSpPr>
            <a:spLocks noGrp="1"/>
          </p:cNvSpPr>
          <p:nvPr>
            <p:ph idx="1"/>
          </p:nvPr>
        </p:nvSpPr>
        <p:spPr>
          <a:xfrm>
            <a:off x="838200" y="637082"/>
            <a:ext cx="10515600" cy="5539881"/>
          </a:xfrm>
        </p:spPr>
        <p:txBody>
          <a:bodyPr>
            <a:noAutofit/>
          </a:bodyPr>
          <a:lstStyle/>
          <a:p>
            <a:pPr marL="0" marR="0" indent="0" algn="ctr">
              <a:buNone/>
            </a:pPr>
            <a:r>
              <a:rPr lang="en-US" sz="5400" i="1" kern="100" dirty="0">
                <a:effectLst/>
                <a:latin typeface="Times New Roman" panose="02020603050405020304" pitchFamily="18" charset="0"/>
                <a:ea typeface="Aptos" panose="020B0004020202020204" pitchFamily="34" charset="0"/>
              </a:rPr>
              <a:t>The restrainer isn’t one thing or the other – i.e., the Holy Spirit or the church, but that it is a combination of the two.  In other words, the restrainer that Paul is speaking of must be the Spirit-Indwelt Church.  </a:t>
            </a:r>
          </a:p>
        </p:txBody>
      </p:sp>
    </p:spTree>
    <p:extLst>
      <p:ext uri="{BB962C8B-B14F-4D97-AF65-F5344CB8AC3E}">
        <p14:creationId xmlns:p14="http://schemas.microsoft.com/office/powerpoint/2010/main" val="66139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55D92-3055-AE6C-C448-D85C29480A87}"/>
              </a:ext>
            </a:extLst>
          </p:cNvPr>
          <p:cNvSpPr>
            <a:spLocks noGrp="1"/>
          </p:cNvSpPr>
          <p:nvPr>
            <p:ph type="title"/>
          </p:nvPr>
        </p:nvSpPr>
        <p:spPr/>
        <p:txBody>
          <a:bodyPr>
            <a:normAutofit/>
          </a:bodyPr>
          <a:lstStyle/>
          <a:p>
            <a:r>
              <a:rPr lang="en-US" sz="6000" dirty="0">
                <a:solidFill>
                  <a:srgbClr val="FF0000"/>
                </a:solidFill>
              </a:rPr>
              <a:t>The Spirit-Indwelt Church … </a:t>
            </a:r>
          </a:p>
        </p:txBody>
      </p:sp>
      <p:sp>
        <p:nvSpPr>
          <p:cNvPr id="3" name="Content Placeholder 2">
            <a:extLst>
              <a:ext uri="{FF2B5EF4-FFF2-40B4-BE49-F238E27FC236}">
                <a16:creationId xmlns:a16="http://schemas.microsoft.com/office/drawing/2014/main" id="{2272B15D-4692-7DF3-8DC9-1ECE0A948FA7}"/>
              </a:ext>
            </a:extLst>
          </p:cNvPr>
          <p:cNvSpPr>
            <a:spLocks noGrp="1"/>
          </p:cNvSpPr>
          <p:nvPr>
            <p:ph idx="1"/>
          </p:nvPr>
        </p:nvSpPr>
        <p:spPr>
          <a:xfrm>
            <a:off x="838200" y="1428582"/>
            <a:ext cx="10515600" cy="5200817"/>
          </a:xfrm>
        </p:spPr>
        <p:txBody>
          <a:bodyPr>
            <a:normAutofit/>
          </a:bodyPr>
          <a:lstStyle/>
          <a:p>
            <a:r>
              <a:rPr lang="en-US" sz="4100" dirty="0">
                <a:solidFill>
                  <a:srgbClr val="FF0000"/>
                </a:solidFill>
              </a:rPr>
              <a:t>The restrainer requires omnipotent power</a:t>
            </a:r>
          </a:p>
        </p:txBody>
      </p:sp>
    </p:spTree>
    <p:extLst>
      <p:ext uri="{BB962C8B-B14F-4D97-AF65-F5344CB8AC3E}">
        <p14:creationId xmlns:p14="http://schemas.microsoft.com/office/powerpoint/2010/main" val="530782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60938-7A66-1147-9816-54F3DE06E80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218077-EE54-CE9B-1108-9E5E0EFD1A91}"/>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2:2</a:t>
            </a:r>
          </a:p>
          <a:p>
            <a:pPr marL="0" indent="0">
              <a:buNone/>
            </a:pPr>
            <a:r>
              <a:rPr lang="en-US" sz="4800" b="1" i="1" dirty="0">
                <a:effectLst/>
                <a:latin typeface="Times New Roman" panose="02020603050405020304" pitchFamily="18" charset="0"/>
                <a:ea typeface="Aptos" panose="020B0004020202020204" pitchFamily="34" charset="0"/>
              </a:rPr>
              <a:t>“… in which you once walked according to the course of this world, </a:t>
            </a:r>
            <a:r>
              <a:rPr lang="en-US" sz="4800" b="1" i="1" dirty="0">
                <a:solidFill>
                  <a:srgbClr val="FF0000"/>
                </a:solidFill>
                <a:effectLst/>
                <a:latin typeface="Times New Roman" panose="02020603050405020304" pitchFamily="18" charset="0"/>
                <a:ea typeface="Aptos" panose="020B0004020202020204" pitchFamily="34" charset="0"/>
              </a:rPr>
              <a:t>according to the prince of the power of the air, the spirit who now works in the sons of disobedience</a:t>
            </a:r>
            <a:r>
              <a:rPr lang="en-US" sz="4800" b="1" i="1"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63199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8E0EC6-04A9-203C-E60D-F42616FB5100}"/>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For the mystery of lawlessness is already at work;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02018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217827-2AFA-9EBF-825C-EF4EB65540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7ECBC9-7E9A-3173-61FB-4CE5365C3398}"/>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2:3</a:t>
            </a:r>
          </a:p>
          <a:p>
            <a:pPr marL="0" indent="0">
              <a:buNone/>
            </a:pPr>
            <a:r>
              <a:rPr lang="en-US" sz="4800" b="1" i="1" dirty="0">
                <a:effectLst/>
                <a:latin typeface="Times New Roman" panose="02020603050405020304" pitchFamily="18" charset="0"/>
                <a:ea typeface="Aptos" panose="020B0004020202020204" pitchFamily="34" charset="0"/>
              </a:rPr>
              <a:t>“… among whom also we all once conducted ourselves in the lusts of our flesh, fulfilling the desires of the flesh and of the mind, and were by nature children of wrath, just as the others.”</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0273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36B9B-1346-A4D2-1C22-849971C856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CCA37B-0BFF-8AA9-F80A-D95C8EF3DB0A}"/>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2:1</a:t>
            </a:r>
          </a:p>
          <a:p>
            <a:pPr marL="0" indent="0">
              <a:buNone/>
            </a:pPr>
            <a:r>
              <a:rPr lang="en-US" sz="4800" b="1" i="1" dirty="0">
                <a:effectLst/>
                <a:latin typeface="Times New Roman" panose="02020603050405020304" pitchFamily="18" charset="0"/>
                <a:ea typeface="Aptos" panose="020B0004020202020204" pitchFamily="34" charset="0"/>
              </a:rPr>
              <a:t>“And you He made alive, who were dead in trespasses and sins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5497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8D44EE-12CA-235F-8FC8-61BA489631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606BC1-BD80-3786-D085-37557B1C4AB8}"/>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2:1</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And you He made alive</a:t>
            </a:r>
            <a:r>
              <a:rPr lang="en-US" sz="4800" b="1" i="1" dirty="0">
                <a:effectLst/>
                <a:latin typeface="Times New Roman" panose="02020603050405020304" pitchFamily="18" charset="0"/>
                <a:ea typeface="Aptos" panose="020B0004020202020204" pitchFamily="34" charset="0"/>
              </a:rPr>
              <a:t>, who were dead in trespasses and sins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9818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ADE90-45AA-D7B0-24AA-64A6494C037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79A3B4-3D05-1225-CF3D-8CA128737102}"/>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2:4-5</a:t>
            </a:r>
          </a:p>
          <a:p>
            <a:pPr marL="0" indent="0">
              <a:buNone/>
            </a:pPr>
            <a:r>
              <a:rPr lang="en-US" sz="4800" b="1" i="1" dirty="0">
                <a:effectLst/>
                <a:latin typeface="Times New Roman" panose="02020603050405020304" pitchFamily="18" charset="0"/>
                <a:ea typeface="Aptos" panose="020B0004020202020204" pitchFamily="34" charset="0"/>
              </a:rPr>
              <a:t>“But God, who is rich in mercy, because of His great love with which He loved us, even when we were dead in trespasses, made us alive together with Christ (by grace you have been saved)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83092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FCFB0-5CD9-CDE9-B831-D8848B43925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F11395-7BB5-E253-78D7-84D5BCBED63B}"/>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2:8-9</a:t>
            </a:r>
          </a:p>
          <a:p>
            <a:pPr marL="0" indent="0">
              <a:buNone/>
            </a:pPr>
            <a:r>
              <a:rPr lang="en-US" sz="4800" b="1" i="1" dirty="0">
                <a:effectLst/>
                <a:latin typeface="Times New Roman" panose="02020603050405020304" pitchFamily="18" charset="0"/>
                <a:ea typeface="Aptos" panose="020B0004020202020204" pitchFamily="34" charset="0"/>
              </a:rPr>
              <a:t>“For by grace you have been saved through faith, and that not of yourselves; it is the gift of God, not of works, lest anyone should boast.”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83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22D066-1499-DFF1-F014-ECE0C5F41E3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C09B82-949F-75BA-2C61-1F7AB13F74AA}"/>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2:8-9</a:t>
            </a:r>
          </a:p>
          <a:p>
            <a:pPr marL="0" indent="0">
              <a:buNone/>
            </a:pPr>
            <a:r>
              <a:rPr lang="en-US" sz="4800" b="1" i="1" dirty="0">
                <a:effectLst/>
                <a:latin typeface="Times New Roman" panose="02020603050405020304" pitchFamily="18" charset="0"/>
                <a:ea typeface="Aptos" panose="020B0004020202020204" pitchFamily="34" charset="0"/>
              </a:rPr>
              <a:t>“For by grace you have been saved through faith, and that not of yourselves; </a:t>
            </a:r>
            <a:r>
              <a:rPr lang="en-US" sz="4800" b="1" i="1" dirty="0">
                <a:solidFill>
                  <a:srgbClr val="FF0000"/>
                </a:solidFill>
                <a:effectLst/>
                <a:latin typeface="Times New Roman" panose="02020603050405020304" pitchFamily="18" charset="0"/>
                <a:ea typeface="Aptos" panose="020B0004020202020204" pitchFamily="34" charset="0"/>
              </a:rPr>
              <a:t>it is the gift of God, not of works, lest anyone should boast</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8553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3AFB3-25C5-58D6-18CA-740978AD009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C2EED5-52D7-A8DE-59B1-79BC0CE7D256}"/>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2:1</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And you He made alive</a:t>
            </a:r>
            <a:r>
              <a:rPr lang="en-US" sz="4800" b="1" i="1" dirty="0">
                <a:effectLst/>
                <a:latin typeface="Times New Roman" panose="02020603050405020304" pitchFamily="18" charset="0"/>
                <a:ea typeface="Aptos" panose="020B0004020202020204" pitchFamily="34" charset="0"/>
              </a:rPr>
              <a:t>, who were dead in trespasses and sins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85552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EE2AB-90AD-DC09-EE68-ABB140BBCB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83E413-F632-B7C8-063D-1A7ABA7D3440}"/>
              </a:ext>
            </a:extLst>
          </p:cNvPr>
          <p:cNvSpPr>
            <a:spLocks noGrp="1"/>
          </p:cNvSpPr>
          <p:nvPr>
            <p:ph type="title"/>
          </p:nvPr>
        </p:nvSpPr>
        <p:spPr/>
        <p:txBody>
          <a:bodyPr>
            <a:normAutofit/>
          </a:bodyPr>
          <a:lstStyle/>
          <a:p>
            <a:r>
              <a:rPr lang="en-US" sz="6000" dirty="0">
                <a:solidFill>
                  <a:srgbClr val="FF0000"/>
                </a:solidFill>
              </a:rPr>
              <a:t>The Spirit-Indwelt Church … </a:t>
            </a:r>
          </a:p>
        </p:txBody>
      </p:sp>
      <p:sp>
        <p:nvSpPr>
          <p:cNvPr id="3" name="Content Placeholder 2">
            <a:extLst>
              <a:ext uri="{FF2B5EF4-FFF2-40B4-BE49-F238E27FC236}">
                <a16:creationId xmlns:a16="http://schemas.microsoft.com/office/drawing/2014/main" id="{BAE0C289-FF08-F8ED-232C-1BAC13E81300}"/>
              </a:ext>
            </a:extLst>
          </p:cNvPr>
          <p:cNvSpPr>
            <a:spLocks noGrp="1"/>
          </p:cNvSpPr>
          <p:nvPr>
            <p:ph idx="1"/>
          </p:nvPr>
        </p:nvSpPr>
        <p:spPr>
          <a:xfrm>
            <a:off x="838200" y="1428582"/>
            <a:ext cx="10515600" cy="5200817"/>
          </a:xfrm>
        </p:spPr>
        <p:txBody>
          <a:bodyPr>
            <a:normAutofit/>
          </a:bodyPr>
          <a:lstStyle/>
          <a:p>
            <a:r>
              <a:rPr lang="en-US" sz="4100" dirty="0"/>
              <a:t>The restrainer requires omnipotent power</a:t>
            </a:r>
          </a:p>
          <a:p>
            <a:r>
              <a:rPr lang="en-US" sz="4100" dirty="0">
                <a:solidFill>
                  <a:srgbClr val="FF0000"/>
                </a:solidFill>
                <a:latin typeface="Times New Roman" panose="02020603050405020304" pitchFamily="18" charset="0"/>
                <a:ea typeface="Aptos" panose="020B0004020202020204" pitchFamily="34" charset="0"/>
              </a:rPr>
              <a:t>T</a:t>
            </a:r>
            <a:r>
              <a:rPr lang="en-US" sz="4100" dirty="0">
                <a:solidFill>
                  <a:srgbClr val="FF0000"/>
                </a:solidFill>
                <a:effectLst/>
                <a:latin typeface="Times New Roman" panose="02020603050405020304" pitchFamily="18" charset="0"/>
                <a:ea typeface="Aptos" panose="020B0004020202020204" pitchFamily="34" charset="0"/>
              </a:rPr>
              <a:t>he Spirit-Indwelt Church adequately explains the change in gender in the verses</a:t>
            </a:r>
            <a:endParaRPr lang="en-US" sz="4100" dirty="0">
              <a:solidFill>
                <a:srgbClr val="FF0000"/>
              </a:solidFill>
            </a:endParaRPr>
          </a:p>
        </p:txBody>
      </p:sp>
    </p:spTree>
    <p:extLst>
      <p:ext uri="{BB962C8B-B14F-4D97-AF65-F5344CB8AC3E}">
        <p14:creationId xmlns:p14="http://schemas.microsoft.com/office/powerpoint/2010/main" val="3332110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57B9AC-4DB5-7531-CE16-AF0443840FB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E74142-F65A-99B9-6B3D-A51DB330DC3F}"/>
              </a:ext>
            </a:extLst>
          </p:cNvPr>
          <p:cNvSpPr>
            <a:spLocks noGrp="1"/>
          </p:cNvSpPr>
          <p:nvPr>
            <p:ph idx="1"/>
          </p:nvPr>
        </p:nvSpPr>
        <p:spPr>
          <a:xfrm>
            <a:off x="838200" y="599607"/>
            <a:ext cx="10515600" cy="5577356"/>
          </a:xfrm>
        </p:spPr>
        <p:txBody>
          <a:bodyPr>
            <a:normAutofit/>
          </a:bodyPr>
          <a:lstStyle/>
          <a:p>
            <a:pPr marL="0" marR="0" indent="0">
              <a:buNone/>
            </a:pPr>
            <a:r>
              <a:rPr lang="en-US" sz="4800" kern="100" dirty="0">
                <a:effectLst/>
                <a:latin typeface="Times New Roman" panose="02020603050405020304" pitchFamily="18" charset="0"/>
                <a:ea typeface="Aptos" panose="020B0004020202020204" pitchFamily="34" charset="0"/>
              </a:rPr>
              <a:t>The word for the Holy Spirit is “π</a:t>
            </a:r>
            <a:r>
              <a:rPr lang="en-US" sz="4800" kern="100" dirty="0" err="1">
                <a:effectLst/>
                <a:latin typeface="Times New Roman" panose="02020603050405020304" pitchFamily="18" charset="0"/>
                <a:ea typeface="Aptos" panose="020B0004020202020204" pitchFamily="34" charset="0"/>
              </a:rPr>
              <a:t>νεῦμ</a:t>
            </a:r>
            <a:r>
              <a:rPr lang="en-US" sz="4800" kern="100" dirty="0">
                <a:effectLst/>
                <a:latin typeface="Times New Roman" panose="02020603050405020304" pitchFamily="18" charset="0"/>
                <a:ea typeface="Aptos" panose="020B0004020202020204" pitchFamily="34" charset="0"/>
              </a:rPr>
              <a:t>α”, “</a:t>
            </a:r>
            <a:r>
              <a:rPr lang="en-US" sz="4800" i="1" kern="100" dirty="0">
                <a:effectLst/>
                <a:latin typeface="Times New Roman" panose="02020603050405020304" pitchFamily="18" charset="0"/>
                <a:ea typeface="Aptos" panose="020B0004020202020204" pitchFamily="34" charset="0"/>
              </a:rPr>
              <a:t>pnuema</a:t>
            </a:r>
            <a:r>
              <a:rPr lang="en-US" sz="4800" kern="100" dirty="0">
                <a:effectLst/>
                <a:latin typeface="Times New Roman" panose="02020603050405020304" pitchFamily="18" charset="0"/>
                <a:ea typeface="Aptos" panose="020B0004020202020204" pitchFamily="34" charset="0"/>
              </a:rPr>
              <a:t>” and it is in the neuter gender.  But we also see in many verses that the Holy Spirit is also consistently referred to by the masculine pronoun, “He”, especially in John’s gospel and chapters 14 through 16.  </a:t>
            </a:r>
          </a:p>
        </p:txBody>
      </p:sp>
    </p:spTree>
    <p:extLst>
      <p:ext uri="{BB962C8B-B14F-4D97-AF65-F5344CB8AC3E}">
        <p14:creationId xmlns:p14="http://schemas.microsoft.com/office/powerpoint/2010/main" val="3509456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F5D52-0CEE-244F-F68F-E13CA5FA33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BD09D9-EC0E-BB44-EA31-1D3C439C7059}"/>
              </a:ext>
            </a:extLst>
          </p:cNvPr>
          <p:cNvSpPr>
            <a:spLocks noGrp="1"/>
          </p:cNvSpPr>
          <p:nvPr>
            <p:ph type="title"/>
          </p:nvPr>
        </p:nvSpPr>
        <p:spPr/>
        <p:txBody>
          <a:bodyPr>
            <a:normAutofit/>
          </a:bodyPr>
          <a:lstStyle/>
          <a:p>
            <a:r>
              <a:rPr lang="en-US" sz="6000" dirty="0">
                <a:solidFill>
                  <a:srgbClr val="FF0000"/>
                </a:solidFill>
              </a:rPr>
              <a:t>The Spirit-Indwelt Church … </a:t>
            </a:r>
          </a:p>
        </p:txBody>
      </p:sp>
      <p:sp>
        <p:nvSpPr>
          <p:cNvPr id="3" name="Content Placeholder 2">
            <a:extLst>
              <a:ext uri="{FF2B5EF4-FFF2-40B4-BE49-F238E27FC236}">
                <a16:creationId xmlns:a16="http://schemas.microsoft.com/office/drawing/2014/main" id="{881408BC-C320-BA13-91AD-21F1F8F369F8}"/>
              </a:ext>
            </a:extLst>
          </p:cNvPr>
          <p:cNvSpPr>
            <a:spLocks noGrp="1"/>
          </p:cNvSpPr>
          <p:nvPr>
            <p:ph idx="1"/>
          </p:nvPr>
        </p:nvSpPr>
        <p:spPr>
          <a:xfrm>
            <a:off x="838200" y="1428582"/>
            <a:ext cx="10515600" cy="5200817"/>
          </a:xfrm>
        </p:spPr>
        <p:txBody>
          <a:bodyPr>
            <a:normAutofit/>
          </a:bodyPr>
          <a:lstStyle/>
          <a:p>
            <a:r>
              <a:rPr lang="en-US" sz="4100" dirty="0"/>
              <a:t>The restrainer requires omnipotent power</a:t>
            </a:r>
          </a:p>
          <a:p>
            <a:r>
              <a:rPr lang="en-US" sz="4100" dirty="0">
                <a:latin typeface="Times New Roman" panose="02020603050405020304" pitchFamily="18" charset="0"/>
                <a:ea typeface="Aptos" panose="020B0004020202020204" pitchFamily="34" charset="0"/>
              </a:rPr>
              <a:t>T</a:t>
            </a:r>
            <a:r>
              <a:rPr lang="en-US" sz="4100" dirty="0">
                <a:effectLst/>
                <a:latin typeface="Times New Roman" panose="02020603050405020304" pitchFamily="18" charset="0"/>
                <a:ea typeface="Aptos" panose="020B0004020202020204" pitchFamily="34" charset="0"/>
              </a:rPr>
              <a:t>he Spirit-Indwelt Church adequately explains the change in gender in the verses</a:t>
            </a:r>
          </a:p>
          <a:p>
            <a:r>
              <a:rPr lang="en-US" sz="4100" dirty="0">
                <a:solidFill>
                  <a:srgbClr val="FF0000"/>
                </a:solidFill>
                <a:latin typeface="Times New Roman" panose="02020603050405020304" pitchFamily="18" charset="0"/>
                <a:ea typeface="Aptos" panose="020B0004020202020204" pitchFamily="34" charset="0"/>
              </a:rPr>
              <a:t>T</a:t>
            </a:r>
            <a:r>
              <a:rPr lang="en-US" sz="4100" dirty="0">
                <a:solidFill>
                  <a:srgbClr val="FF0000"/>
                </a:solidFill>
                <a:effectLst/>
                <a:latin typeface="Times New Roman" panose="02020603050405020304" pitchFamily="18" charset="0"/>
                <a:ea typeface="Aptos" panose="020B0004020202020204" pitchFamily="34" charset="0"/>
              </a:rPr>
              <a:t>he Scriptures speak of the Holy Spirit as restraining sin and evil in the world and in the heart of the believer</a:t>
            </a:r>
            <a:endParaRPr lang="en-US" sz="4100" dirty="0">
              <a:solidFill>
                <a:srgbClr val="FF0000"/>
              </a:solidFill>
            </a:endParaRPr>
          </a:p>
        </p:txBody>
      </p:sp>
    </p:spTree>
    <p:extLst>
      <p:ext uri="{BB962C8B-B14F-4D97-AF65-F5344CB8AC3E}">
        <p14:creationId xmlns:p14="http://schemas.microsoft.com/office/powerpoint/2010/main" val="28870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7E9D37-833E-1687-F462-E4D3AB8E6614}"/>
            </a:ext>
          </a:extLst>
        </p:cNvPr>
        <p:cNvGrpSpPr/>
        <p:nvPr/>
      </p:nvGrpSpPr>
      <p:grpSpPr>
        <a:xfrm>
          <a:off x="0" y="0"/>
          <a:ext cx="0" cy="0"/>
          <a:chOff x="0" y="0"/>
          <a:chExt cx="0" cy="0"/>
        </a:xfrm>
      </p:grpSpPr>
      <p:pic>
        <p:nvPicPr>
          <p:cNvPr id="1026" name="Picture 2" descr="St Augustine of Hippo – Diocese of Darwin">
            <a:extLst>
              <a:ext uri="{FF2B5EF4-FFF2-40B4-BE49-F238E27FC236}">
                <a16:creationId xmlns:a16="http://schemas.microsoft.com/office/drawing/2014/main" id="{23147A56-ACC9-9A6B-52C1-8A06AD308A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r="121" b="1"/>
          <a:stretch/>
        </p:blipFill>
        <p:spPr bwMode="auto">
          <a:xfrm>
            <a:off x="20" y="10"/>
            <a:ext cx="12191980" cy="6866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88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EDF95-0E5D-2FFD-197F-75E6FEE99DA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B3063E-DDB8-965B-61DC-16FC53B44D1A}"/>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Genesis 6:3</a:t>
            </a:r>
          </a:p>
          <a:p>
            <a:pPr marL="0" indent="0">
              <a:buNone/>
            </a:pPr>
            <a:r>
              <a:rPr lang="en-US" sz="4800" b="1" i="1" dirty="0">
                <a:effectLst/>
                <a:latin typeface="Times New Roman" panose="02020603050405020304" pitchFamily="18" charset="0"/>
                <a:ea typeface="Aptos" panose="020B0004020202020204" pitchFamily="34" charset="0"/>
              </a:rPr>
              <a:t>“Then the Lord said, “My Spirit shall not strive with man forever, because he also is flesh; nevertheless his days shall be one hundred and twenty years.”</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2562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E401F-6DBF-70FA-5610-F548A2B7906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4666E8-E05F-FD79-9B08-1EE25418CEF6}"/>
              </a:ext>
            </a:extLst>
          </p:cNvPr>
          <p:cNvSpPr>
            <a:spLocks noGrp="1"/>
          </p:cNvSpPr>
          <p:nvPr>
            <p:ph idx="1"/>
          </p:nvPr>
        </p:nvSpPr>
        <p:spPr>
          <a:xfrm>
            <a:off x="838200" y="599607"/>
            <a:ext cx="10515600" cy="5993698"/>
          </a:xfrm>
        </p:spPr>
        <p:txBody>
          <a:bodyPr>
            <a:normAutofit/>
          </a:bodyPr>
          <a:lstStyle/>
          <a:p>
            <a:pPr marL="0" indent="0">
              <a:buNone/>
            </a:pPr>
            <a:r>
              <a:rPr lang="en-US" sz="4400" i="1" dirty="0">
                <a:effectLst/>
                <a:latin typeface="Times New Roman" panose="02020603050405020304" pitchFamily="18" charset="0"/>
                <a:ea typeface="Aptos" panose="020B0004020202020204" pitchFamily="34" charset="0"/>
              </a:rPr>
              <a:t>“My Spirit shall not strive with man forever …”.</a:t>
            </a:r>
            <a:r>
              <a:rPr lang="en-US" sz="4400" dirty="0">
                <a:effectLst/>
                <a:latin typeface="Times New Roman" panose="02020603050405020304" pitchFamily="18" charset="0"/>
                <a:ea typeface="Aptos" panose="020B0004020202020204" pitchFamily="34" charset="0"/>
              </a:rPr>
              <a:t>  </a:t>
            </a:r>
            <a:r>
              <a:rPr lang="en-US" sz="4400" i="1" dirty="0">
                <a:effectLst/>
                <a:latin typeface="Times New Roman" panose="02020603050405020304" pitchFamily="18" charset="0"/>
                <a:ea typeface="Aptos" panose="020B0004020202020204" pitchFamily="34" charset="0"/>
              </a:rPr>
              <a:t>This translation is supported by many of the ancient versions.  The first derivation sees “</a:t>
            </a:r>
            <a:r>
              <a:rPr lang="en-US" sz="4400" i="1" dirty="0" err="1">
                <a:effectLst/>
                <a:latin typeface="Times New Roman" panose="02020603050405020304" pitchFamily="18" charset="0"/>
                <a:ea typeface="Aptos" panose="020B0004020202020204" pitchFamily="34" charset="0"/>
              </a:rPr>
              <a:t>rûaḥ</a:t>
            </a:r>
            <a:r>
              <a:rPr lang="en-US" sz="4400" i="1" dirty="0">
                <a:effectLst/>
                <a:latin typeface="Times New Roman" panose="02020603050405020304" pitchFamily="18" charset="0"/>
                <a:ea typeface="Aptos" panose="020B0004020202020204" pitchFamily="34" charset="0"/>
              </a:rPr>
              <a:t>” as God’s Spirit, a convicting agent and restraining force among men.  Because of the unbridled wickedness and rebellion of man, God would cease to mercifully convict and restrain, and would bring judgment.”</a:t>
            </a:r>
            <a:r>
              <a:rPr lang="en-US" sz="4400" dirty="0">
                <a:effectLst/>
                <a:latin typeface="Times New Roman" panose="02020603050405020304" pitchFamily="18" charset="0"/>
                <a:ea typeface="Aptos" panose="020B0004020202020204" pitchFamily="34" charset="0"/>
              </a:rPr>
              <a:t> </a:t>
            </a:r>
          </a:p>
          <a:p>
            <a:pPr marL="0" indent="0">
              <a:buNone/>
            </a:pPr>
            <a:r>
              <a:rPr lang="en-US" sz="3600" dirty="0">
                <a:latin typeface="Times New Roman" panose="02020603050405020304" pitchFamily="18" charset="0"/>
                <a:ea typeface="Calibri" panose="020F0502020204030204" pitchFamily="34" charset="0"/>
                <a:cs typeface="Calibri" panose="020F0502020204030204" pitchFamily="34" charset="0"/>
              </a:rPr>
              <a:t>                                      </a:t>
            </a:r>
            <a:r>
              <a:rPr lang="en-US" sz="3600" u="sng" dirty="0">
                <a:latin typeface="Times New Roman" panose="02020603050405020304" pitchFamily="18" charset="0"/>
                <a:ea typeface="Calibri" panose="020F0502020204030204" pitchFamily="34" charset="0"/>
                <a:cs typeface="Calibri" panose="020F0502020204030204" pitchFamily="34" charset="0"/>
              </a:rPr>
              <a:t>Paradise to Prison</a:t>
            </a:r>
            <a:r>
              <a:rPr lang="en-US" sz="3600" dirty="0">
                <a:latin typeface="Times New Roman" panose="02020603050405020304" pitchFamily="18" charset="0"/>
                <a:ea typeface="Calibri" panose="020F0502020204030204" pitchFamily="34" charset="0"/>
                <a:cs typeface="Calibri" panose="020F0502020204030204" pitchFamily="34" charset="0"/>
              </a:rPr>
              <a:t>, John J. Davis</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51441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0F0AF-FB94-5E8A-8BB5-B984154006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2FF295-250C-CD51-8779-41E64FE0AD42}"/>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Galatians 5:16-17</a:t>
            </a:r>
          </a:p>
          <a:p>
            <a:pPr marL="0" indent="0">
              <a:buNone/>
            </a:pPr>
            <a:r>
              <a:rPr lang="en-US" sz="4800" b="1" i="1" dirty="0">
                <a:effectLst/>
                <a:latin typeface="Times New Roman" panose="02020603050405020304" pitchFamily="18" charset="0"/>
                <a:ea typeface="Aptos" panose="020B0004020202020204" pitchFamily="34" charset="0"/>
              </a:rPr>
              <a:t>“I say then: Walk in the Spirit, and you shall not fulfill the lust of the flesh.  For the flesh lusts against the Spirit, and the Spirit against the flesh; and these are contrary to one another, so that you do not do the things that you wish.”</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3680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5D6B75-5626-7972-9D3D-6FE1A14E3B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270CBE-0EDA-AF6B-208A-74F2167685E5}"/>
              </a:ext>
            </a:extLst>
          </p:cNvPr>
          <p:cNvSpPr>
            <a:spLocks noGrp="1"/>
          </p:cNvSpPr>
          <p:nvPr>
            <p:ph type="title"/>
          </p:nvPr>
        </p:nvSpPr>
        <p:spPr/>
        <p:txBody>
          <a:bodyPr>
            <a:normAutofit/>
          </a:bodyPr>
          <a:lstStyle/>
          <a:p>
            <a:r>
              <a:rPr lang="en-US" sz="6000" dirty="0">
                <a:solidFill>
                  <a:srgbClr val="FF0000"/>
                </a:solidFill>
              </a:rPr>
              <a:t>The Spirit-Indwelt Church … </a:t>
            </a:r>
          </a:p>
        </p:txBody>
      </p:sp>
      <p:sp>
        <p:nvSpPr>
          <p:cNvPr id="3" name="Content Placeholder 2">
            <a:extLst>
              <a:ext uri="{FF2B5EF4-FFF2-40B4-BE49-F238E27FC236}">
                <a16:creationId xmlns:a16="http://schemas.microsoft.com/office/drawing/2014/main" id="{29E4A64E-6D65-2093-2EA6-FA33E855FFFE}"/>
              </a:ext>
            </a:extLst>
          </p:cNvPr>
          <p:cNvSpPr>
            <a:spLocks noGrp="1"/>
          </p:cNvSpPr>
          <p:nvPr>
            <p:ph idx="1"/>
          </p:nvPr>
        </p:nvSpPr>
        <p:spPr>
          <a:xfrm>
            <a:off x="838200" y="1428582"/>
            <a:ext cx="10515600" cy="5200817"/>
          </a:xfrm>
        </p:spPr>
        <p:txBody>
          <a:bodyPr>
            <a:normAutofit fontScale="92500" lnSpcReduction="10000"/>
          </a:bodyPr>
          <a:lstStyle/>
          <a:p>
            <a:r>
              <a:rPr lang="en-US" sz="4400" dirty="0"/>
              <a:t>The restrainer requires omnipotent power</a:t>
            </a:r>
          </a:p>
          <a:p>
            <a:r>
              <a:rPr lang="en-US" sz="4400" dirty="0">
                <a:latin typeface="Times New Roman" panose="02020603050405020304" pitchFamily="18" charset="0"/>
                <a:ea typeface="Aptos" panose="020B0004020202020204" pitchFamily="34" charset="0"/>
              </a:rPr>
              <a:t>T</a:t>
            </a:r>
            <a:r>
              <a:rPr lang="en-US" sz="4400" dirty="0">
                <a:effectLst/>
                <a:latin typeface="Times New Roman" panose="02020603050405020304" pitchFamily="18" charset="0"/>
                <a:ea typeface="Aptos" panose="020B0004020202020204" pitchFamily="34" charset="0"/>
              </a:rPr>
              <a:t>he Spirit-Indwelt Church adequately explains the change in gender in the verses</a:t>
            </a:r>
          </a:p>
          <a:p>
            <a:r>
              <a:rPr lang="en-US" sz="4400" dirty="0">
                <a:latin typeface="Times New Roman" panose="02020603050405020304" pitchFamily="18" charset="0"/>
                <a:ea typeface="Aptos" panose="020B0004020202020204" pitchFamily="34" charset="0"/>
              </a:rPr>
              <a:t>T</a:t>
            </a:r>
            <a:r>
              <a:rPr lang="en-US" sz="4400" dirty="0">
                <a:effectLst/>
                <a:latin typeface="Times New Roman" panose="02020603050405020304" pitchFamily="18" charset="0"/>
                <a:ea typeface="Aptos" panose="020B0004020202020204" pitchFamily="34" charset="0"/>
              </a:rPr>
              <a:t>he Scriptures speak of the Holy Spirit as restraining sin and evil in the world and in the heart of the believer</a:t>
            </a:r>
          </a:p>
          <a:p>
            <a:r>
              <a:rPr lang="en-US" sz="4400" dirty="0">
                <a:solidFill>
                  <a:srgbClr val="FF0000"/>
                </a:solidFill>
                <a:effectLst/>
                <a:latin typeface="Times New Roman" panose="02020603050405020304" pitchFamily="18" charset="0"/>
                <a:ea typeface="Aptos" panose="020B0004020202020204" pitchFamily="34" charset="0"/>
              </a:rPr>
              <a:t>The Holy Spirit uses the church and its proclamation and portrayal of the gospel as the primary instrument in this age to restrain evil. </a:t>
            </a:r>
            <a:endParaRPr lang="en-US" sz="4400" dirty="0">
              <a:solidFill>
                <a:srgbClr val="FF0000"/>
              </a:solidFill>
            </a:endParaRPr>
          </a:p>
        </p:txBody>
      </p:sp>
    </p:spTree>
    <p:extLst>
      <p:ext uri="{BB962C8B-B14F-4D97-AF65-F5344CB8AC3E}">
        <p14:creationId xmlns:p14="http://schemas.microsoft.com/office/powerpoint/2010/main" val="2893613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2D6AE-8C95-1543-C73E-FA4C00BBECD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2D674C-AB8F-066F-6AA9-6818C6596A51}"/>
              </a:ext>
            </a:extLst>
          </p:cNvPr>
          <p:cNvSpPr>
            <a:spLocks noGrp="1"/>
          </p:cNvSpPr>
          <p:nvPr>
            <p:ph idx="1"/>
          </p:nvPr>
        </p:nvSpPr>
        <p:spPr>
          <a:xfrm>
            <a:off x="838200" y="599607"/>
            <a:ext cx="10515600" cy="5577356"/>
          </a:xfrm>
        </p:spPr>
        <p:txBody>
          <a:bodyPr>
            <a:normAutofit/>
          </a:bodyPr>
          <a:lstStyle/>
          <a:p>
            <a:pPr marL="0" indent="0">
              <a:buNone/>
            </a:pPr>
            <a:r>
              <a:rPr lang="en-US" sz="4800" i="1" dirty="0">
                <a:effectLst/>
                <a:latin typeface="Times New Roman" panose="02020603050405020304" pitchFamily="18" charset="0"/>
                <a:ea typeface="Aptos" panose="020B0004020202020204" pitchFamily="34" charset="0"/>
              </a:rPr>
              <a:t>“What do you think this world would be like if there weren’t millions of people in it that lived godly lives that participated in church life and that stand up for things that are good, right, just, and morally acceptable, etc.?”</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2170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951D0-3918-9703-4646-FB18155FBA8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8F4600-10A8-8914-9463-A44868A3E2C3}"/>
              </a:ext>
            </a:extLst>
          </p:cNvPr>
          <p:cNvSpPr>
            <a:spLocks noGrp="1"/>
          </p:cNvSpPr>
          <p:nvPr>
            <p:ph idx="1"/>
          </p:nvPr>
        </p:nvSpPr>
        <p:spPr>
          <a:xfrm>
            <a:off x="755984" y="640322"/>
            <a:ext cx="10680032"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Matthew 5:13-16</a:t>
            </a:r>
          </a:p>
          <a:p>
            <a:pPr marL="0" indent="0">
              <a:buNone/>
            </a:pPr>
            <a:r>
              <a:rPr lang="en-US" sz="4800" b="1" i="1" dirty="0">
                <a:effectLst/>
                <a:latin typeface="Times New Roman" panose="02020603050405020304" pitchFamily="18" charset="0"/>
                <a:ea typeface="Aptos" panose="020B0004020202020204" pitchFamily="34" charset="0"/>
              </a:rPr>
              <a:t>“You are the salt of the earth; but if the salt loses its flavor, how shall it be seasoned?  It is then good for nothing but to be thrown out and trampled underfoot by men.  You are the light of the world.  A city that is set on a hill cannot be hidden.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162524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30F4E-5A9C-29B7-E2E8-B8C4335495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5E1564-7ACE-41C5-F277-40D45151AEAE}"/>
              </a:ext>
            </a:extLst>
          </p:cNvPr>
          <p:cNvSpPr>
            <a:spLocks noGrp="1"/>
          </p:cNvSpPr>
          <p:nvPr>
            <p:ph idx="1"/>
          </p:nvPr>
        </p:nvSpPr>
        <p:spPr>
          <a:xfrm>
            <a:off x="737937" y="640322"/>
            <a:ext cx="10716126"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Matthew 5:13-16</a:t>
            </a:r>
          </a:p>
          <a:p>
            <a:pPr marL="0" indent="0">
              <a:buNone/>
            </a:pPr>
            <a:r>
              <a:rPr lang="en-US" sz="4800" b="1" i="1" dirty="0">
                <a:effectLst/>
                <a:latin typeface="Times New Roman" panose="02020603050405020304" pitchFamily="18" charset="0"/>
                <a:ea typeface="Aptos" panose="020B0004020202020204" pitchFamily="34" charset="0"/>
              </a:rPr>
              <a:t>Nor do they light a lamp and put it under a basket, but on a lampstand, and it gives light to all who are in the house.  Let your light so shine before men, that they may see your good works and glorify your Father in heaven.”</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2403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C1CC4-1812-2073-C0A2-F2DDFA5242A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2B30FB-3DEC-6168-6ED5-DC3B757EED30}"/>
              </a:ext>
            </a:extLst>
          </p:cNvPr>
          <p:cNvSpPr>
            <a:spLocks noGrp="1"/>
          </p:cNvSpPr>
          <p:nvPr>
            <p:ph idx="1"/>
          </p:nvPr>
        </p:nvSpPr>
        <p:spPr>
          <a:xfrm>
            <a:off x="838200" y="599607"/>
            <a:ext cx="10515600" cy="5577356"/>
          </a:xfrm>
        </p:spPr>
        <p:txBody>
          <a:bodyPr>
            <a:normAutofit/>
          </a:bodyPr>
          <a:lstStyle/>
          <a:p>
            <a:pPr marL="0" indent="0" algn="ctr">
              <a:buNone/>
            </a:pPr>
            <a:endParaRPr lang="en-US" sz="7200" dirty="0">
              <a:effectLst/>
              <a:latin typeface="Times New Roman" panose="02020603050405020304" pitchFamily="18" charset="0"/>
              <a:ea typeface="Aptos" panose="020B0004020202020204" pitchFamily="34" charset="0"/>
            </a:endParaRPr>
          </a:p>
          <a:p>
            <a:pPr marL="0" indent="0" algn="ctr">
              <a:buNone/>
            </a:pPr>
            <a:r>
              <a:rPr lang="en-US" sz="7200" dirty="0">
                <a:effectLst/>
                <a:latin typeface="Times New Roman" panose="02020603050405020304" pitchFamily="18" charset="0"/>
                <a:ea typeface="Aptos" panose="020B0004020202020204" pitchFamily="34" charset="0"/>
              </a:rPr>
              <a:t>“What makes it possible for the believer to be able to live this kind of life?”</a:t>
            </a:r>
            <a:endParaRPr lang="en-US" sz="7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56168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27681E-3688-F572-90C9-4D7DC82AD9B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362D29-19BD-9FB2-2EEC-02040A7C1486}"/>
              </a:ext>
            </a:extLst>
          </p:cNvPr>
          <p:cNvSpPr>
            <a:spLocks noGrp="1"/>
          </p:cNvSpPr>
          <p:nvPr>
            <p:ph idx="1"/>
          </p:nvPr>
        </p:nvSpPr>
        <p:spPr>
          <a:xfrm>
            <a:off x="838200" y="599607"/>
            <a:ext cx="10515600" cy="5577356"/>
          </a:xfrm>
        </p:spPr>
        <p:txBody>
          <a:bodyPr>
            <a:normAutofit/>
          </a:bodyPr>
          <a:lstStyle/>
          <a:p>
            <a:pPr marL="0" indent="0" algn="ctr">
              <a:buNone/>
            </a:pPr>
            <a:endParaRPr lang="en-US" sz="4800" i="1" dirty="0">
              <a:effectLst/>
              <a:latin typeface="Times New Roman" panose="02020603050405020304" pitchFamily="18" charset="0"/>
              <a:ea typeface="Aptos" panose="020B0004020202020204" pitchFamily="34" charset="0"/>
            </a:endParaRPr>
          </a:p>
          <a:p>
            <a:pPr marL="0" indent="0" algn="ctr">
              <a:buNone/>
            </a:pPr>
            <a:r>
              <a:rPr lang="en-US" sz="4800" i="1" dirty="0">
                <a:effectLst/>
                <a:latin typeface="Times New Roman" panose="02020603050405020304" pitchFamily="18" charset="0"/>
                <a:ea typeface="Aptos" panose="020B0004020202020204" pitchFamily="34" charset="0"/>
              </a:rPr>
              <a:t>“If the believer is operating on his own resolve and commitment to fulfill God’s commands, then he cannot do the things that he wishes (in other words, he will not be fulfilling the lusts of his flesh).”</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1513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F71C50-FBEE-2959-732B-7942ECFDEA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8A7E0A-E4EC-DF6B-E8D7-BE3654C75D3B}"/>
              </a:ext>
            </a:extLst>
          </p:cNvPr>
          <p:cNvSpPr>
            <a:spLocks noGrp="1"/>
          </p:cNvSpPr>
          <p:nvPr>
            <p:ph idx="1"/>
          </p:nvPr>
        </p:nvSpPr>
        <p:spPr>
          <a:xfrm>
            <a:off x="838200" y="599607"/>
            <a:ext cx="10515600" cy="5577356"/>
          </a:xfrm>
        </p:spPr>
        <p:txBody>
          <a:bodyPr>
            <a:normAutofit/>
          </a:bodyPr>
          <a:lstStyle/>
          <a:p>
            <a:pPr marL="0" indent="0" algn="ctr">
              <a:buNone/>
            </a:pPr>
            <a:endParaRPr lang="en-US" sz="4800" i="1" dirty="0">
              <a:effectLst/>
              <a:latin typeface="Times New Roman" panose="02020603050405020304" pitchFamily="18" charset="0"/>
              <a:ea typeface="Aptos" panose="020B0004020202020204" pitchFamily="34" charset="0"/>
            </a:endParaRPr>
          </a:p>
          <a:p>
            <a:pPr marL="0" indent="0" algn="ctr">
              <a:buNone/>
            </a:pPr>
            <a:r>
              <a:rPr lang="en-US" sz="4800" i="1" dirty="0">
                <a:effectLst/>
                <a:latin typeface="Times New Roman" panose="02020603050405020304" pitchFamily="18" charset="0"/>
                <a:ea typeface="Aptos" panose="020B0004020202020204" pitchFamily="34" charset="0"/>
              </a:rPr>
              <a:t>“If the believer is operating </a:t>
            </a:r>
            <a:r>
              <a:rPr lang="en-US" sz="4800" i="1" dirty="0">
                <a:solidFill>
                  <a:srgbClr val="FF0000"/>
                </a:solidFill>
                <a:effectLst/>
                <a:latin typeface="Times New Roman" panose="02020603050405020304" pitchFamily="18" charset="0"/>
                <a:ea typeface="Aptos" panose="020B0004020202020204" pitchFamily="34" charset="0"/>
              </a:rPr>
              <a:t>on his own resolve and commitment</a:t>
            </a:r>
            <a:r>
              <a:rPr lang="en-US" sz="4800" i="1" dirty="0">
                <a:effectLst/>
                <a:latin typeface="Times New Roman" panose="02020603050405020304" pitchFamily="18" charset="0"/>
                <a:ea typeface="Aptos" panose="020B0004020202020204" pitchFamily="34" charset="0"/>
              </a:rPr>
              <a:t> to fulfill God’s commands, then he cannot do the things that he wishes (in other words, he will not be fulfilling the lusts of his flesh).”</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1136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B68CD-0E6F-4AF4-9EB2-35C5F27FD8B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CD224C-61C8-CA0A-1DBD-444D11E13647}"/>
              </a:ext>
            </a:extLst>
          </p:cNvPr>
          <p:cNvSpPr>
            <a:spLocks noGrp="1"/>
          </p:cNvSpPr>
          <p:nvPr>
            <p:ph idx="1"/>
          </p:nvPr>
        </p:nvSpPr>
        <p:spPr>
          <a:xfrm>
            <a:off x="838200" y="599607"/>
            <a:ext cx="10515600"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And now you know what is restraining</a:t>
            </a:r>
            <a:r>
              <a:rPr lang="en-US" sz="4800" b="1" i="1" dirty="0">
                <a:effectLst/>
                <a:latin typeface="Times New Roman" panose="02020603050405020304" pitchFamily="18" charset="0"/>
                <a:ea typeface="Aptos" panose="020B0004020202020204" pitchFamily="34" charset="0"/>
              </a:rPr>
              <a:t>, that he may be revealed in his own time.  For the mystery of lawlessness is already at work;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45215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F0735-0986-B203-1584-273BEA61350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0CBA9D-88E8-54A5-2520-CBC93269B4BB}"/>
              </a:ext>
            </a:extLst>
          </p:cNvPr>
          <p:cNvSpPr>
            <a:spLocks noGrp="1"/>
          </p:cNvSpPr>
          <p:nvPr>
            <p:ph idx="1"/>
          </p:nvPr>
        </p:nvSpPr>
        <p:spPr>
          <a:xfrm>
            <a:off x="898358" y="640322"/>
            <a:ext cx="10395284" cy="5577356"/>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6:19-20</a:t>
            </a:r>
          </a:p>
          <a:p>
            <a:pPr marL="0" indent="0">
              <a:buNone/>
            </a:pPr>
            <a:r>
              <a:rPr lang="en-US" sz="4800" b="1" i="1" dirty="0">
                <a:effectLst/>
                <a:latin typeface="Times New Roman" panose="02020603050405020304" pitchFamily="18" charset="0"/>
                <a:ea typeface="Aptos" panose="020B0004020202020204" pitchFamily="34" charset="0"/>
              </a:rPr>
              <a:t>“Or do you not know that your body is the temple of the Holy Spirit who is in you, whom you have from God, and you are not your own?  For you were bought at a price; therefore glorify God in your body and in your spirit, which are God’s.”</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25671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C8F4D-A157-E6A0-F258-C2007FBFECD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85BE21-3155-DDA9-CEC0-72A390F17C7E}"/>
              </a:ext>
            </a:extLst>
          </p:cNvPr>
          <p:cNvSpPr>
            <a:spLocks noGrp="1"/>
          </p:cNvSpPr>
          <p:nvPr>
            <p:ph idx="1"/>
          </p:nvPr>
        </p:nvSpPr>
        <p:spPr>
          <a:xfrm>
            <a:off x="898358" y="640322"/>
            <a:ext cx="10395284" cy="5577356"/>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Corinthians 1:21-22</a:t>
            </a:r>
          </a:p>
          <a:p>
            <a:pPr marL="0" indent="0">
              <a:buNone/>
            </a:pPr>
            <a:r>
              <a:rPr lang="en-US" sz="4800" b="1" i="1" dirty="0">
                <a:effectLst/>
                <a:latin typeface="Times New Roman" panose="02020603050405020304" pitchFamily="18" charset="0"/>
                <a:ea typeface="Aptos" panose="020B0004020202020204" pitchFamily="34" charset="0"/>
              </a:rPr>
              <a:t>“Now He who establishes us with you in Christ and has anointed us is God, who also has sealed us and given us the Spirit in our hearts as a guarantee.”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54465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984068-9712-229A-7FE9-1A765ED72C7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DFCD76-A968-FE32-ED92-E974B9E7C235}"/>
              </a:ext>
            </a:extLst>
          </p:cNvPr>
          <p:cNvSpPr>
            <a:spLocks noGrp="1"/>
          </p:cNvSpPr>
          <p:nvPr>
            <p:ph idx="1"/>
          </p:nvPr>
        </p:nvSpPr>
        <p:spPr>
          <a:xfrm>
            <a:off x="697832" y="640322"/>
            <a:ext cx="10720136" cy="5577356"/>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Ephesians 1:13-14</a:t>
            </a:r>
          </a:p>
          <a:p>
            <a:pPr marL="0" indent="0">
              <a:buNone/>
            </a:pPr>
            <a:r>
              <a:rPr lang="en-US" sz="4400" b="1" i="1" dirty="0">
                <a:effectLst/>
                <a:latin typeface="Times New Roman" panose="02020603050405020304" pitchFamily="18" charset="0"/>
                <a:ea typeface="Aptos" panose="020B0004020202020204" pitchFamily="34" charset="0"/>
              </a:rPr>
              <a:t>“In Him you also trusted, after you heard the word of truth, the gospel of your salvation; in whom also, having believed, you were sealed with the Holy Spirit of promise, who is the guarantee of our inheritance until the redemption of the purchased possession, to the praise of His glory.”</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04550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CD642-C7B7-0967-A9FC-0F22896F538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060501-5FE3-7B49-D68B-A4E432AF701E}"/>
              </a:ext>
            </a:extLst>
          </p:cNvPr>
          <p:cNvSpPr>
            <a:spLocks noGrp="1"/>
          </p:cNvSpPr>
          <p:nvPr>
            <p:ph idx="1"/>
          </p:nvPr>
        </p:nvSpPr>
        <p:spPr>
          <a:xfrm>
            <a:off x="1102895" y="640322"/>
            <a:ext cx="9986210" cy="5577356"/>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4:30</a:t>
            </a:r>
          </a:p>
          <a:p>
            <a:pPr marL="0" indent="0">
              <a:buNone/>
            </a:pPr>
            <a:r>
              <a:rPr lang="en-US" sz="4800" b="1" i="1" dirty="0">
                <a:effectLst/>
                <a:latin typeface="Times New Roman" panose="02020603050405020304" pitchFamily="18" charset="0"/>
                <a:ea typeface="Aptos" panose="020B0004020202020204" pitchFamily="34" charset="0"/>
              </a:rPr>
              <a:t>“And do not grieve the Holy Spirit of God, by whom you were sealed for the day of redemption.”</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895496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21241-891C-1BB3-CBDE-58AE8706A69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85AB75-5D82-6DC9-86B9-00082FFE56B4}"/>
              </a:ext>
            </a:extLst>
          </p:cNvPr>
          <p:cNvSpPr>
            <a:spLocks noGrp="1"/>
          </p:cNvSpPr>
          <p:nvPr>
            <p:ph idx="1"/>
          </p:nvPr>
        </p:nvSpPr>
        <p:spPr>
          <a:xfrm>
            <a:off x="898358" y="640322"/>
            <a:ext cx="10395284" cy="5577356"/>
          </a:xfrm>
        </p:spPr>
        <p:txBody>
          <a:bodyPr>
            <a:normAutofit/>
          </a:bodyPr>
          <a:lstStyle/>
          <a:p>
            <a:pPr marL="0" indent="0" algn="ctr">
              <a:buNone/>
            </a:pPr>
            <a:endParaRPr lang="en-US" sz="4400" dirty="0">
              <a:effectLst/>
              <a:latin typeface="Times New Roman" panose="02020603050405020304" pitchFamily="18" charset="0"/>
              <a:ea typeface="Aptos" panose="020B0004020202020204" pitchFamily="34" charset="0"/>
            </a:endParaRPr>
          </a:p>
          <a:p>
            <a:pPr marL="0" indent="0" algn="ctr">
              <a:buNone/>
            </a:pPr>
            <a:r>
              <a:rPr lang="en-US" sz="6600" dirty="0">
                <a:effectLst/>
                <a:latin typeface="Times New Roman" panose="02020603050405020304" pitchFamily="18" charset="0"/>
                <a:ea typeface="Aptos" panose="020B0004020202020204" pitchFamily="34" charset="0"/>
              </a:rPr>
              <a:t>Just because the Holy Spirit lives within us, it doesn’t mean that we automatically live victorious Christian lives. </a:t>
            </a: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65727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DEB7B-2FD8-5325-CFDE-FDBE126CC226}"/>
              </a:ext>
            </a:extLst>
          </p:cNvPr>
          <p:cNvSpPr>
            <a:spLocks noGrp="1"/>
          </p:cNvSpPr>
          <p:nvPr>
            <p:ph type="title"/>
          </p:nvPr>
        </p:nvSpPr>
        <p:spPr/>
        <p:txBody>
          <a:bodyPr/>
          <a:lstStyle/>
          <a:p>
            <a:r>
              <a:rPr lang="en-US" dirty="0">
                <a:solidFill>
                  <a:srgbClr val="FF0000"/>
                </a:solidFill>
              </a:rPr>
              <a:t>Reasons a victorious life isn’t automatic … </a:t>
            </a:r>
          </a:p>
        </p:txBody>
      </p:sp>
    </p:spTree>
    <p:extLst>
      <p:ext uri="{BB962C8B-B14F-4D97-AF65-F5344CB8AC3E}">
        <p14:creationId xmlns:p14="http://schemas.microsoft.com/office/powerpoint/2010/main" val="38787417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6E4C6E-A974-3D98-34C3-B789CEF85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01EF48-FE4F-EFF0-15DA-A1865470411E}"/>
              </a:ext>
            </a:extLst>
          </p:cNvPr>
          <p:cNvSpPr>
            <a:spLocks noGrp="1"/>
          </p:cNvSpPr>
          <p:nvPr>
            <p:ph type="title"/>
          </p:nvPr>
        </p:nvSpPr>
        <p:spPr/>
        <p:txBody>
          <a:bodyPr/>
          <a:lstStyle/>
          <a:p>
            <a:r>
              <a:rPr lang="en-US" dirty="0">
                <a:solidFill>
                  <a:srgbClr val="FF0000"/>
                </a:solidFill>
              </a:rPr>
              <a:t>Reasons a victorious life isn’t automatic … </a:t>
            </a:r>
          </a:p>
        </p:txBody>
      </p:sp>
      <p:sp>
        <p:nvSpPr>
          <p:cNvPr id="3" name="Content Placeholder 2">
            <a:extLst>
              <a:ext uri="{FF2B5EF4-FFF2-40B4-BE49-F238E27FC236}">
                <a16:creationId xmlns:a16="http://schemas.microsoft.com/office/drawing/2014/main" id="{85CAD1A7-50E9-283A-CBFE-30665F839A1F}"/>
              </a:ext>
            </a:extLst>
          </p:cNvPr>
          <p:cNvSpPr>
            <a:spLocks noGrp="1"/>
          </p:cNvSpPr>
          <p:nvPr>
            <p:ph idx="1"/>
          </p:nvPr>
        </p:nvSpPr>
        <p:spPr/>
        <p:txBody>
          <a:bodyPr>
            <a:normAutofit/>
          </a:bodyPr>
          <a:lstStyle/>
          <a:p>
            <a:r>
              <a:rPr lang="en-US" sz="4800" dirty="0">
                <a:solidFill>
                  <a:srgbClr val="FF0000"/>
                </a:solidFill>
              </a:rPr>
              <a:t>The premier aspect of God’s love is that He has given man free will</a:t>
            </a:r>
          </a:p>
        </p:txBody>
      </p:sp>
    </p:spTree>
    <p:extLst>
      <p:ext uri="{BB962C8B-B14F-4D97-AF65-F5344CB8AC3E}">
        <p14:creationId xmlns:p14="http://schemas.microsoft.com/office/powerpoint/2010/main" val="33721271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74274B-17D3-98F9-066A-5EB93F828E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FE3F2E-310F-3242-39DC-DE30E62B8EEB}"/>
              </a:ext>
            </a:extLst>
          </p:cNvPr>
          <p:cNvSpPr>
            <a:spLocks noGrp="1"/>
          </p:cNvSpPr>
          <p:nvPr>
            <p:ph type="title"/>
          </p:nvPr>
        </p:nvSpPr>
        <p:spPr/>
        <p:txBody>
          <a:bodyPr/>
          <a:lstStyle/>
          <a:p>
            <a:r>
              <a:rPr lang="en-US" dirty="0">
                <a:solidFill>
                  <a:srgbClr val="FF0000"/>
                </a:solidFill>
              </a:rPr>
              <a:t>Reasons a victorious life isn’t automatic … </a:t>
            </a:r>
          </a:p>
        </p:txBody>
      </p:sp>
      <p:sp>
        <p:nvSpPr>
          <p:cNvPr id="3" name="Content Placeholder 2">
            <a:extLst>
              <a:ext uri="{FF2B5EF4-FFF2-40B4-BE49-F238E27FC236}">
                <a16:creationId xmlns:a16="http://schemas.microsoft.com/office/drawing/2014/main" id="{8A59A9B1-1DB7-5FDF-A935-DA3DDE4F400B}"/>
              </a:ext>
            </a:extLst>
          </p:cNvPr>
          <p:cNvSpPr>
            <a:spLocks noGrp="1"/>
          </p:cNvSpPr>
          <p:nvPr>
            <p:ph idx="1"/>
          </p:nvPr>
        </p:nvSpPr>
        <p:spPr/>
        <p:txBody>
          <a:bodyPr>
            <a:normAutofit/>
          </a:bodyPr>
          <a:lstStyle/>
          <a:p>
            <a:r>
              <a:rPr lang="en-US" sz="4800" dirty="0"/>
              <a:t>The premier aspect of God’s love is that He has given man free will</a:t>
            </a:r>
          </a:p>
          <a:p>
            <a:r>
              <a:rPr lang="en-US" sz="4800" dirty="0">
                <a:solidFill>
                  <a:srgbClr val="FF0000"/>
                </a:solidFill>
                <a:latin typeface="Times New Roman" panose="02020603050405020304" pitchFamily="18" charset="0"/>
                <a:ea typeface="Aptos" panose="020B0004020202020204" pitchFamily="34" charset="0"/>
              </a:rPr>
              <a:t>W</a:t>
            </a:r>
            <a:r>
              <a:rPr lang="en-US" sz="4800" dirty="0">
                <a:solidFill>
                  <a:srgbClr val="FF0000"/>
                </a:solidFill>
                <a:effectLst/>
                <a:latin typeface="Times New Roman" panose="02020603050405020304" pitchFamily="18" charset="0"/>
                <a:ea typeface="Aptos" panose="020B0004020202020204" pitchFamily="34" charset="0"/>
              </a:rPr>
              <a:t>e wrestle with our own sin nature, even after we’ve believed in Jesus Christ</a:t>
            </a:r>
            <a:endParaRPr lang="en-US" sz="4800" dirty="0">
              <a:solidFill>
                <a:srgbClr val="FF0000"/>
              </a:solidFill>
            </a:endParaRPr>
          </a:p>
        </p:txBody>
      </p:sp>
    </p:spTree>
    <p:extLst>
      <p:ext uri="{BB962C8B-B14F-4D97-AF65-F5344CB8AC3E}">
        <p14:creationId xmlns:p14="http://schemas.microsoft.com/office/powerpoint/2010/main" val="7182971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1EAE4-F39B-AC79-91C0-DACA0128814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67D488-940F-D070-9FEC-47D1D8D50C81}"/>
              </a:ext>
            </a:extLst>
          </p:cNvPr>
          <p:cNvSpPr>
            <a:spLocks noGrp="1"/>
          </p:cNvSpPr>
          <p:nvPr>
            <p:ph idx="1"/>
          </p:nvPr>
        </p:nvSpPr>
        <p:spPr>
          <a:xfrm>
            <a:off x="697832" y="640322"/>
            <a:ext cx="10720136" cy="5577356"/>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Romans 7:14-20</a:t>
            </a:r>
          </a:p>
          <a:p>
            <a:pPr marL="0" indent="0">
              <a:buNone/>
            </a:pPr>
            <a:r>
              <a:rPr lang="en-US" sz="4400" b="1" i="1" dirty="0">
                <a:effectLst/>
                <a:latin typeface="Times New Roman" panose="02020603050405020304" pitchFamily="18" charset="0"/>
                <a:ea typeface="Aptos" panose="020B0004020202020204" pitchFamily="34" charset="0"/>
              </a:rPr>
              <a:t>“So the trouble is not with the law, for it is spiritual and good.  The trouble is with me, for I am all too human, a slave to sin.  I don’t really understand myself, for I want to do what is right, but I don’t do it.  Instead, I do what I hate.  But if I know that what I am doing is wrong, this shows that I agree that the law is good.  So I am not the one doing</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520429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07107-F2B1-36E8-0C4B-C71A73E9927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E0ACD2-CD13-1B2E-7ED4-71CF05C7C413}"/>
              </a:ext>
            </a:extLst>
          </p:cNvPr>
          <p:cNvSpPr>
            <a:spLocks noGrp="1"/>
          </p:cNvSpPr>
          <p:nvPr>
            <p:ph idx="1"/>
          </p:nvPr>
        </p:nvSpPr>
        <p:spPr>
          <a:xfrm>
            <a:off x="697832" y="640322"/>
            <a:ext cx="10720136" cy="5577356"/>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Romans 7:14-20</a:t>
            </a:r>
          </a:p>
          <a:p>
            <a:pPr marL="0" indent="0">
              <a:buNone/>
            </a:pPr>
            <a:r>
              <a:rPr lang="en-US" sz="4400" b="1" i="1" dirty="0">
                <a:effectLst/>
                <a:latin typeface="Times New Roman" panose="02020603050405020304" pitchFamily="18" charset="0"/>
                <a:ea typeface="Aptos" panose="020B0004020202020204" pitchFamily="34" charset="0"/>
              </a:rPr>
              <a:t>wrong; it is sin living in me that does it.  And I know that nothing good lives in me, that is, in my sinful nature.  I want to do what is right, but I can’t.  I want to do what is good, but I don’t.  I don’t want to do what is wrong, but I do it anyway.  But if I do what I don’t want to do, I am not really the one doing wrong; it is sin living in me that does it.”</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983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5507BC6-8AFF-1751-FF3A-9FA2778D8A94}"/>
              </a:ext>
            </a:extLst>
          </p:cNvPr>
          <p:cNvSpPr>
            <a:spLocks noGrp="1"/>
          </p:cNvSpPr>
          <p:nvPr>
            <p:ph type="title"/>
          </p:nvPr>
        </p:nvSpPr>
        <p:spPr/>
        <p:txBody>
          <a:bodyPr/>
          <a:lstStyle/>
          <a:p>
            <a:r>
              <a:rPr lang="en-US" dirty="0"/>
              <a:t>Ideas on “Who” the restrainer is:</a:t>
            </a:r>
          </a:p>
        </p:txBody>
      </p:sp>
      <p:sp>
        <p:nvSpPr>
          <p:cNvPr id="5" name="Content Placeholder 4">
            <a:extLst>
              <a:ext uri="{FF2B5EF4-FFF2-40B4-BE49-F238E27FC236}">
                <a16:creationId xmlns:a16="http://schemas.microsoft.com/office/drawing/2014/main" id="{40789F97-DB8B-053E-8145-D6AEF9264C3C}"/>
              </a:ext>
            </a:extLst>
          </p:cNvPr>
          <p:cNvSpPr>
            <a:spLocks noGrp="1"/>
          </p:cNvSpPr>
          <p:nvPr>
            <p:ph sz="half" idx="1"/>
          </p:nvPr>
        </p:nvSpPr>
        <p:spPr>
          <a:xfrm>
            <a:off x="445168" y="1825625"/>
            <a:ext cx="5574632" cy="4351338"/>
          </a:xfrm>
        </p:spPr>
        <p:txBody>
          <a:bodyPr>
            <a:normAutofit/>
          </a:bodyPr>
          <a:lstStyle/>
          <a:p>
            <a:r>
              <a:rPr lang="en-US" sz="4400" dirty="0"/>
              <a:t>The Roman Empire</a:t>
            </a:r>
          </a:p>
          <a:p>
            <a:r>
              <a:rPr lang="en-US" sz="4400" dirty="0"/>
              <a:t>The Jewish State</a:t>
            </a:r>
          </a:p>
          <a:p>
            <a:r>
              <a:rPr lang="en-US" sz="4400" dirty="0"/>
              <a:t>The Apostle Paul</a:t>
            </a:r>
          </a:p>
          <a:p>
            <a:r>
              <a:rPr lang="en-US" sz="4400" dirty="0"/>
              <a:t>The Preaching of the Gospel</a:t>
            </a:r>
          </a:p>
          <a:p>
            <a:r>
              <a:rPr lang="en-US" sz="4400" dirty="0"/>
              <a:t>Human Government</a:t>
            </a:r>
          </a:p>
        </p:txBody>
      </p:sp>
      <p:sp>
        <p:nvSpPr>
          <p:cNvPr id="6" name="Content Placeholder 5">
            <a:extLst>
              <a:ext uri="{FF2B5EF4-FFF2-40B4-BE49-F238E27FC236}">
                <a16:creationId xmlns:a16="http://schemas.microsoft.com/office/drawing/2014/main" id="{E2F7846A-80B2-E061-23EF-566FCABF92DA}"/>
              </a:ext>
            </a:extLst>
          </p:cNvPr>
          <p:cNvSpPr>
            <a:spLocks noGrp="1"/>
          </p:cNvSpPr>
          <p:nvPr>
            <p:ph sz="half" idx="2"/>
          </p:nvPr>
        </p:nvSpPr>
        <p:spPr>
          <a:xfrm>
            <a:off x="6172199" y="1825625"/>
            <a:ext cx="5787190" cy="4351338"/>
          </a:xfrm>
        </p:spPr>
        <p:txBody>
          <a:bodyPr>
            <a:normAutofit/>
          </a:bodyPr>
          <a:lstStyle/>
          <a:p>
            <a:r>
              <a:rPr lang="en-US" sz="4400" dirty="0"/>
              <a:t>Satan</a:t>
            </a:r>
          </a:p>
          <a:p>
            <a:r>
              <a:rPr lang="en-US" sz="4400" dirty="0"/>
              <a:t>Elijah</a:t>
            </a:r>
          </a:p>
          <a:p>
            <a:r>
              <a:rPr lang="en-US" sz="4400" dirty="0"/>
              <a:t>Unfallen Angels</a:t>
            </a:r>
          </a:p>
          <a:p>
            <a:r>
              <a:rPr lang="en-US" sz="4400" dirty="0"/>
              <a:t>Michael the Archangel</a:t>
            </a:r>
          </a:p>
          <a:p>
            <a:r>
              <a:rPr lang="en-US" sz="4400" dirty="0"/>
              <a:t>The Holy Spirit</a:t>
            </a:r>
          </a:p>
          <a:p>
            <a:r>
              <a:rPr lang="en-US" sz="4400" dirty="0"/>
              <a:t>The Church</a:t>
            </a:r>
          </a:p>
          <a:p>
            <a:endParaRPr lang="en-US" sz="4400" dirty="0"/>
          </a:p>
        </p:txBody>
      </p:sp>
    </p:spTree>
    <p:extLst>
      <p:ext uri="{BB962C8B-B14F-4D97-AF65-F5344CB8AC3E}">
        <p14:creationId xmlns:p14="http://schemas.microsoft.com/office/powerpoint/2010/main" val="38464333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9C15DB-7DFE-D01B-D604-0D9BEE58BDD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79F1C2-BA03-61E2-F84C-F4C2CD8BC787}"/>
              </a:ext>
            </a:extLst>
          </p:cNvPr>
          <p:cNvSpPr>
            <a:spLocks noGrp="1"/>
          </p:cNvSpPr>
          <p:nvPr>
            <p:ph idx="1"/>
          </p:nvPr>
        </p:nvSpPr>
        <p:spPr>
          <a:xfrm>
            <a:off x="529389" y="288758"/>
            <a:ext cx="11093116" cy="628048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Romans 7:21-24</a:t>
            </a:r>
          </a:p>
          <a:p>
            <a:pPr marL="0" indent="0">
              <a:buNone/>
            </a:pPr>
            <a:r>
              <a:rPr lang="en-US" sz="4400" b="1" i="1" dirty="0">
                <a:effectLst/>
                <a:latin typeface="Times New Roman" panose="02020603050405020304" pitchFamily="18" charset="0"/>
                <a:ea typeface="Aptos" panose="020B0004020202020204" pitchFamily="34" charset="0"/>
              </a:rPr>
              <a:t>“I have discovered this principle of life – that when I want to do what is right, I inevitably do what is wrong.  I love God’s law with all my heart.  But there is another power within me that is at war with my mind.  This power makes me a slave to the sin that is still within me.  Oh, what a miserable person I am!  Who will free me from this life that is dominated by sin and death?”</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42687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6FA22B-4243-0F8D-303A-1E2D5CD0D83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7362E6-27F1-9441-0FB9-81C6BF9F8CA9}"/>
              </a:ext>
            </a:extLst>
          </p:cNvPr>
          <p:cNvSpPr>
            <a:spLocks noGrp="1"/>
          </p:cNvSpPr>
          <p:nvPr>
            <p:ph idx="1"/>
          </p:nvPr>
        </p:nvSpPr>
        <p:spPr>
          <a:xfrm>
            <a:off x="697832" y="640322"/>
            <a:ext cx="10720136" cy="5577356"/>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7:25</a:t>
            </a:r>
          </a:p>
          <a:p>
            <a:pPr marL="0" marR="0" indent="0">
              <a:buNone/>
            </a:pPr>
            <a:r>
              <a:rPr lang="en-US" sz="4800" b="1" i="1" kern="100" dirty="0">
                <a:effectLst/>
                <a:latin typeface="Times New Roman" panose="02020603050405020304" pitchFamily="18" charset="0"/>
                <a:ea typeface="Aptos" panose="020B0004020202020204" pitchFamily="34" charset="0"/>
              </a:rPr>
              <a:t>“Thank God!  The answer is in Jesus Christ our Lord.  So you see how it is: In my mind I really want to obey God’s law, but because of my sinful nature I am a slave to sin.”</a:t>
            </a:r>
            <a:r>
              <a:rPr lang="en-US" sz="4800" kern="1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36667174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785244-668B-A863-33FE-98470BFEA1F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2A8772-17C1-50FB-CD33-49C0C07125E5}"/>
              </a:ext>
            </a:extLst>
          </p:cNvPr>
          <p:cNvSpPr>
            <a:spLocks noGrp="1"/>
          </p:cNvSpPr>
          <p:nvPr>
            <p:ph idx="1"/>
          </p:nvPr>
        </p:nvSpPr>
        <p:spPr>
          <a:xfrm>
            <a:off x="697832" y="640322"/>
            <a:ext cx="10720136" cy="5577356"/>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8:1-2</a:t>
            </a:r>
          </a:p>
          <a:p>
            <a:pPr marL="0" marR="0" indent="0">
              <a:buNone/>
            </a:pPr>
            <a:r>
              <a:rPr lang="en-US" sz="4800" b="1" i="1" dirty="0">
                <a:effectLst/>
                <a:latin typeface="Times New Roman" panose="02020603050405020304" pitchFamily="18" charset="0"/>
                <a:ea typeface="Aptos" panose="020B0004020202020204" pitchFamily="34" charset="0"/>
              </a:rPr>
              <a:t>“So now there is no condemnation for those who belong to Christ Jesus.  And because you belong to him, the power of the life-giving Spirit has freed you from the power of sin that leads to death.”</a:t>
            </a:r>
            <a:endParaRPr lang="en-US" sz="48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6035318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BE0601-C720-20BE-B514-62043D2B3DA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A8D216-93C7-E10A-9A05-BAADEFBB4BAA}"/>
              </a:ext>
            </a:extLst>
          </p:cNvPr>
          <p:cNvSpPr>
            <a:spLocks noGrp="1"/>
          </p:cNvSpPr>
          <p:nvPr>
            <p:ph idx="1"/>
          </p:nvPr>
        </p:nvSpPr>
        <p:spPr>
          <a:xfrm>
            <a:off x="697832" y="640322"/>
            <a:ext cx="10720136" cy="5577356"/>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Romans 8:6-7</a:t>
            </a:r>
          </a:p>
          <a:p>
            <a:pPr marL="0" marR="0" indent="0">
              <a:buNone/>
            </a:pPr>
            <a:r>
              <a:rPr lang="en-US" sz="4400" b="1" i="1" dirty="0">
                <a:effectLst/>
                <a:latin typeface="Times New Roman" panose="02020603050405020304" pitchFamily="18" charset="0"/>
                <a:ea typeface="Aptos" panose="020B0004020202020204" pitchFamily="34" charset="0"/>
              </a:rPr>
              <a:t>“Those who are dominated by the sinful nature think about sinful things, but those who are controlled by the Holy Spirit think about things that please the Spirit.  So letting your sinful nature control your mind leads to death.  But letting the Spirit control you mind leads to life and peace.”</a:t>
            </a:r>
            <a:r>
              <a:rPr lang="en-US" sz="4400" dirty="0">
                <a:effectLst/>
                <a:latin typeface="Times New Roman" panose="02020603050405020304" pitchFamily="18" charset="0"/>
                <a:ea typeface="Aptos" panose="020B0004020202020204" pitchFamily="34" charset="0"/>
              </a:rPr>
              <a:t> </a:t>
            </a:r>
            <a:endParaRPr lang="en-US" sz="44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1942249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F5C5D-0899-324D-C316-4FCCC3BDEF1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C69E38-2ED4-2C97-DE76-66E371C5FC46}"/>
              </a:ext>
            </a:extLst>
          </p:cNvPr>
          <p:cNvSpPr>
            <a:spLocks noGrp="1"/>
          </p:cNvSpPr>
          <p:nvPr>
            <p:ph idx="1"/>
          </p:nvPr>
        </p:nvSpPr>
        <p:spPr>
          <a:xfrm>
            <a:off x="838200" y="599606"/>
            <a:ext cx="10515600" cy="6077919"/>
          </a:xfrm>
        </p:spPr>
        <p:txBody>
          <a:bodyPr>
            <a:normAutofit/>
          </a:bodyPr>
          <a:lstStyle/>
          <a:p>
            <a:pPr marL="0" indent="0" algn="ctr">
              <a:buNone/>
            </a:pPr>
            <a:endParaRPr lang="en-US" sz="4800" i="1" dirty="0">
              <a:effectLst/>
              <a:latin typeface="Times New Roman" panose="02020603050405020304" pitchFamily="18" charset="0"/>
              <a:ea typeface="Aptos" panose="020B0004020202020204" pitchFamily="34" charset="0"/>
            </a:endParaRPr>
          </a:p>
          <a:p>
            <a:pPr marL="0" indent="0" algn="ctr">
              <a:buNone/>
            </a:pPr>
            <a:endParaRPr lang="en-US" sz="4800" i="1" dirty="0">
              <a:effectLst/>
              <a:latin typeface="Times New Roman" panose="02020603050405020304" pitchFamily="18" charset="0"/>
              <a:ea typeface="Aptos" panose="020B0004020202020204" pitchFamily="34" charset="0"/>
            </a:endParaRPr>
          </a:p>
          <a:p>
            <a:pPr marL="0" indent="0" algn="ctr">
              <a:buNone/>
            </a:pPr>
            <a:endParaRPr lang="en-US" sz="4800" i="1" dirty="0">
              <a:latin typeface="Times New Roman" panose="02020603050405020304" pitchFamily="18" charset="0"/>
              <a:ea typeface="Aptos" panose="020B0004020202020204" pitchFamily="34" charset="0"/>
            </a:endParaRPr>
          </a:p>
          <a:p>
            <a:pPr marL="0" indent="0" algn="ctr">
              <a:buNone/>
            </a:pPr>
            <a:r>
              <a:rPr lang="en-US" sz="4800" i="1" dirty="0">
                <a:effectLst/>
                <a:latin typeface="Times New Roman" panose="02020603050405020304" pitchFamily="18" charset="0"/>
                <a:ea typeface="Aptos" panose="020B0004020202020204" pitchFamily="34" charset="0"/>
              </a:rPr>
              <a:t>“</a:t>
            </a:r>
            <a:r>
              <a:rPr lang="en-US" sz="4800" i="1" dirty="0">
                <a:solidFill>
                  <a:srgbClr val="FF0000"/>
                </a:solidFill>
                <a:effectLst/>
                <a:latin typeface="Times New Roman" panose="02020603050405020304" pitchFamily="18" charset="0"/>
                <a:ea typeface="Aptos" panose="020B0004020202020204" pitchFamily="34" charset="0"/>
              </a:rPr>
              <a:t>If the believer is operating on his own resolve and commitment to fulfill God’s commands</a:t>
            </a:r>
            <a:r>
              <a:rPr lang="en-US" sz="4800" i="1" dirty="0">
                <a:effectLst/>
                <a:latin typeface="Times New Roman" panose="02020603050405020304" pitchFamily="18" charset="0"/>
                <a:ea typeface="Aptos" panose="020B0004020202020204" pitchFamily="34" charset="0"/>
              </a:rPr>
              <a:t>, then he cannot do the things that he wishes (in other words, he will not be fulfilling the lusts of his flesh).”</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222530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C9B27-7370-6773-3050-9508997B070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7E4F74-7A44-0E5A-D841-FB1048B09B23}"/>
              </a:ext>
            </a:extLst>
          </p:cNvPr>
          <p:cNvSpPr>
            <a:spLocks noGrp="1"/>
          </p:cNvSpPr>
          <p:nvPr>
            <p:ph idx="1"/>
          </p:nvPr>
        </p:nvSpPr>
        <p:spPr>
          <a:xfrm>
            <a:off x="838200" y="599606"/>
            <a:ext cx="10515600" cy="6077919"/>
          </a:xfrm>
        </p:spPr>
        <p:txBody>
          <a:bodyPr>
            <a:normAutofit/>
          </a:bodyPr>
          <a:lstStyle/>
          <a:p>
            <a:pPr marL="0" indent="0" algn="ctr">
              <a:buNone/>
            </a:pPr>
            <a:r>
              <a:rPr lang="en-US" sz="4800" b="1" i="1" dirty="0">
                <a:effectLst/>
                <a:latin typeface="Times New Roman" panose="02020603050405020304" pitchFamily="18" charset="0"/>
                <a:ea typeface="Aptos" panose="020B0004020202020204" pitchFamily="34" charset="0"/>
              </a:rPr>
              <a:t>THIS POWER COMES FROM THE HOLY SPIRIT</a:t>
            </a:r>
          </a:p>
          <a:p>
            <a:pPr marL="0" indent="0" algn="ctr">
              <a:buNone/>
            </a:pPr>
            <a:endParaRPr lang="en-US" sz="4800" i="1" dirty="0">
              <a:latin typeface="Times New Roman" panose="02020603050405020304" pitchFamily="18" charset="0"/>
              <a:ea typeface="Aptos" panose="020B0004020202020204" pitchFamily="34" charset="0"/>
            </a:endParaRPr>
          </a:p>
          <a:p>
            <a:pPr marL="0" indent="0" algn="ctr">
              <a:buNone/>
            </a:pPr>
            <a:r>
              <a:rPr lang="en-US" sz="4800" i="1" dirty="0">
                <a:effectLst/>
                <a:latin typeface="Times New Roman" panose="02020603050405020304" pitchFamily="18" charset="0"/>
                <a:ea typeface="Aptos" panose="020B0004020202020204" pitchFamily="34" charset="0"/>
              </a:rPr>
              <a:t>“</a:t>
            </a:r>
            <a:r>
              <a:rPr lang="en-US" sz="4800" i="1" dirty="0">
                <a:solidFill>
                  <a:srgbClr val="FF0000"/>
                </a:solidFill>
                <a:effectLst/>
                <a:latin typeface="Times New Roman" panose="02020603050405020304" pitchFamily="18" charset="0"/>
                <a:ea typeface="Aptos" panose="020B0004020202020204" pitchFamily="34" charset="0"/>
              </a:rPr>
              <a:t>If the believer is operating on his own resolve and commitment to fulfill God’s commands</a:t>
            </a:r>
            <a:r>
              <a:rPr lang="en-US" sz="4800" i="1" dirty="0">
                <a:effectLst/>
                <a:latin typeface="Times New Roman" panose="02020603050405020304" pitchFamily="18" charset="0"/>
                <a:ea typeface="Aptos" panose="020B0004020202020204" pitchFamily="34" charset="0"/>
              </a:rPr>
              <a:t>, then he cannot do the things that he wishes (in other words, he will not be fulfilling the lusts of his flesh).”</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Arrow: Down 1">
            <a:extLst>
              <a:ext uri="{FF2B5EF4-FFF2-40B4-BE49-F238E27FC236}">
                <a16:creationId xmlns:a16="http://schemas.microsoft.com/office/drawing/2014/main" id="{244F70E9-3F96-73B0-4A6B-AAB38AF09783}"/>
              </a:ext>
            </a:extLst>
          </p:cNvPr>
          <p:cNvSpPr/>
          <p:nvPr/>
        </p:nvSpPr>
        <p:spPr>
          <a:xfrm>
            <a:off x="5510463" y="1973179"/>
            <a:ext cx="974558" cy="974558"/>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978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BC98E-62A8-B078-54EE-151C857A07F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C580CF6-15FB-F7FD-15E2-9505AF7F8E52}"/>
              </a:ext>
            </a:extLst>
          </p:cNvPr>
          <p:cNvSpPr>
            <a:spLocks noGrp="1"/>
          </p:cNvSpPr>
          <p:nvPr>
            <p:ph type="title"/>
          </p:nvPr>
        </p:nvSpPr>
        <p:spPr/>
        <p:txBody>
          <a:bodyPr/>
          <a:lstStyle/>
          <a:p>
            <a:r>
              <a:rPr lang="en-US" dirty="0"/>
              <a:t>Ideas on “Who” the restrainer is:</a:t>
            </a:r>
          </a:p>
        </p:txBody>
      </p:sp>
      <p:sp>
        <p:nvSpPr>
          <p:cNvPr id="5" name="Content Placeholder 4">
            <a:extLst>
              <a:ext uri="{FF2B5EF4-FFF2-40B4-BE49-F238E27FC236}">
                <a16:creationId xmlns:a16="http://schemas.microsoft.com/office/drawing/2014/main" id="{C6AE772C-C8D3-1CFC-C827-26D337EB4863}"/>
              </a:ext>
            </a:extLst>
          </p:cNvPr>
          <p:cNvSpPr>
            <a:spLocks noGrp="1"/>
          </p:cNvSpPr>
          <p:nvPr>
            <p:ph sz="half" idx="1"/>
          </p:nvPr>
        </p:nvSpPr>
        <p:spPr>
          <a:xfrm>
            <a:off x="445168" y="1825625"/>
            <a:ext cx="5574632" cy="4351338"/>
          </a:xfrm>
        </p:spPr>
        <p:txBody>
          <a:bodyPr>
            <a:normAutofit/>
          </a:bodyPr>
          <a:lstStyle/>
          <a:p>
            <a:r>
              <a:rPr lang="en-US" sz="4400" dirty="0"/>
              <a:t>The Roman Empire</a:t>
            </a:r>
          </a:p>
          <a:p>
            <a:r>
              <a:rPr lang="en-US" sz="4400" dirty="0"/>
              <a:t>The Jewish State</a:t>
            </a:r>
          </a:p>
          <a:p>
            <a:r>
              <a:rPr lang="en-US" sz="4400" dirty="0"/>
              <a:t>The Apostle Paul</a:t>
            </a:r>
          </a:p>
          <a:p>
            <a:r>
              <a:rPr lang="en-US" sz="4400" dirty="0"/>
              <a:t>The Preaching of the Gospel</a:t>
            </a:r>
          </a:p>
          <a:p>
            <a:r>
              <a:rPr lang="en-US" sz="4400" dirty="0"/>
              <a:t>Human Government</a:t>
            </a:r>
          </a:p>
        </p:txBody>
      </p:sp>
      <p:sp>
        <p:nvSpPr>
          <p:cNvPr id="6" name="Content Placeholder 5">
            <a:extLst>
              <a:ext uri="{FF2B5EF4-FFF2-40B4-BE49-F238E27FC236}">
                <a16:creationId xmlns:a16="http://schemas.microsoft.com/office/drawing/2014/main" id="{20AD3258-858C-B5BF-0FDF-7C8F01AED537}"/>
              </a:ext>
            </a:extLst>
          </p:cNvPr>
          <p:cNvSpPr>
            <a:spLocks noGrp="1"/>
          </p:cNvSpPr>
          <p:nvPr>
            <p:ph sz="half" idx="2"/>
          </p:nvPr>
        </p:nvSpPr>
        <p:spPr>
          <a:xfrm>
            <a:off x="6172199" y="1825625"/>
            <a:ext cx="5787190" cy="4351338"/>
          </a:xfrm>
        </p:spPr>
        <p:txBody>
          <a:bodyPr>
            <a:normAutofit/>
          </a:bodyPr>
          <a:lstStyle/>
          <a:p>
            <a:r>
              <a:rPr lang="en-US" sz="4400" dirty="0"/>
              <a:t>Satan</a:t>
            </a:r>
          </a:p>
          <a:p>
            <a:r>
              <a:rPr lang="en-US" sz="4400" dirty="0"/>
              <a:t>Elijah</a:t>
            </a:r>
          </a:p>
          <a:p>
            <a:r>
              <a:rPr lang="en-US" sz="4400" dirty="0"/>
              <a:t>Unfallen Angels</a:t>
            </a:r>
          </a:p>
          <a:p>
            <a:r>
              <a:rPr lang="en-US" sz="4400" dirty="0"/>
              <a:t>Michael the Archangel</a:t>
            </a:r>
          </a:p>
          <a:p>
            <a:r>
              <a:rPr lang="en-US" sz="4400" dirty="0">
                <a:solidFill>
                  <a:srgbClr val="FF0000"/>
                </a:solidFill>
              </a:rPr>
              <a:t>The Holy Spirit</a:t>
            </a:r>
          </a:p>
          <a:p>
            <a:r>
              <a:rPr lang="en-US" sz="4400" dirty="0">
                <a:solidFill>
                  <a:srgbClr val="FF0000"/>
                </a:solidFill>
              </a:rPr>
              <a:t>The Church</a:t>
            </a:r>
          </a:p>
          <a:p>
            <a:endParaRPr lang="en-US" sz="4400" dirty="0"/>
          </a:p>
        </p:txBody>
      </p:sp>
      <p:sp>
        <p:nvSpPr>
          <p:cNvPr id="2" name="Oval 1">
            <a:extLst>
              <a:ext uri="{FF2B5EF4-FFF2-40B4-BE49-F238E27FC236}">
                <a16:creationId xmlns:a16="http://schemas.microsoft.com/office/drawing/2014/main" id="{BB6F6DD4-B051-187A-D653-1FEAE45130BE}"/>
              </a:ext>
            </a:extLst>
          </p:cNvPr>
          <p:cNvSpPr/>
          <p:nvPr/>
        </p:nvSpPr>
        <p:spPr>
          <a:xfrm>
            <a:off x="5534527" y="4572000"/>
            <a:ext cx="5173578" cy="1739900"/>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399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D2F036-48F8-2BCA-C136-FFFD44C8258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E0F1035-FD05-425A-28B0-3B7FB1B2E6F5}"/>
              </a:ext>
            </a:extLst>
          </p:cNvPr>
          <p:cNvSpPr>
            <a:spLocks noGrp="1"/>
          </p:cNvSpPr>
          <p:nvPr>
            <p:ph type="title"/>
          </p:nvPr>
        </p:nvSpPr>
        <p:spPr>
          <a:xfrm>
            <a:off x="838200" y="180475"/>
            <a:ext cx="10515600" cy="1325563"/>
          </a:xfrm>
        </p:spPr>
        <p:txBody>
          <a:bodyPr/>
          <a:lstStyle/>
          <a:p>
            <a:r>
              <a:rPr lang="en-US" dirty="0">
                <a:solidFill>
                  <a:srgbClr val="FF0000"/>
                </a:solidFill>
              </a:rPr>
              <a:t>Is the Holy Spirit the restrainer?  </a:t>
            </a:r>
          </a:p>
        </p:txBody>
      </p:sp>
      <p:sp>
        <p:nvSpPr>
          <p:cNvPr id="6" name="Content Placeholder 5">
            <a:extLst>
              <a:ext uri="{FF2B5EF4-FFF2-40B4-BE49-F238E27FC236}">
                <a16:creationId xmlns:a16="http://schemas.microsoft.com/office/drawing/2014/main" id="{72453910-DCB7-0CC5-5D65-8AF71DA62664}"/>
              </a:ext>
            </a:extLst>
          </p:cNvPr>
          <p:cNvSpPr>
            <a:spLocks noGrp="1"/>
          </p:cNvSpPr>
          <p:nvPr>
            <p:ph idx="1"/>
          </p:nvPr>
        </p:nvSpPr>
        <p:spPr>
          <a:xfrm>
            <a:off x="838200" y="1199981"/>
            <a:ext cx="10515600" cy="4851901"/>
          </a:xfrm>
        </p:spPr>
        <p:txBody>
          <a:bodyPr>
            <a:normAutofit/>
          </a:bodyPr>
          <a:lstStyle/>
          <a:p>
            <a:pPr marL="0" indent="0">
              <a:buNone/>
            </a:pPr>
            <a:r>
              <a:rPr lang="en-US" sz="4400" dirty="0"/>
              <a:t>Clues to look at … </a:t>
            </a:r>
          </a:p>
        </p:txBody>
      </p:sp>
    </p:spTree>
    <p:extLst>
      <p:ext uri="{BB962C8B-B14F-4D97-AF65-F5344CB8AC3E}">
        <p14:creationId xmlns:p14="http://schemas.microsoft.com/office/powerpoint/2010/main" val="2139632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DF28B-F1D5-B46E-5F1A-3D80E3195D7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D0454E1-151B-4F61-B67D-6599A1694C4E}"/>
              </a:ext>
            </a:extLst>
          </p:cNvPr>
          <p:cNvSpPr>
            <a:spLocks noGrp="1"/>
          </p:cNvSpPr>
          <p:nvPr>
            <p:ph type="title"/>
          </p:nvPr>
        </p:nvSpPr>
        <p:spPr>
          <a:xfrm>
            <a:off x="838200" y="180475"/>
            <a:ext cx="10515600" cy="1325563"/>
          </a:xfrm>
        </p:spPr>
        <p:txBody>
          <a:bodyPr/>
          <a:lstStyle/>
          <a:p>
            <a:r>
              <a:rPr lang="en-US" dirty="0"/>
              <a:t>Is the Holy Spirit the restrainer?  </a:t>
            </a:r>
          </a:p>
        </p:txBody>
      </p:sp>
      <p:sp>
        <p:nvSpPr>
          <p:cNvPr id="6" name="Content Placeholder 5">
            <a:extLst>
              <a:ext uri="{FF2B5EF4-FFF2-40B4-BE49-F238E27FC236}">
                <a16:creationId xmlns:a16="http://schemas.microsoft.com/office/drawing/2014/main" id="{E933AE41-D607-3787-F429-41191414B3C9}"/>
              </a:ext>
            </a:extLst>
          </p:cNvPr>
          <p:cNvSpPr>
            <a:spLocks noGrp="1"/>
          </p:cNvSpPr>
          <p:nvPr>
            <p:ph idx="1"/>
          </p:nvPr>
        </p:nvSpPr>
        <p:spPr>
          <a:xfrm>
            <a:off x="838200" y="1236076"/>
            <a:ext cx="10515600" cy="4851901"/>
          </a:xfrm>
        </p:spPr>
        <p:txBody>
          <a:bodyPr>
            <a:normAutofit/>
          </a:bodyPr>
          <a:lstStyle/>
          <a:p>
            <a:pPr marL="0" indent="0">
              <a:buNone/>
            </a:pPr>
            <a:r>
              <a:rPr lang="en-US" sz="4400" dirty="0"/>
              <a:t>Clues to look at …</a:t>
            </a:r>
          </a:p>
          <a:p>
            <a:r>
              <a:rPr lang="en-US" sz="4400" dirty="0"/>
              <a:t> </a:t>
            </a:r>
            <a:r>
              <a:rPr lang="en-US" sz="4400" dirty="0">
                <a:solidFill>
                  <a:srgbClr val="FF0000"/>
                </a:solidFill>
              </a:rPr>
              <a:t>The restrainer holds back the man of sin</a:t>
            </a:r>
          </a:p>
        </p:txBody>
      </p:sp>
    </p:spTree>
    <p:extLst>
      <p:ext uri="{BB962C8B-B14F-4D97-AF65-F5344CB8AC3E}">
        <p14:creationId xmlns:p14="http://schemas.microsoft.com/office/powerpoint/2010/main" val="962971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B30B8-C3C1-C679-25D4-C4F8C0C487C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BAE4586-878F-C960-4BC4-0C189F40DBED}"/>
              </a:ext>
            </a:extLst>
          </p:cNvPr>
          <p:cNvSpPr>
            <a:spLocks noGrp="1"/>
          </p:cNvSpPr>
          <p:nvPr>
            <p:ph type="title"/>
          </p:nvPr>
        </p:nvSpPr>
        <p:spPr>
          <a:xfrm>
            <a:off x="838200" y="0"/>
            <a:ext cx="10515600" cy="1325563"/>
          </a:xfrm>
        </p:spPr>
        <p:txBody>
          <a:bodyPr/>
          <a:lstStyle/>
          <a:p>
            <a:r>
              <a:rPr lang="en-US" dirty="0">
                <a:solidFill>
                  <a:srgbClr val="FF0000"/>
                </a:solidFill>
              </a:rPr>
              <a:t>Is the Holy Spirit the restrainer?  </a:t>
            </a:r>
          </a:p>
        </p:txBody>
      </p:sp>
      <p:sp>
        <p:nvSpPr>
          <p:cNvPr id="6" name="Content Placeholder 5">
            <a:extLst>
              <a:ext uri="{FF2B5EF4-FFF2-40B4-BE49-F238E27FC236}">
                <a16:creationId xmlns:a16="http://schemas.microsoft.com/office/drawing/2014/main" id="{73B29D32-207C-7042-AB65-26143DDC9AA7}"/>
              </a:ext>
            </a:extLst>
          </p:cNvPr>
          <p:cNvSpPr>
            <a:spLocks noGrp="1"/>
          </p:cNvSpPr>
          <p:nvPr>
            <p:ph idx="1"/>
          </p:nvPr>
        </p:nvSpPr>
        <p:spPr>
          <a:xfrm>
            <a:off x="838200" y="1139824"/>
            <a:ext cx="10515600" cy="4851901"/>
          </a:xfrm>
        </p:spPr>
        <p:txBody>
          <a:bodyPr>
            <a:normAutofit/>
          </a:bodyPr>
          <a:lstStyle/>
          <a:p>
            <a:pPr marL="0" indent="0">
              <a:buNone/>
            </a:pPr>
            <a:r>
              <a:rPr lang="en-US" sz="4400" dirty="0"/>
              <a:t>Clues to look at …</a:t>
            </a:r>
          </a:p>
          <a:p>
            <a:r>
              <a:rPr lang="en-US" sz="4400" dirty="0"/>
              <a:t> The restrainer holds back the man of sin</a:t>
            </a:r>
          </a:p>
          <a:p>
            <a:r>
              <a:rPr lang="en-US" sz="4400" dirty="0">
                <a:solidFill>
                  <a:srgbClr val="FF0000"/>
                </a:solidFill>
              </a:rPr>
              <a:t>The grammar used in verses 6 and 7</a:t>
            </a:r>
          </a:p>
        </p:txBody>
      </p:sp>
    </p:spTree>
    <p:extLst>
      <p:ext uri="{BB962C8B-B14F-4D97-AF65-F5344CB8AC3E}">
        <p14:creationId xmlns:p14="http://schemas.microsoft.com/office/powerpoint/2010/main" val="1410814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TotalTime>
  <Words>2302</Words>
  <Application>Microsoft Office PowerPoint</Application>
  <PresentationFormat>Widescreen</PresentationFormat>
  <Paragraphs>174</Paragraphs>
  <Slides>55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Ideas on “Who” the restrainer is:</vt:lpstr>
      <vt:lpstr>Ideas on “Who” the restrainer is:</vt:lpstr>
      <vt:lpstr>Is the Holy Spirit the restrainer?  </vt:lpstr>
      <vt:lpstr>Is the Holy Spirit the restrainer?  </vt:lpstr>
      <vt:lpstr>Is the Holy Spirit the restrainer?  </vt:lpstr>
      <vt:lpstr>PowerPoint Presentation</vt:lpstr>
      <vt:lpstr>PowerPoint Presentation</vt:lpstr>
      <vt:lpstr>PowerPoint Presentation</vt:lpstr>
      <vt:lpstr>PowerPoint Presentation</vt:lpstr>
      <vt:lpstr>Is the Holy Spirit the restrainer?  </vt:lpstr>
      <vt:lpstr>PowerPoint Presentation</vt:lpstr>
      <vt:lpstr>Is the Holy Spirit the restrainer?  </vt:lpstr>
      <vt:lpstr>PowerPoint Presentation</vt:lpstr>
      <vt:lpstr>The Spirit-Indwelt Church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Spirit-Indwelt Church … </vt:lpstr>
      <vt:lpstr>PowerPoint Presentation</vt:lpstr>
      <vt:lpstr>The Spirit-Indwelt Church … </vt:lpstr>
      <vt:lpstr>PowerPoint Presentation</vt:lpstr>
      <vt:lpstr>PowerPoint Presentation</vt:lpstr>
      <vt:lpstr>PowerPoint Presentation</vt:lpstr>
      <vt:lpstr>The Spirit-Indwelt Church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Reasons a victorious life isn’t automatic … </vt:lpstr>
      <vt:lpstr>Reasons a victorious life isn’t automatic … </vt:lpstr>
      <vt:lpstr>Reasons a victorious life isn’t automatic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2024-11-17T03:24:10Z</dcterms:created>
  <dcterms:modified xsi:type="dcterms:W3CDTF">2024-11-17T05:04:42Z</dcterms:modified>
</cp:coreProperties>
</file>