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34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89EEC-6F31-45CE-88E5-7BA0B9EBAD8B}"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343A5-8E6C-4BC8-9C84-550F1E162C35}" type="slidenum">
              <a:rPr lang="en-US" smtClean="0"/>
              <a:t>‹#›</a:t>
            </a:fld>
            <a:endParaRPr lang="en-US"/>
          </a:p>
        </p:txBody>
      </p:sp>
    </p:spTree>
    <p:extLst>
      <p:ext uri="{BB962C8B-B14F-4D97-AF65-F5344CB8AC3E}">
        <p14:creationId xmlns:p14="http://schemas.microsoft.com/office/powerpoint/2010/main" val="62438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9E121-AE39-4A0E-BF9A-A41A92B9DEEF}" type="slidenum">
              <a:rPr lang="en-US" smtClean="0"/>
              <a:t>5</a:t>
            </a:fld>
            <a:endParaRPr lang="en-US"/>
          </a:p>
        </p:txBody>
      </p:sp>
    </p:spTree>
    <p:extLst>
      <p:ext uri="{BB962C8B-B14F-4D97-AF65-F5344CB8AC3E}">
        <p14:creationId xmlns:p14="http://schemas.microsoft.com/office/powerpoint/2010/main" val="36490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8544-1481-6E70-FA01-460AC28E0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5287D-579B-D7EA-AF0B-2D4B65DB4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803A8-B69C-079E-A66D-D23FA7127253}"/>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5" name="Footer Placeholder 4">
            <a:extLst>
              <a:ext uri="{FF2B5EF4-FFF2-40B4-BE49-F238E27FC236}">
                <a16:creationId xmlns:a16="http://schemas.microsoft.com/office/drawing/2014/main" id="{F77882A2-BE5E-1693-A902-4E43959D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D1FF-4A09-4A86-FC52-2262F4E6791C}"/>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141740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8A7F-4BE6-48A8-F2C3-FF9B98124B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DD0E47-EF2D-7509-83EE-8BEB7DEE8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673FE-DCFC-3415-CE13-84AD607CD764}"/>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5" name="Footer Placeholder 4">
            <a:extLst>
              <a:ext uri="{FF2B5EF4-FFF2-40B4-BE49-F238E27FC236}">
                <a16:creationId xmlns:a16="http://schemas.microsoft.com/office/drawing/2014/main" id="{A2ABA4C7-8186-D16E-AE7F-53AC9B686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948BD-2AFF-49E4-80DE-5B7B2BC9C533}"/>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298460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A288C-073B-74FE-A943-9380D0E673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921DC-8B57-419D-3939-D9649ADBF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EE27B-51CC-5F48-65CB-1FA87B2225FB}"/>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5" name="Footer Placeholder 4">
            <a:extLst>
              <a:ext uri="{FF2B5EF4-FFF2-40B4-BE49-F238E27FC236}">
                <a16:creationId xmlns:a16="http://schemas.microsoft.com/office/drawing/2014/main" id="{B80A1ACB-604B-9013-5CFA-7792197DE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7284B-1A80-CF82-51AB-0CF8AF2D62B3}"/>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417628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28C0-7D1C-98E1-C434-32F5BCBF9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71CAF-B761-EE4C-4F1A-215AB2CA6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04ACB-CFE2-19CA-8AB6-F9A6BDE69D1F}"/>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5" name="Footer Placeholder 4">
            <a:extLst>
              <a:ext uri="{FF2B5EF4-FFF2-40B4-BE49-F238E27FC236}">
                <a16:creationId xmlns:a16="http://schemas.microsoft.com/office/drawing/2014/main" id="{BA94D5AC-AB98-5E9A-0B27-A691B365C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6545C-06D7-AF9E-82E0-FE89FE161B79}"/>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62953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181D-14C3-29CD-61C7-D76D22A393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88393-0689-5954-983D-6B0ED764CA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DD02-0CED-05DB-E722-650C66CED101}"/>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5" name="Footer Placeholder 4">
            <a:extLst>
              <a:ext uri="{FF2B5EF4-FFF2-40B4-BE49-F238E27FC236}">
                <a16:creationId xmlns:a16="http://schemas.microsoft.com/office/drawing/2014/main" id="{3C96EC27-91C1-B155-C191-A1099E7F8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09F-B336-706B-D6EF-3241806D48FA}"/>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291998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690A-B99E-2ECC-3256-D92F2F9B0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50F10-E9C6-D84E-0AEA-5520BF09C6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E031B1-F162-4F1F-28AD-782A47AE5A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62567-1A55-C952-C0C9-CE04B675D914}"/>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6" name="Footer Placeholder 5">
            <a:extLst>
              <a:ext uri="{FF2B5EF4-FFF2-40B4-BE49-F238E27FC236}">
                <a16:creationId xmlns:a16="http://schemas.microsoft.com/office/drawing/2014/main" id="{C5514ECA-E2C5-73C5-4E2A-8920ED01C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058FF-EC89-C12D-DCA6-8604594218A2}"/>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265111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6615-3DD3-3BB7-080F-5B7FE015F5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C3380-E0FB-08A9-462A-AC17E79A8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016281-AB99-4861-0386-99B440E66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13E95-A63C-FB96-A0E5-764560B48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3ABD5E-2562-113C-66A1-64CC1219B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B6F90-8BBA-A546-1BC2-35BEAE90255A}"/>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8" name="Footer Placeholder 7">
            <a:extLst>
              <a:ext uri="{FF2B5EF4-FFF2-40B4-BE49-F238E27FC236}">
                <a16:creationId xmlns:a16="http://schemas.microsoft.com/office/drawing/2014/main" id="{ECB006A4-BBDB-269C-3028-CC5A542E85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03978A-BCAB-EE5A-9B34-15562F6EB18C}"/>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176577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6398-ED43-D8E8-F08D-3AEC87B5B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6F9033-5F90-F68C-CCDD-3C5150D37CE4}"/>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4" name="Footer Placeholder 3">
            <a:extLst>
              <a:ext uri="{FF2B5EF4-FFF2-40B4-BE49-F238E27FC236}">
                <a16:creationId xmlns:a16="http://schemas.microsoft.com/office/drawing/2014/main" id="{07DA7BD7-13EE-BE30-76A5-E21D07CAE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16A10-9DB7-A1EE-5604-F5F82662F693}"/>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86590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C3C81-8E44-91EE-703E-2900B4DFBD36}"/>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3" name="Footer Placeholder 2">
            <a:extLst>
              <a:ext uri="{FF2B5EF4-FFF2-40B4-BE49-F238E27FC236}">
                <a16:creationId xmlns:a16="http://schemas.microsoft.com/office/drawing/2014/main" id="{0907BB9A-0D14-C998-59E6-6C96FE8EFE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226BB8-F649-6450-6957-9A1DF3E34F6A}"/>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321538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3658-0C28-B86E-85E8-24BFE5A5E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9148BC-FC6D-89CF-DDB1-0DD4AF5FC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8B4526-A405-406E-8738-20FD4C198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100B3-FDF8-89B4-3A1E-A3917B776175}"/>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6" name="Footer Placeholder 5">
            <a:extLst>
              <a:ext uri="{FF2B5EF4-FFF2-40B4-BE49-F238E27FC236}">
                <a16:creationId xmlns:a16="http://schemas.microsoft.com/office/drawing/2014/main" id="{24D4CBF2-28BF-F41A-7F64-7B065BBF6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BAA8B-DAD5-28F5-8E56-699D5B826519}"/>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297154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7302-53FD-E415-2191-219129A28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E6314-B8F0-C9C5-86BA-DD82ACAEE0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D0231-7444-69CE-3BE7-52B67C374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AB9D0-FFD2-5586-21BC-8BD15BA5EB1E}"/>
              </a:ext>
            </a:extLst>
          </p:cNvPr>
          <p:cNvSpPr>
            <a:spLocks noGrp="1"/>
          </p:cNvSpPr>
          <p:nvPr>
            <p:ph type="dt" sz="half" idx="10"/>
          </p:nvPr>
        </p:nvSpPr>
        <p:spPr/>
        <p:txBody>
          <a:bodyPr/>
          <a:lstStyle/>
          <a:p>
            <a:fld id="{BDFBEAAF-A600-4C13-BA01-E4AB3D0EF876}" type="datetimeFigureOut">
              <a:rPr lang="en-US" smtClean="0"/>
              <a:t>10/19/2024</a:t>
            </a:fld>
            <a:endParaRPr lang="en-US"/>
          </a:p>
        </p:txBody>
      </p:sp>
      <p:sp>
        <p:nvSpPr>
          <p:cNvPr id="6" name="Footer Placeholder 5">
            <a:extLst>
              <a:ext uri="{FF2B5EF4-FFF2-40B4-BE49-F238E27FC236}">
                <a16:creationId xmlns:a16="http://schemas.microsoft.com/office/drawing/2014/main" id="{6FE1401D-1B4F-FC1A-7938-F71ECEDCE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FE5B0-78E5-82CA-95D3-C81F18AE2EC7}"/>
              </a:ext>
            </a:extLst>
          </p:cNvPr>
          <p:cNvSpPr>
            <a:spLocks noGrp="1"/>
          </p:cNvSpPr>
          <p:nvPr>
            <p:ph type="sldNum" sz="quarter" idx="12"/>
          </p:nvPr>
        </p:nvSpPr>
        <p:spPr/>
        <p:txBody>
          <a:bodyPr/>
          <a:lstStyle/>
          <a:p>
            <a:fld id="{C8EB6422-C144-40EF-BD6C-D615A11068C5}" type="slidenum">
              <a:rPr lang="en-US" smtClean="0"/>
              <a:t>‹#›</a:t>
            </a:fld>
            <a:endParaRPr lang="en-US"/>
          </a:p>
        </p:txBody>
      </p:sp>
    </p:spTree>
    <p:extLst>
      <p:ext uri="{BB962C8B-B14F-4D97-AF65-F5344CB8AC3E}">
        <p14:creationId xmlns:p14="http://schemas.microsoft.com/office/powerpoint/2010/main" val="38166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71F49-7B4C-791D-3E9C-1315B8722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CD244-9B60-96F8-838A-0B00CD159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09537-5213-A2AD-307F-B7B0DFEFB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FBEAAF-A600-4C13-BA01-E4AB3D0EF876}" type="datetimeFigureOut">
              <a:rPr lang="en-US" smtClean="0"/>
              <a:t>10/19/2024</a:t>
            </a:fld>
            <a:endParaRPr lang="en-US"/>
          </a:p>
        </p:txBody>
      </p:sp>
      <p:sp>
        <p:nvSpPr>
          <p:cNvPr id="5" name="Footer Placeholder 4">
            <a:extLst>
              <a:ext uri="{FF2B5EF4-FFF2-40B4-BE49-F238E27FC236}">
                <a16:creationId xmlns:a16="http://schemas.microsoft.com/office/drawing/2014/main" id="{D79B6EC2-7D8C-BBBF-CDB1-6F740B11F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ADDB1C1-5603-FA6E-632D-470929DA9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EB6422-C144-40EF-BD6C-D615A11068C5}" type="slidenum">
              <a:rPr lang="en-US" smtClean="0"/>
              <a:t>‹#›</a:t>
            </a:fld>
            <a:endParaRPr lang="en-US"/>
          </a:p>
        </p:txBody>
      </p:sp>
    </p:spTree>
    <p:extLst>
      <p:ext uri="{BB962C8B-B14F-4D97-AF65-F5344CB8AC3E}">
        <p14:creationId xmlns:p14="http://schemas.microsoft.com/office/powerpoint/2010/main" val="3902052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98DA-2552-6CF6-8C96-387922D90BEA}"/>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160106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0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a:t>
            </a:r>
            <a:r>
              <a:rPr lang="en-US" sz="4000" b="1" i="1" dirty="0">
                <a:solidFill>
                  <a:srgbClr val="FF0000"/>
                </a:solidFill>
                <a:effectLst/>
                <a:latin typeface="Times New Roman" panose="02020603050405020304" pitchFamily="18" charset="0"/>
                <a:ea typeface="Aptos" panose="020B0004020202020204" pitchFamily="34" charset="0"/>
              </a:rPr>
              <a:t>that blindness in part has happened to Israel until the fullness of the Gentiles has come in</a:t>
            </a:r>
            <a:r>
              <a:rPr lang="en-US" sz="4000" b="1" i="1" dirty="0">
                <a:effectLst/>
                <a:latin typeface="Times New Roman" panose="02020603050405020304" pitchFamily="18" charset="0"/>
                <a:ea typeface="Aptos" panose="020B0004020202020204" pitchFamily="34" charset="0"/>
              </a:rPr>
              <a:t>.  And so all Israel will be saved, as it is written: “The Deliverer will come out of Zion, and He will turn away ungodliness from Jacob; for this is My covenant with them, when I take away their sins.”</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54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0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that blindness in part has happened to Israel until the fullness of the Gentiles has come in.  </a:t>
            </a:r>
            <a:r>
              <a:rPr lang="en-US" sz="4000" b="1" i="1" dirty="0">
                <a:solidFill>
                  <a:srgbClr val="FF0000"/>
                </a:solidFill>
                <a:effectLst/>
                <a:latin typeface="Times New Roman" panose="02020603050405020304" pitchFamily="18" charset="0"/>
                <a:ea typeface="Aptos" panose="020B0004020202020204" pitchFamily="34" charset="0"/>
              </a:rPr>
              <a:t>And so all Israel will be saved, as it is written: “The Deliverer will come out of Zion, and He will turn away ungodliness from Jacob; for this is My covenant with them, when I take away their sins</a:t>
            </a:r>
            <a:r>
              <a:rPr lang="en-US" sz="4000" b="1" i="1" dirty="0">
                <a:effectLst/>
                <a:latin typeface="Times New Roman" panose="02020603050405020304" pitchFamily="18" charset="0"/>
                <a:ea typeface="Aptos" panose="020B0004020202020204" pitchFamily="34" charset="0"/>
              </a:rPr>
              <a:t>.”</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188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1176C7D7-63F3-0AC5-58FB-AB24307BDC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418376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12:1-3</a:t>
            </a:r>
          </a:p>
          <a:p>
            <a:pPr marL="0" indent="0">
              <a:buNone/>
            </a:pPr>
            <a:r>
              <a:rPr lang="en-US" sz="4000" b="1" i="1" dirty="0">
                <a:effectLst/>
                <a:latin typeface="Times New Roman" panose="02020603050405020304" pitchFamily="18" charset="0"/>
                <a:ea typeface="Aptos" panose="020B0004020202020204" pitchFamily="34" charset="0"/>
              </a:rPr>
              <a:t>“Now the Lord had said to Abram: “Get out of your country, from your family and from your father’s house, to a land that I will show you.  I will make you a great nation; I will bless you and make your name great; and you shall be a blessing.  I will bless those who bless you, and I will curse him who curses you; and in you all the families of the earth shall be blessed.”</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79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12:1-3</a:t>
            </a:r>
          </a:p>
          <a:p>
            <a:pPr marL="0" indent="0">
              <a:buNone/>
            </a:pPr>
            <a:r>
              <a:rPr lang="en-US" sz="4000" b="1" i="1" dirty="0">
                <a:effectLst/>
                <a:latin typeface="Times New Roman" panose="02020603050405020304" pitchFamily="18" charset="0"/>
                <a:ea typeface="Aptos" panose="020B0004020202020204" pitchFamily="34" charset="0"/>
              </a:rPr>
              <a:t>“Now the Lord had said to Abram: “Get out of your country, from your family and from your father’s house, to </a:t>
            </a:r>
            <a:r>
              <a:rPr lang="en-US" sz="4000" b="1" i="1" dirty="0">
                <a:solidFill>
                  <a:srgbClr val="FF0000"/>
                </a:solidFill>
                <a:effectLst/>
                <a:latin typeface="Times New Roman" panose="02020603050405020304" pitchFamily="18" charset="0"/>
                <a:ea typeface="Aptos" panose="020B0004020202020204" pitchFamily="34" charset="0"/>
              </a:rPr>
              <a:t>a land that I will show you</a:t>
            </a:r>
            <a:r>
              <a:rPr lang="en-US" sz="4000" b="1" i="1" dirty="0">
                <a:effectLst/>
                <a:latin typeface="Times New Roman" panose="02020603050405020304" pitchFamily="18" charset="0"/>
                <a:ea typeface="Aptos" panose="020B0004020202020204" pitchFamily="34" charset="0"/>
              </a:rPr>
              <a:t>.  </a:t>
            </a:r>
            <a:r>
              <a:rPr lang="en-US" sz="4000" b="1" i="1" dirty="0">
                <a:solidFill>
                  <a:schemeClr val="accent5"/>
                </a:solidFill>
                <a:effectLst/>
                <a:latin typeface="Times New Roman" panose="02020603050405020304" pitchFamily="18" charset="0"/>
                <a:ea typeface="Aptos" panose="020B0004020202020204" pitchFamily="34" charset="0"/>
              </a:rPr>
              <a:t>I will make you a great nation</a:t>
            </a:r>
            <a:r>
              <a:rPr lang="en-US" sz="4000" b="1" i="1" dirty="0">
                <a:effectLst/>
                <a:latin typeface="Times New Roman" panose="02020603050405020304" pitchFamily="18" charset="0"/>
                <a:ea typeface="Aptos" panose="020B0004020202020204" pitchFamily="34" charset="0"/>
              </a:rPr>
              <a:t>; </a:t>
            </a:r>
            <a:r>
              <a:rPr lang="en-US" sz="4000" b="1" i="1" dirty="0">
                <a:solidFill>
                  <a:srgbClr val="FFC000"/>
                </a:solidFill>
                <a:effectLst/>
                <a:latin typeface="Times New Roman" panose="02020603050405020304" pitchFamily="18" charset="0"/>
                <a:ea typeface="Aptos" panose="020B0004020202020204" pitchFamily="34" charset="0"/>
              </a:rPr>
              <a:t>I will bless you and make your name great</a:t>
            </a:r>
            <a:r>
              <a:rPr lang="en-US" sz="4000" b="1" i="1" dirty="0">
                <a:effectLst/>
                <a:latin typeface="Times New Roman" panose="02020603050405020304" pitchFamily="18" charset="0"/>
                <a:ea typeface="Aptos" panose="020B0004020202020204" pitchFamily="34" charset="0"/>
              </a:rPr>
              <a:t>; and you shall be a blessing.  I will bless those who bless you, and I will curse him who curses you; and </a:t>
            </a:r>
            <a:r>
              <a:rPr lang="en-US" sz="4000" b="1" i="1" dirty="0">
                <a:solidFill>
                  <a:srgbClr val="FFC000"/>
                </a:solidFill>
                <a:effectLst/>
                <a:latin typeface="Times New Roman" panose="02020603050405020304" pitchFamily="18" charset="0"/>
                <a:ea typeface="Aptos" panose="020B0004020202020204" pitchFamily="34" charset="0"/>
              </a:rPr>
              <a:t>in you all the families of the earth shall be blessed</a:t>
            </a:r>
            <a:r>
              <a:rPr lang="en-US" sz="4000" b="1" i="1" dirty="0">
                <a:effectLst/>
                <a:latin typeface="Times New Roman" panose="02020603050405020304" pitchFamily="18" charset="0"/>
                <a:ea typeface="Aptos" panose="020B0004020202020204" pitchFamily="34" charset="0"/>
              </a:rPr>
              <a:t>.”</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B384CB6-1E58-2D1F-8138-50F6DA01816B}"/>
              </a:ext>
            </a:extLst>
          </p:cNvPr>
          <p:cNvSpPr txBox="1"/>
          <p:nvPr/>
        </p:nvSpPr>
        <p:spPr>
          <a:xfrm rot="19851847">
            <a:off x="7268901" y="509285"/>
            <a:ext cx="1911549" cy="923330"/>
          </a:xfrm>
          <a:prstGeom prst="rect">
            <a:avLst/>
          </a:prstGeom>
          <a:solidFill>
            <a:srgbClr val="FF0000"/>
          </a:solidFill>
        </p:spPr>
        <p:txBody>
          <a:bodyPr wrap="none" rtlCol="0">
            <a:spAutoFit/>
          </a:bodyPr>
          <a:lstStyle/>
          <a:p>
            <a:r>
              <a:rPr lang="en-US" sz="5400" dirty="0">
                <a:solidFill>
                  <a:schemeClr val="bg1"/>
                </a:solidFill>
              </a:rPr>
              <a:t>LAND</a:t>
            </a:r>
          </a:p>
        </p:txBody>
      </p:sp>
      <p:sp>
        <p:nvSpPr>
          <p:cNvPr id="4" name="Arrow: Down 3">
            <a:extLst>
              <a:ext uri="{FF2B5EF4-FFF2-40B4-BE49-F238E27FC236}">
                <a16:creationId xmlns:a16="http://schemas.microsoft.com/office/drawing/2014/main" id="{FD5A2F18-A296-CD57-6517-4856212197A9}"/>
              </a:ext>
            </a:extLst>
          </p:cNvPr>
          <p:cNvSpPr/>
          <p:nvPr/>
        </p:nvSpPr>
        <p:spPr>
          <a:xfrm rot="2294512">
            <a:off x="6713991" y="1390588"/>
            <a:ext cx="431110" cy="110782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B3BF2D-F818-A527-CB26-195D86FCE762}"/>
              </a:ext>
            </a:extLst>
          </p:cNvPr>
          <p:cNvSpPr txBox="1"/>
          <p:nvPr/>
        </p:nvSpPr>
        <p:spPr>
          <a:xfrm rot="21128654">
            <a:off x="1849829" y="1099516"/>
            <a:ext cx="1819729" cy="923330"/>
          </a:xfrm>
          <a:prstGeom prst="rect">
            <a:avLst/>
          </a:prstGeom>
          <a:solidFill>
            <a:srgbClr val="FF0000"/>
          </a:solidFill>
        </p:spPr>
        <p:txBody>
          <a:bodyPr wrap="none" rtlCol="0">
            <a:spAutoFit/>
          </a:bodyPr>
          <a:lstStyle/>
          <a:p>
            <a:r>
              <a:rPr lang="en-US" sz="5400" dirty="0">
                <a:solidFill>
                  <a:schemeClr val="bg1"/>
                </a:solidFill>
              </a:rPr>
              <a:t>SEED</a:t>
            </a:r>
          </a:p>
        </p:txBody>
      </p:sp>
      <p:sp>
        <p:nvSpPr>
          <p:cNvPr id="6" name="Arrow: Down 5">
            <a:extLst>
              <a:ext uri="{FF2B5EF4-FFF2-40B4-BE49-F238E27FC236}">
                <a16:creationId xmlns:a16="http://schemas.microsoft.com/office/drawing/2014/main" id="{6ACA4985-ABBD-4C9E-B7F7-4D94AAAE8857}"/>
              </a:ext>
            </a:extLst>
          </p:cNvPr>
          <p:cNvSpPr/>
          <p:nvPr/>
        </p:nvSpPr>
        <p:spPr>
          <a:xfrm rot="19544140">
            <a:off x="3073650" y="2024442"/>
            <a:ext cx="431110" cy="110782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E5D68C-9CDA-7B12-E076-6E196054D2D3}"/>
              </a:ext>
            </a:extLst>
          </p:cNvPr>
          <p:cNvSpPr txBox="1"/>
          <p:nvPr/>
        </p:nvSpPr>
        <p:spPr>
          <a:xfrm rot="21128654">
            <a:off x="5527432" y="3794397"/>
            <a:ext cx="3275256" cy="923330"/>
          </a:xfrm>
          <a:prstGeom prst="rect">
            <a:avLst/>
          </a:prstGeom>
          <a:solidFill>
            <a:srgbClr val="FF0000"/>
          </a:solidFill>
        </p:spPr>
        <p:txBody>
          <a:bodyPr wrap="none" rtlCol="0">
            <a:spAutoFit/>
          </a:bodyPr>
          <a:lstStyle/>
          <a:p>
            <a:r>
              <a:rPr lang="en-US" sz="5400" dirty="0">
                <a:solidFill>
                  <a:schemeClr val="bg1"/>
                </a:solidFill>
              </a:rPr>
              <a:t>BLESSING</a:t>
            </a:r>
          </a:p>
        </p:txBody>
      </p:sp>
      <p:sp>
        <p:nvSpPr>
          <p:cNvPr id="8" name="Arrow: Down 7">
            <a:extLst>
              <a:ext uri="{FF2B5EF4-FFF2-40B4-BE49-F238E27FC236}">
                <a16:creationId xmlns:a16="http://schemas.microsoft.com/office/drawing/2014/main" id="{40FB474F-0528-B132-AE44-067904281CF8}"/>
              </a:ext>
            </a:extLst>
          </p:cNvPr>
          <p:cNvSpPr/>
          <p:nvPr/>
        </p:nvSpPr>
        <p:spPr>
          <a:xfrm rot="13630676">
            <a:off x="8927115" y="3299816"/>
            <a:ext cx="385026" cy="7773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18523ABA-2781-AF27-B653-D549D6C4D0DD}"/>
              </a:ext>
            </a:extLst>
          </p:cNvPr>
          <p:cNvSpPr/>
          <p:nvPr/>
        </p:nvSpPr>
        <p:spPr>
          <a:xfrm rot="3172501">
            <a:off x="5028134" y="4452240"/>
            <a:ext cx="385026" cy="7773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04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14254" y="612523"/>
            <a:ext cx="10763491"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15:1-6</a:t>
            </a:r>
          </a:p>
          <a:p>
            <a:pPr marL="0" indent="0">
              <a:buNone/>
            </a:pPr>
            <a:r>
              <a:rPr lang="en-US" sz="4000" b="1" i="1" dirty="0">
                <a:effectLst/>
                <a:latin typeface="Times New Roman" panose="02020603050405020304" pitchFamily="18" charset="0"/>
                <a:ea typeface="Aptos" panose="020B0004020202020204" pitchFamily="34" charset="0"/>
              </a:rPr>
              <a:t>“After these things the word of the Lord came to Abram in a vision, saying, “Do not be afraid, Abram.  I am your shield, your exceedingly great reward.”  But Abram said, “Lord God, what will You give me, seeing I go childless, and the heir of my house is Eliezer of Damascus?”  Then Abram said, “Look, You have given me no offspring; indeed one born in my house is my heir!”  And behold, the word of the Lord came to him,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59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54766" y="612523"/>
            <a:ext cx="10682468"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Genesis 15:1-6</a:t>
            </a:r>
          </a:p>
          <a:p>
            <a:pPr marL="0" indent="0">
              <a:buNone/>
            </a:pPr>
            <a:r>
              <a:rPr lang="en-US" sz="4000" b="1" i="1" dirty="0">
                <a:effectLst/>
                <a:latin typeface="Times New Roman" panose="02020603050405020304" pitchFamily="18" charset="0"/>
                <a:ea typeface="Aptos" panose="020B0004020202020204" pitchFamily="34" charset="0"/>
              </a:rPr>
              <a:t>saying, “This one shall not be your heir, but one who will come from your own body shall be your heir.”  Then He brought him outside and said, “Look now toward heaven, and count the stars if you are able to number them.”  And He said to him, “So shall your descendants be.”  And he believed in the Lord, and He accounted it to him for righteousness.”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76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Genesis 15:7-8</a:t>
            </a:r>
          </a:p>
          <a:p>
            <a:pPr marL="0" indent="0">
              <a:buNone/>
            </a:pPr>
            <a:r>
              <a:rPr lang="en-US" sz="4800" b="1" i="1" dirty="0">
                <a:effectLst/>
                <a:latin typeface="Times New Roman" panose="02020603050405020304" pitchFamily="18" charset="0"/>
                <a:ea typeface="Aptos" panose="020B0004020202020204" pitchFamily="34" charset="0"/>
              </a:rPr>
              <a:t>“then He said to him, “I am the Lord, who brought you out of Ur of the Chaldeans, to give you this land to inherit it.”  And he said, “Lord God, how shall I know that I will inherit it?”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6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lgn="ctr">
              <a:buNone/>
            </a:pPr>
            <a:r>
              <a:rPr lang="en-US" sz="8000" b="1" dirty="0">
                <a:solidFill>
                  <a:srgbClr val="FF0000"/>
                </a:solidFill>
                <a:latin typeface="Calibri" panose="020F0502020204030204" pitchFamily="34" charset="0"/>
                <a:ea typeface="Calibri" panose="020F0502020204030204" pitchFamily="34" charset="0"/>
                <a:cs typeface="Calibri" panose="020F0502020204030204" pitchFamily="34" charset="0"/>
              </a:rPr>
              <a:t>God doesn’t lie!</a:t>
            </a:r>
          </a:p>
        </p:txBody>
      </p:sp>
    </p:spTree>
    <p:extLst>
      <p:ext uri="{BB962C8B-B14F-4D97-AF65-F5344CB8AC3E}">
        <p14:creationId xmlns:p14="http://schemas.microsoft.com/office/powerpoint/2010/main" val="35827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lgn="ctr">
              <a:buNone/>
            </a:pPr>
            <a:r>
              <a:rPr lang="en-US" sz="8000" b="1" dirty="0">
                <a:latin typeface="Calibri" panose="020F0502020204030204" pitchFamily="34" charset="0"/>
                <a:ea typeface="Calibri" panose="020F0502020204030204" pitchFamily="34" charset="0"/>
                <a:cs typeface="Calibri" panose="020F0502020204030204" pitchFamily="34" charset="0"/>
              </a:rPr>
              <a:t>God doesn’t lie!</a:t>
            </a:r>
          </a:p>
          <a:p>
            <a:pPr marL="0" indent="0" algn="ctr">
              <a:buNone/>
            </a:pPr>
            <a:endParaRPr lang="en-US" sz="4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8000" dirty="0">
                <a:solidFill>
                  <a:srgbClr val="FF0000"/>
                </a:solidFill>
                <a:latin typeface="Calibri" panose="020F0502020204030204" pitchFamily="34" charset="0"/>
                <a:ea typeface="Calibri" panose="020F0502020204030204" pitchFamily="34" charset="0"/>
                <a:cs typeface="Calibri" panose="020F0502020204030204" pitchFamily="34" charset="0"/>
              </a:rPr>
              <a:t>God’s character is based on 100% veracity … i.e., He always tells the truth!</a:t>
            </a:r>
          </a:p>
        </p:txBody>
      </p:sp>
    </p:spTree>
    <p:extLst>
      <p:ext uri="{BB962C8B-B14F-4D97-AF65-F5344CB8AC3E}">
        <p14:creationId xmlns:p14="http://schemas.microsoft.com/office/powerpoint/2010/main" val="231714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ap of the middle east&#10;&#10;Description automatically generated">
            <a:extLst>
              <a:ext uri="{FF2B5EF4-FFF2-40B4-BE49-F238E27FC236}">
                <a16:creationId xmlns:a16="http://schemas.microsoft.com/office/drawing/2014/main" id="{7F563802-6230-C64A-D694-5213FC438AD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spTree>
    <p:extLst>
      <p:ext uri="{BB962C8B-B14F-4D97-AF65-F5344CB8AC3E}">
        <p14:creationId xmlns:p14="http://schemas.microsoft.com/office/powerpoint/2010/main" val="286970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Numbers 23:19</a:t>
            </a:r>
          </a:p>
          <a:p>
            <a:pPr marL="0" indent="0">
              <a:buNone/>
            </a:pPr>
            <a:r>
              <a:rPr lang="en-US" sz="4800" b="1" i="1" dirty="0">
                <a:effectLst/>
                <a:latin typeface="Times New Roman" panose="02020603050405020304" pitchFamily="18" charset="0"/>
                <a:ea typeface="Aptos" panose="020B0004020202020204" pitchFamily="34" charset="0"/>
              </a:rPr>
              <a:t>“God is not a man, that He should lie, nor a son of man, that He should repent.  Has He said, and will He not do?  Or has He spoken, and will He not make it good?”</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1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0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that blindness in part has happened to Israel until the fullness of the Gentiles has come in.  </a:t>
            </a:r>
            <a:r>
              <a:rPr lang="en-US" sz="4000" b="1" i="1" dirty="0">
                <a:solidFill>
                  <a:srgbClr val="FF0000"/>
                </a:solidFill>
                <a:effectLst/>
                <a:latin typeface="Times New Roman" panose="02020603050405020304" pitchFamily="18" charset="0"/>
                <a:ea typeface="Aptos" panose="020B0004020202020204" pitchFamily="34" charset="0"/>
              </a:rPr>
              <a:t>And so all Israel will be saved, as it is written: “The Deliverer will come out of Zion, and He will turn away ungodliness from Jacob; for this is My covenant with them, when I take away their sins</a:t>
            </a:r>
            <a:r>
              <a:rPr lang="en-US" sz="4000" b="1" i="1" dirty="0">
                <a:effectLst/>
                <a:latin typeface="Times New Roman" panose="02020603050405020304" pitchFamily="18" charset="0"/>
                <a:ea typeface="Aptos" panose="020B0004020202020204" pitchFamily="34" charset="0"/>
              </a:rPr>
              <a:t>.”</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32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0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that blindness in part has happened to Israel until the fullness of the Gentiles has come in.  And so all Israel will be saved, as it is written: “The Deliverer will come out of Zion, </a:t>
            </a:r>
            <a:r>
              <a:rPr lang="en-US" sz="4000" b="1" i="1" dirty="0">
                <a:solidFill>
                  <a:srgbClr val="FF0000"/>
                </a:solidFill>
                <a:effectLst/>
                <a:latin typeface="Times New Roman" panose="02020603050405020304" pitchFamily="18" charset="0"/>
                <a:ea typeface="Aptos" panose="020B0004020202020204" pitchFamily="34" charset="0"/>
              </a:rPr>
              <a:t>and He will turn away ungodliness from Jacob; </a:t>
            </a:r>
            <a:r>
              <a:rPr lang="en-US" sz="4000" b="1" i="1" dirty="0">
                <a:effectLst/>
                <a:latin typeface="Times New Roman" panose="02020603050405020304" pitchFamily="18" charset="0"/>
                <a:ea typeface="Aptos" panose="020B0004020202020204" pitchFamily="34" charset="0"/>
              </a:rPr>
              <a:t>for this is My covenant with them, when I take away their sins.”</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47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lgn="ctr">
              <a:buNone/>
            </a:pPr>
            <a:endParaRPr lang="en-US" sz="5400" dirty="0">
              <a:effectLst/>
              <a:latin typeface="Times New Roman" panose="02020603050405020304" pitchFamily="18" charset="0"/>
              <a:ea typeface="Aptos" panose="020B0004020202020204" pitchFamily="34" charset="0"/>
            </a:endParaRPr>
          </a:p>
          <a:p>
            <a:pPr marL="0" indent="0" algn="ctr">
              <a:buNone/>
            </a:pPr>
            <a:r>
              <a:rPr lang="en-US" sz="5400" dirty="0">
                <a:effectLst/>
                <a:latin typeface="Times New Roman" panose="02020603050405020304" pitchFamily="18" charset="0"/>
                <a:ea typeface="Aptos" panose="020B0004020202020204" pitchFamily="34" charset="0"/>
              </a:rPr>
              <a:t>“But his focus </a:t>
            </a:r>
            <a:r>
              <a:rPr lang="en-US" sz="5400" i="1" dirty="0">
                <a:effectLst/>
                <a:latin typeface="Times New Roman" panose="02020603050405020304" pitchFamily="18" charset="0"/>
                <a:ea typeface="Aptos" panose="020B0004020202020204" pitchFamily="34" charset="0"/>
              </a:rPr>
              <a:t>(the antichrist’s focus)</a:t>
            </a:r>
            <a:r>
              <a:rPr lang="en-US" sz="5400" dirty="0">
                <a:effectLst/>
                <a:latin typeface="Times New Roman" panose="02020603050405020304" pitchFamily="18" charset="0"/>
                <a:ea typeface="Aptos" panose="020B0004020202020204" pitchFamily="34" charset="0"/>
              </a:rPr>
              <a:t> for brutality will be on those Jews who believe in Christ more than it will be on Gentile believers.” </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31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25:31-40</a:t>
            </a:r>
          </a:p>
          <a:p>
            <a:pPr marL="0" indent="0">
              <a:buNone/>
            </a:pPr>
            <a:r>
              <a:rPr lang="en-US" sz="4000" b="1" i="1" dirty="0">
                <a:effectLst/>
                <a:latin typeface="Times New Roman" panose="02020603050405020304" pitchFamily="18" charset="0"/>
                <a:ea typeface="Aptos" panose="020B0004020202020204" pitchFamily="34" charset="0"/>
              </a:rPr>
              <a:t>“When the Son of Man comes in His glory, and all the holy angels with Him, then He will sit on the throne of His glory.  All the nations will be gathered before Him, and He will separate them one from another, as a shepherd divides his sheep from the goats.  And He will set the sheep on His right hand, but the goats on the left.  Then the King will say to those on His right hand, ‘Come, you blessed of My Father, inherit the kingdom</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94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25829" y="612523"/>
            <a:ext cx="10740342"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25:31-40</a:t>
            </a:r>
          </a:p>
          <a:p>
            <a:pPr marL="0" indent="0">
              <a:buNone/>
            </a:pPr>
            <a:r>
              <a:rPr lang="en-US" sz="4000" b="1" i="1" dirty="0">
                <a:effectLst/>
                <a:latin typeface="Times New Roman" panose="02020603050405020304" pitchFamily="18" charset="0"/>
                <a:ea typeface="Aptos" panose="020B0004020202020204" pitchFamily="34" charset="0"/>
              </a:rPr>
              <a:t>prepared for you from the foundation of the world: for I was hungry and you gave Me food; I was thirsty and you gave Me drink; I was a stranger and you took Me in; I was naked and you clothed Me; I was sick and you visited Me; I was in prison and you came to Me.’  “Then the righteous will answer Him, saying, ‘Lord, when did we see You hungry and feed You, or thirsty and give You drink?  When did we see You a</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66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66340" y="612523"/>
            <a:ext cx="10659319"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25:31-40</a:t>
            </a:r>
          </a:p>
          <a:p>
            <a:pPr marL="0" indent="0">
              <a:buNone/>
            </a:pPr>
            <a:r>
              <a:rPr lang="en-US" sz="4000" b="1" i="1" dirty="0">
                <a:effectLst/>
                <a:latin typeface="Times New Roman" panose="02020603050405020304" pitchFamily="18" charset="0"/>
                <a:ea typeface="Aptos" panose="020B0004020202020204" pitchFamily="34" charset="0"/>
              </a:rPr>
              <a:t>stranger and take You in, or naked and clothe You?  Or when did we see You sick, or in prison, and come to You?’  And the King will answer and say to them, ‘Assuredly, I say to you, inasmuch as you did it to one of the least of these My brethren, you did it to Me.’”</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618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The Bible classifies all peoples into two basic groups … Jew and Gentile.</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413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696892" y="612523"/>
            <a:ext cx="10798215" cy="5632953"/>
          </a:xfrm>
        </p:spPr>
        <p:txBody>
          <a:bodyPr>
            <a:noAutofit/>
          </a:bodyPr>
          <a:lstStyle/>
          <a:p>
            <a:pPr marL="0" indent="0" algn="ctr">
              <a:buNone/>
            </a:pPr>
            <a:r>
              <a:rPr lang="en-US" sz="5400" dirty="0">
                <a:effectLst/>
                <a:latin typeface="Times New Roman" panose="02020603050405020304" pitchFamily="18" charset="0"/>
                <a:ea typeface="Aptos" panose="020B0004020202020204" pitchFamily="34" charset="0"/>
              </a:rPr>
              <a:t>The Bible classifies all peoples into two basic groups … Jew and Gentile.</a:t>
            </a:r>
          </a:p>
          <a:p>
            <a:pPr marL="0" indent="0" algn="ctr">
              <a:buNone/>
            </a:pPr>
            <a:endParaRPr lang="en-US" sz="5400" dirty="0">
              <a:latin typeface="Times New Roman" panose="02020603050405020304" pitchFamily="18" charset="0"/>
              <a:ea typeface="Calibri" panose="020F0502020204030204" pitchFamily="34" charset="0"/>
              <a:cs typeface="Calibri" panose="020F0502020204030204" pitchFamily="34" charset="0"/>
            </a:endParaRPr>
          </a:p>
          <a:p>
            <a:pPr marL="0" indent="0" algn="ctr">
              <a:buNone/>
            </a:pPr>
            <a:r>
              <a:rPr lang="en-US" sz="5400" dirty="0">
                <a:latin typeface="Times New Roman" panose="02020603050405020304" pitchFamily="18" charset="0"/>
                <a:ea typeface="Calibri" panose="020F0502020204030204" pitchFamily="34" charset="0"/>
                <a:cs typeface="Calibri" panose="020F0502020204030204" pitchFamily="34" charset="0"/>
              </a:rPr>
              <a:t>The term, “nations” </a:t>
            </a:r>
            <a:r>
              <a:rPr lang="en-US" sz="5400" b="1" u="sng" dirty="0">
                <a:solidFill>
                  <a:srgbClr val="FF0000"/>
                </a:solidFill>
                <a:latin typeface="Times New Roman" panose="02020603050405020304" pitchFamily="18" charset="0"/>
                <a:ea typeface="Calibri" panose="020F0502020204030204" pitchFamily="34" charset="0"/>
                <a:cs typeface="Calibri" panose="020F0502020204030204" pitchFamily="34" charset="0"/>
              </a:rPr>
              <a:t>ALWAYS</a:t>
            </a:r>
            <a:r>
              <a:rPr lang="en-US" sz="5400" dirty="0">
                <a:latin typeface="Times New Roman" panose="02020603050405020304" pitchFamily="18" charset="0"/>
                <a:ea typeface="Calibri" panose="020F0502020204030204" pitchFamily="34" charset="0"/>
                <a:cs typeface="Calibri" panose="020F0502020204030204" pitchFamily="34" charset="0"/>
              </a:rPr>
              <a:t> refers to nations other than Israel (the Jews).</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47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25:31-40</a:t>
            </a:r>
          </a:p>
          <a:p>
            <a:pPr marL="0" indent="0">
              <a:buNone/>
            </a:pPr>
            <a:r>
              <a:rPr lang="en-US" sz="4000" b="1" i="1" dirty="0">
                <a:effectLst/>
                <a:latin typeface="Times New Roman" panose="02020603050405020304" pitchFamily="18" charset="0"/>
                <a:ea typeface="Aptos" panose="020B0004020202020204" pitchFamily="34" charset="0"/>
              </a:rPr>
              <a:t>“When the Son of Man comes in His glory, and all the holy angels with Him, then He will sit on the throne of His glory.  </a:t>
            </a:r>
            <a:r>
              <a:rPr lang="en-US" sz="4000" b="1" i="1" dirty="0">
                <a:solidFill>
                  <a:srgbClr val="FF0000"/>
                </a:solidFill>
                <a:effectLst/>
                <a:latin typeface="Times New Roman" panose="02020603050405020304" pitchFamily="18" charset="0"/>
                <a:ea typeface="Aptos" panose="020B0004020202020204" pitchFamily="34" charset="0"/>
              </a:rPr>
              <a:t>All the nations will be gathered before Him, and He will separate them one from another, as a shepherd divides his sheep from the goats</a:t>
            </a:r>
            <a:r>
              <a:rPr lang="en-US" sz="4000" b="1" i="1" dirty="0">
                <a:effectLst/>
                <a:latin typeface="Times New Roman" panose="02020603050405020304" pitchFamily="18" charset="0"/>
                <a:ea typeface="Aptos" panose="020B0004020202020204" pitchFamily="34" charset="0"/>
              </a:rPr>
              <a:t>.  And He will set the sheep on His right hand, but the goats on the left.  Then the King will say to those on His right hand, ‘Come, you blessed of My Father, inherit the kingdom</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Freeform: Shape 3">
            <a:extLst>
              <a:ext uri="{FF2B5EF4-FFF2-40B4-BE49-F238E27FC236}">
                <a16:creationId xmlns:a16="http://schemas.microsoft.com/office/drawing/2014/main" id="{4DC230E6-2B15-86B4-1791-47A532D57B48}"/>
              </a:ext>
            </a:extLst>
          </p:cNvPr>
          <p:cNvSpPr/>
          <p:nvPr/>
        </p:nvSpPr>
        <p:spPr>
          <a:xfrm>
            <a:off x="7303625" y="2335252"/>
            <a:ext cx="1944547" cy="778338"/>
          </a:xfrm>
          <a:custGeom>
            <a:avLst/>
            <a:gdLst>
              <a:gd name="connsiteX0" fmla="*/ 578734 w 1944547"/>
              <a:gd name="connsiteY0" fmla="*/ 72282 h 778338"/>
              <a:gd name="connsiteX1" fmla="*/ 462988 w 1944547"/>
              <a:gd name="connsiteY1" fmla="*/ 83857 h 778338"/>
              <a:gd name="connsiteX2" fmla="*/ 393540 w 1944547"/>
              <a:gd name="connsiteY2" fmla="*/ 95432 h 778338"/>
              <a:gd name="connsiteX3" fmla="*/ 277793 w 1944547"/>
              <a:gd name="connsiteY3" fmla="*/ 107006 h 778338"/>
              <a:gd name="connsiteX4" fmla="*/ 196770 w 1944547"/>
              <a:gd name="connsiteY4" fmla="*/ 153305 h 778338"/>
              <a:gd name="connsiteX5" fmla="*/ 127322 w 1944547"/>
              <a:gd name="connsiteY5" fmla="*/ 188029 h 778338"/>
              <a:gd name="connsiteX6" fmla="*/ 104172 w 1944547"/>
              <a:gd name="connsiteY6" fmla="*/ 222753 h 778338"/>
              <a:gd name="connsiteX7" fmla="*/ 57874 w 1944547"/>
              <a:gd name="connsiteY7" fmla="*/ 257477 h 778338"/>
              <a:gd name="connsiteX8" fmla="*/ 46299 w 1944547"/>
              <a:gd name="connsiteY8" fmla="*/ 303776 h 778338"/>
              <a:gd name="connsiteX9" fmla="*/ 0 w 1944547"/>
              <a:gd name="connsiteY9" fmla="*/ 350075 h 778338"/>
              <a:gd name="connsiteX10" fmla="*/ 23150 w 1944547"/>
              <a:gd name="connsiteY10" fmla="*/ 512120 h 778338"/>
              <a:gd name="connsiteX11" fmla="*/ 92598 w 1944547"/>
              <a:gd name="connsiteY11" fmla="*/ 558419 h 778338"/>
              <a:gd name="connsiteX12" fmla="*/ 138897 w 1944547"/>
              <a:gd name="connsiteY12" fmla="*/ 569994 h 778338"/>
              <a:gd name="connsiteX13" fmla="*/ 219919 w 1944547"/>
              <a:gd name="connsiteY13" fmla="*/ 604718 h 778338"/>
              <a:gd name="connsiteX14" fmla="*/ 335666 w 1944547"/>
              <a:gd name="connsiteY14" fmla="*/ 616292 h 778338"/>
              <a:gd name="connsiteX15" fmla="*/ 520861 w 1944547"/>
              <a:gd name="connsiteY15" fmla="*/ 639442 h 778338"/>
              <a:gd name="connsiteX16" fmla="*/ 578734 w 1944547"/>
              <a:gd name="connsiteY16" fmla="*/ 651016 h 778338"/>
              <a:gd name="connsiteX17" fmla="*/ 775504 w 1944547"/>
              <a:gd name="connsiteY17" fmla="*/ 662591 h 778338"/>
              <a:gd name="connsiteX18" fmla="*/ 1111170 w 1944547"/>
              <a:gd name="connsiteY18" fmla="*/ 685740 h 778338"/>
              <a:gd name="connsiteX19" fmla="*/ 1180618 w 1944547"/>
              <a:gd name="connsiteY19" fmla="*/ 708890 h 778338"/>
              <a:gd name="connsiteX20" fmla="*/ 1296365 w 1944547"/>
              <a:gd name="connsiteY20" fmla="*/ 732039 h 778338"/>
              <a:gd name="connsiteX21" fmla="*/ 1354238 w 1944547"/>
              <a:gd name="connsiteY21" fmla="*/ 743614 h 778338"/>
              <a:gd name="connsiteX22" fmla="*/ 1400537 w 1944547"/>
              <a:gd name="connsiteY22" fmla="*/ 755189 h 778338"/>
              <a:gd name="connsiteX23" fmla="*/ 1481560 w 1944547"/>
              <a:gd name="connsiteY23" fmla="*/ 766763 h 778338"/>
              <a:gd name="connsiteX24" fmla="*/ 1539433 w 1944547"/>
              <a:gd name="connsiteY24" fmla="*/ 778338 h 778338"/>
              <a:gd name="connsiteX25" fmla="*/ 1655180 w 1944547"/>
              <a:gd name="connsiteY25" fmla="*/ 766763 h 778338"/>
              <a:gd name="connsiteX26" fmla="*/ 1724628 w 1944547"/>
              <a:gd name="connsiteY26" fmla="*/ 708890 h 778338"/>
              <a:gd name="connsiteX27" fmla="*/ 1759352 w 1944547"/>
              <a:gd name="connsiteY27" fmla="*/ 697315 h 778338"/>
              <a:gd name="connsiteX28" fmla="*/ 1828800 w 1944547"/>
              <a:gd name="connsiteY28" fmla="*/ 627867 h 778338"/>
              <a:gd name="connsiteX29" fmla="*/ 1921398 w 1944547"/>
              <a:gd name="connsiteY29" fmla="*/ 465821 h 778338"/>
              <a:gd name="connsiteX30" fmla="*/ 1944547 w 1944547"/>
              <a:gd name="connsiteY30" fmla="*/ 396373 h 778338"/>
              <a:gd name="connsiteX31" fmla="*/ 1921398 w 1944547"/>
              <a:gd name="connsiteY31" fmla="*/ 222753 h 778338"/>
              <a:gd name="connsiteX32" fmla="*/ 1863524 w 1944547"/>
              <a:gd name="connsiteY32" fmla="*/ 188029 h 778338"/>
              <a:gd name="connsiteX33" fmla="*/ 1747778 w 1944547"/>
              <a:gd name="connsiteY33" fmla="*/ 130156 h 778338"/>
              <a:gd name="connsiteX34" fmla="*/ 1701479 w 1944547"/>
              <a:gd name="connsiteY34" fmla="*/ 95432 h 778338"/>
              <a:gd name="connsiteX35" fmla="*/ 1585732 w 1944547"/>
              <a:gd name="connsiteY35" fmla="*/ 72282 h 778338"/>
              <a:gd name="connsiteX36" fmla="*/ 1446836 w 1944547"/>
              <a:gd name="connsiteY36" fmla="*/ 49133 h 778338"/>
              <a:gd name="connsiteX37" fmla="*/ 625033 w 1944547"/>
              <a:gd name="connsiteY37" fmla="*/ 14409 h 778338"/>
              <a:gd name="connsiteX38" fmla="*/ 393540 w 1944547"/>
              <a:gd name="connsiteY38" fmla="*/ 14409 h 778338"/>
              <a:gd name="connsiteX39" fmla="*/ 358816 w 1944547"/>
              <a:gd name="connsiteY39" fmla="*/ 49133 h 778338"/>
              <a:gd name="connsiteX40" fmla="*/ 312517 w 1944547"/>
              <a:gd name="connsiteY40" fmla="*/ 141730 h 778338"/>
              <a:gd name="connsiteX41" fmla="*/ 300942 w 1944547"/>
              <a:gd name="connsiteY41" fmla="*/ 176454 h 77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44547" h="778338">
                <a:moveTo>
                  <a:pt x="578734" y="72282"/>
                </a:moveTo>
                <a:cubicBezTo>
                  <a:pt x="540152" y="76140"/>
                  <a:pt x="501463" y="79047"/>
                  <a:pt x="462988" y="83857"/>
                </a:cubicBezTo>
                <a:cubicBezTo>
                  <a:pt x="439701" y="86768"/>
                  <a:pt x="416827" y="92521"/>
                  <a:pt x="393540" y="95432"/>
                </a:cubicBezTo>
                <a:cubicBezTo>
                  <a:pt x="355065" y="100241"/>
                  <a:pt x="316375" y="103148"/>
                  <a:pt x="277793" y="107006"/>
                </a:cubicBezTo>
                <a:cubicBezTo>
                  <a:pt x="242917" y="130257"/>
                  <a:pt x="237893" y="135681"/>
                  <a:pt x="196770" y="153305"/>
                </a:cubicBezTo>
                <a:cubicBezTo>
                  <a:pt x="129682" y="182057"/>
                  <a:pt x="194051" y="143544"/>
                  <a:pt x="127322" y="188029"/>
                </a:cubicBezTo>
                <a:cubicBezTo>
                  <a:pt x="119605" y="199604"/>
                  <a:pt x="114009" y="212916"/>
                  <a:pt x="104172" y="222753"/>
                </a:cubicBezTo>
                <a:cubicBezTo>
                  <a:pt x="90531" y="236394"/>
                  <a:pt x="69087" y="241779"/>
                  <a:pt x="57874" y="257477"/>
                </a:cubicBezTo>
                <a:cubicBezTo>
                  <a:pt x="48628" y="270422"/>
                  <a:pt x="54730" y="290286"/>
                  <a:pt x="46299" y="303776"/>
                </a:cubicBezTo>
                <a:cubicBezTo>
                  <a:pt x="34731" y="322284"/>
                  <a:pt x="15433" y="334642"/>
                  <a:pt x="0" y="350075"/>
                </a:cubicBezTo>
                <a:cubicBezTo>
                  <a:pt x="7717" y="404090"/>
                  <a:pt x="990" y="462259"/>
                  <a:pt x="23150" y="512120"/>
                </a:cubicBezTo>
                <a:cubicBezTo>
                  <a:pt x="34450" y="537544"/>
                  <a:pt x="65607" y="551671"/>
                  <a:pt x="92598" y="558419"/>
                </a:cubicBezTo>
                <a:cubicBezTo>
                  <a:pt x="108031" y="562277"/>
                  <a:pt x="124002" y="564408"/>
                  <a:pt x="138897" y="569994"/>
                </a:cubicBezTo>
                <a:cubicBezTo>
                  <a:pt x="169799" y="581582"/>
                  <a:pt x="187430" y="599720"/>
                  <a:pt x="219919" y="604718"/>
                </a:cubicBezTo>
                <a:cubicBezTo>
                  <a:pt x="258243" y="610614"/>
                  <a:pt x="297084" y="612434"/>
                  <a:pt x="335666" y="616292"/>
                </a:cubicBezTo>
                <a:cubicBezTo>
                  <a:pt x="424181" y="645798"/>
                  <a:pt x="333208" y="618592"/>
                  <a:pt x="520861" y="639442"/>
                </a:cubicBezTo>
                <a:cubicBezTo>
                  <a:pt x="540414" y="641614"/>
                  <a:pt x="559142" y="649235"/>
                  <a:pt x="578734" y="651016"/>
                </a:cubicBezTo>
                <a:cubicBezTo>
                  <a:pt x="644168" y="656964"/>
                  <a:pt x="709914" y="658733"/>
                  <a:pt x="775504" y="662591"/>
                </a:cubicBezTo>
                <a:cubicBezTo>
                  <a:pt x="934093" y="702239"/>
                  <a:pt x="692800" y="645253"/>
                  <a:pt x="1111170" y="685740"/>
                </a:cubicBezTo>
                <a:cubicBezTo>
                  <a:pt x="1135458" y="688090"/>
                  <a:pt x="1156945" y="702972"/>
                  <a:pt x="1180618" y="708890"/>
                </a:cubicBezTo>
                <a:cubicBezTo>
                  <a:pt x="1218790" y="718433"/>
                  <a:pt x="1257783" y="724323"/>
                  <a:pt x="1296365" y="732039"/>
                </a:cubicBezTo>
                <a:cubicBezTo>
                  <a:pt x="1315656" y="735897"/>
                  <a:pt x="1335152" y="738842"/>
                  <a:pt x="1354238" y="743614"/>
                </a:cubicBezTo>
                <a:cubicBezTo>
                  <a:pt x="1369671" y="747472"/>
                  <a:pt x="1384886" y="752343"/>
                  <a:pt x="1400537" y="755189"/>
                </a:cubicBezTo>
                <a:cubicBezTo>
                  <a:pt x="1427379" y="760069"/>
                  <a:pt x="1454649" y="762278"/>
                  <a:pt x="1481560" y="766763"/>
                </a:cubicBezTo>
                <a:cubicBezTo>
                  <a:pt x="1500965" y="769997"/>
                  <a:pt x="1520142" y="774480"/>
                  <a:pt x="1539433" y="778338"/>
                </a:cubicBezTo>
                <a:cubicBezTo>
                  <a:pt x="1578015" y="774480"/>
                  <a:pt x="1617398" y="775482"/>
                  <a:pt x="1655180" y="766763"/>
                </a:cubicBezTo>
                <a:cubicBezTo>
                  <a:pt x="1684139" y="760080"/>
                  <a:pt x="1702877" y="723391"/>
                  <a:pt x="1724628" y="708890"/>
                </a:cubicBezTo>
                <a:cubicBezTo>
                  <a:pt x="1734780" y="702122"/>
                  <a:pt x="1747777" y="701173"/>
                  <a:pt x="1759352" y="697315"/>
                </a:cubicBezTo>
                <a:cubicBezTo>
                  <a:pt x="1782501" y="674166"/>
                  <a:pt x="1807842" y="653017"/>
                  <a:pt x="1828800" y="627867"/>
                </a:cubicBezTo>
                <a:cubicBezTo>
                  <a:pt x="1857024" y="593998"/>
                  <a:pt x="1908819" y="503559"/>
                  <a:pt x="1921398" y="465821"/>
                </a:cubicBezTo>
                <a:lnTo>
                  <a:pt x="1944547" y="396373"/>
                </a:lnTo>
                <a:cubicBezTo>
                  <a:pt x="1936831" y="338500"/>
                  <a:pt x="1942560" y="277169"/>
                  <a:pt x="1921398" y="222753"/>
                </a:cubicBezTo>
                <a:cubicBezTo>
                  <a:pt x="1913244" y="201785"/>
                  <a:pt x="1883375" y="198616"/>
                  <a:pt x="1863524" y="188029"/>
                </a:cubicBezTo>
                <a:cubicBezTo>
                  <a:pt x="1825463" y="167730"/>
                  <a:pt x="1786360" y="149447"/>
                  <a:pt x="1747778" y="130156"/>
                </a:cubicBezTo>
                <a:cubicBezTo>
                  <a:pt x="1730523" y="121529"/>
                  <a:pt x="1718228" y="105003"/>
                  <a:pt x="1701479" y="95432"/>
                </a:cubicBezTo>
                <a:cubicBezTo>
                  <a:pt x="1674252" y="79874"/>
                  <a:pt x="1604195" y="75197"/>
                  <a:pt x="1585732" y="72282"/>
                </a:cubicBezTo>
                <a:cubicBezTo>
                  <a:pt x="1539369" y="64962"/>
                  <a:pt x="1493540" y="53804"/>
                  <a:pt x="1446836" y="49133"/>
                </a:cubicBezTo>
                <a:cubicBezTo>
                  <a:pt x="1096779" y="14126"/>
                  <a:pt x="1369843" y="38829"/>
                  <a:pt x="625033" y="14409"/>
                </a:cubicBezTo>
                <a:cubicBezTo>
                  <a:pt x="536661" y="1784"/>
                  <a:pt x="492938" y="-10441"/>
                  <a:pt x="393540" y="14409"/>
                </a:cubicBezTo>
                <a:cubicBezTo>
                  <a:pt x="377660" y="18379"/>
                  <a:pt x="369295" y="36558"/>
                  <a:pt x="358816" y="49133"/>
                </a:cubicBezTo>
                <a:cubicBezTo>
                  <a:pt x="333387" y="79648"/>
                  <a:pt x="327023" y="103047"/>
                  <a:pt x="312517" y="141730"/>
                </a:cubicBezTo>
                <a:cubicBezTo>
                  <a:pt x="308233" y="153154"/>
                  <a:pt x="300942" y="176454"/>
                  <a:pt x="300942" y="176454"/>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4A8DB7E0-3FEA-1AEA-6EFF-C5F4C8F22F1E}"/>
              </a:ext>
            </a:extLst>
          </p:cNvPr>
          <p:cNvSpPr/>
          <p:nvPr/>
        </p:nvSpPr>
        <p:spPr>
          <a:xfrm rot="20223168">
            <a:off x="7430947" y="833377"/>
            <a:ext cx="462987" cy="15018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8D14F0-0CEE-6F72-F483-A990438C9559}"/>
              </a:ext>
            </a:extLst>
          </p:cNvPr>
          <p:cNvSpPr txBox="1"/>
          <p:nvPr/>
        </p:nvSpPr>
        <p:spPr>
          <a:xfrm rot="19886746">
            <a:off x="5271026" y="485421"/>
            <a:ext cx="2226892" cy="769441"/>
          </a:xfrm>
          <a:prstGeom prst="rect">
            <a:avLst/>
          </a:prstGeom>
          <a:solidFill>
            <a:srgbClr val="FF0000"/>
          </a:solidFill>
        </p:spPr>
        <p:txBody>
          <a:bodyPr wrap="none" rtlCol="0">
            <a:spAutoFit/>
          </a:bodyPr>
          <a:lstStyle/>
          <a:p>
            <a:r>
              <a:rPr lang="en-US" sz="4400" dirty="0">
                <a:ln>
                  <a:solidFill>
                    <a:schemeClr val="bg1"/>
                  </a:solidFill>
                </a:ln>
                <a:solidFill>
                  <a:schemeClr val="bg1"/>
                </a:solidFill>
              </a:rPr>
              <a:t>Gentiles</a:t>
            </a:r>
          </a:p>
        </p:txBody>
      </p:sp>
    </p:spTree>
    <p:extLst>
      <p:ext uri="{BB962C8B-B14F-4D97-AF65-F5344CB8AC3E}">
        <p14:creationId xmlns:p14="http://schemas.microsoft.com/office/powerpoint/2010/main" val="419753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2 Thessalonians 2:3-4</a:t>
            </a:r>
          </a:p>
          <a:p>
            <a:pPr marL="0" indent="0">
              <a:buNone/>
            </a:pPr>
            <a:r>
              <a:rPr lang="en-US" sz="4400" b="1" i="1" dirty="0">
                <a:effectLst/>
                <a:latin typeface="Times New Roman" panose="02020603050405020304" pitchFamily="18" charset="0"/>
                <a:ea typeface="Aptos" panose="020B0004020202020204" pitchFamily="34" charset="0"/>
              </a:rPr>
              <a:t>“Let no one deceive you by any means; for that Day will not come unless the falling away comes first, and the man of sin is revealed, the son of perdition, who opposes and exalts himself above all that is called God or that is worshiped, so that he sits as God in the temple of God, showing himself that he is God.”</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456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25:31-40</a:t>
            </a:r>
          </a:p>
          <a:p>
            <a:pPr marL="0" indent="0">
              <a:buNone/>
            </a:pPr>
            <a:r>
              <a:rPr lang="en-US" sz="4000" b="1" i="1" dirty="0">
                <a:effectLst/>
                <a:latin typeface="Times New Roman" panose="02020603050405020304" pitchFamily="18" charset="0"/>
                <a:ea typeface="Aptos" panose="020B0004020202020204" pitchFamily="34" charset="0"/>
              </a:rPr>
              <a:t>“When the Son of Man comes in His glory, and all the holy angels with Him, then He will sit on the throne of His glory.  All the nations will be gathered before Him, and He will separate them one from another, as a shepherd divides his sheep from the goats.  </a:t>
            </a:r>
            <a:r>
              <a:rPr lang="en-US" sz="4000" b="1" i="1" dirty="0">
                <a:solidFill>
                  <a:srgbClr val="FF0000"/>
                </a:solidFill>
                <a:effectLst/>
                <a:latin typeface="Times New Roman" panose="02020603050405020304" pitchFamily="18" charset="0"/>
                <a:ea typeface="Aptos" panose="020B0004020202020204" pitchFamily="34" charset="0"/>
              </a:rPr>
              <a:t>And He will set the sheep on His right hand, but the goats on the left</a:t>
            </a:r>
            <a:r>
              <a:rPr lang="en-US" sz="4000" b="1" i="1" dirty="0">
                <a:effectLst/>
                <a:latin typeface="Times New Roman" panose="02020603050405020304" pitchFamily="18" charset="0"/>
                <a:ea typeface="Aptos" panose="020B0004020202020204" pitchFamily="34" charset="0"/>
              </a:rPr>
              <a:t>.  Then the King will say to those on His right hand, ‘Come, you blessed of My Father, inherit the kingdom</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961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rPr>
              <a:t>Matthew 25:34</a:t>
            </a:r>
          </a:p>
          <a:p>
            <a:pPr marL="0" indent="0">
              <a:buNone/>
            </a:pPr>
            <a:r>
              <a:rPr lang="en-US" sz="4000" b="1" i="1" dirty="0">
                <a:solidFill>
                  <a:srgbClr val="FF0000"/>
                </a:solidFill>
                <a:effectLst/>
                <a:latin typeface="Times New Roman" panose="02020603050405020304" pitchFamily="18" charset="0"/>
                <a:ea typeface="Aptos" panose="020B0004020202020204" pitchFamily="34" charset="0"/>
              </a:rPr>
              <a:t>“Then the King will say to those on His right hand, ‘Come, you blessed of My Father, inherit the kingdom prepared for you from the foundation of the world …”.</a:t>
            </a:r>
            <a:r>
              <a:rPr lang="en-US" sz="4000" dirty="0">
                <a:solidFill>
                  <a:srgbClr val="FF0000"/>
                </a:solidFill>
                <a:effectLst/>
                <a:latin typeface="Times New Roman" panose="02020603050405020304" pitchFamily="18" charset="0"/>
                <a:ea typeface="Aptos" panose="020B0004020202020204" pitchFamily="34" charset="0"/>
              </a:rPr>
              <a:t> </a:t>
            </a:r>
          </a:p>
          <a:p>
            <a:pPr marL="0" indent="0">
              <a:buNone/>
            </a:pP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465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25:34</a:t>
            </a:r>
          </a:p>
          <a:p>
            <a:pPr marL="0" indent="0">
              <a:buNone/>
            </a:pPr>
            <a:r>
              <a:rPr lang="en-US" sz="4000" b="1" i="1" dirty="0">
                <a:effectLst/>
                <a:latin typeface="Times New Roman" panose="02020603050405020304" pitchFamily="18" charset="0"/>
                <a:ea typeface="Aptos" panose="020B0004020202020204" pitchFamily="34" charset="0"/>
              </a:rPr>
              <a:t>“Then the King will say to those on His right hand, ‘Come, you blessed of My Father, inherit the kingdom prepared for you from the foundation of the world …”.</a:t>
            </a:r>
            <a:r>
              <a:rPr lang="en-US" sz="4000" dirty="0">
                <a:effectLst/>
                <a:latin typeface="Times New Roman" panose="02020603050405020304" pitchFamily="18" charset="0"/>
                <a:ea typeface="Aptos" panose="020B0004020202020204" pitchFamily="34" charset="0"/>
              </a:rPr>
              <a:t> </a:t>
            </a:r>
          </a:p>
          <a:p>
            <a:pPr marL="0" indent="0">
              <a:buNone/>
            </a:pPr>
            <a:r>
              <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rPr>
              <a:t>Matthew 25:41</a:t>
            </a:r>
          </a:p>
          <a:p>
            <a:pPr marL="0" indent="0">
              <a:buNone/>
            </a:pPr>
            <a:r>
              <a:rPr lang="en-US" sz="4000" b="1" i="1" dirty="0">
                <a:solidFill>
                  <a:srgbClr val="FF0000"/>
                </a:solidFill>
                <a:effectLst/>
                <a:latin typeface="Times New Roman" panose="02020603050405020304" pitchFamily="18" charset="0"/>
                <a:ea typeface="Aptos" panose="020B0004020202020204" pitchFamily="34" charset="0"/>
              </a:rPr>
              <a:t>“Then He will also say to those on the left hand, ‘Depart from Me, you cursed, into the everlasting fire prepared for the devil and his angels …”.</a:t>
            </a:r>
            <a:r>
              <a:rPr lang="en-US" sz="4000" dirty="0">
                <a:solidFill>
                  <a:srgbClr val="FF0000"/>
                </a:solidFill>
                <a:effectLst/>
                <a:latin typeface="Times New Roman" panose="02020603050405020304" pitchFamily="18" charset="0"/>
                <a:ea typeface="Aptos" panose="020B0004020202020204" pitchFamily="34" charset="0"/>
              </a:rPr>
              <a:t> </a:t>
            </a:r>
            <a:endPar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25:35-36</a:t>
            </a:r>
          </a:p>
          <a:p>
            <a:pPr marL="0" indent="0">
              <a:buNone/>
            </a:pPr>
            <a:r>
              <a:rPr lang="en-US" sz="4800" b="1" i="1" dirty="0">
                <a:effectLst/>
                <a:latin typeface="Times New Roman" panose="02020603050405020304" pitchFamily="18" charset="0"/>
                <a:ea typeface="Aptos" panose="020B0004020202020204" pitchFamily="34" charset="0"/>
              </a:rPr>
              <a:t>“… for I was hungry and you gave Me food; I was thirsty and you gave Me drink; I was a stranger and you took Me in; I was naked and you clothed Me; I was sick and you visited Me; I was in prison and you came to Me.’”</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935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25:37-39</a:t>
            </a:r>
          </a:p>
          <a:p>
            <a:pPr marL="0" indent="0">
              <a:buNone/>
            </a:pPr>
            <a:r>
              <a:rPr lang="en-US" sz="4800" b="1" i="1" dirty="0">
                <a:effectLst/>
                <a:latin typeface="Times New Roman" panose="02020603050405020304" pitchFamily="18" charset="0"/>
                <a:ea typeface="Aptos" panose="020B0004020202020204" pitchFamily="34" charset="0"/>
              </a:rPr>
              <a:t>“Then the righteous will answer Him, saying, ‘Lord, when did we see You hungry and feed You, or thirsty and give You drink?  When did we see You a stranger and take You in, or naked and clothe You?  Or when did we see You sick, or in prison, and come to You?’”</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368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25:40</a:t>
            </a:r>
          </a:p>
          <a:p>
            <a:pPr marL="0" indent="0">
              <a:buNone/>
            </a:pPr>
            <a:r>
              <a:rPr lang="en-US" sz="4800" b="1" i="1" dirty="0">
                <a:effectLst/>
                <a:latin typeface="Times New Roman" panose="02020603050405020304" pitchFamily="18" charset="0"/>
                <a:ea typeface="Aptos" panose="020B0004020202020204" pitchFamily="34" charset="0"/>
              </a:rPr>
              <a:t>“And the King will answer and say to them, ‘Assuredly, I say to you, inasmuch as you did it to one of the least of these My brethren, you did it to Me.’”</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065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25:40</a:t>
            </a:r>
          </a:p>
          <a:p>
            <a:pPr marL="0" indent="0">
              <a:buNone/>
            </a:pPr>
            <a:r>
              <a:rPr lang="en-US" sz="4800" b="1" i="1" dirty="0">
                <a:effectLst/>
                <a:latin typeface="Times New Roman" panose="02020603050405020304" pitchFamily="18" charset="0"/>
                <a:ea typeface="Aptos" panose="020B0004020202020204" pitchFamily="34" charset="0"/>
              </a:rPr>
              <a:t>“And the King will answer and say to them, ‘Assuredly, I say to you, inasmuch as you did it to one of the least of these </a:t>
            </a:r>
            <a:r>
              <a:rPr lang="en-US" sz="4800" b="1" i="1" dirty="0">
                <a:solidFill>
                  <a:srgbClr val="FF0000"/>
                </a:solidFill>
                <a:effectLst/>
                <a:latin typeface="Times New Roman" panose="02020603050405020304" pitchFamily="18" charset="0"/>
                <a:ea typeface="Aptos" panose="020B0004020202020204" pitchFamily="34" charset="0"/>
              </a:rPr>
              <a:t>My brethren</a:t>
            </a:r>
            <a:r>
              <a:rPr lang="en-US" sz="4800" b="1" i="1" dirty="0">
                <a:effectLst/>
                <a:latin typeface="Times New Roman" panose="02020603050405020304" pitchFamily="18" charset="0"/>
                <a:ea typeface="Aptos" panose="020B0004020202020204" pitchFamily="34" charset="0"/>
              </a:rPr>
              <a:t>, you did it to Me.’”</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D914CC70-8B08-3A29-DDB4-B4C11086FB89}"/>
              </a:ext>
            </a:extLst>
          </p:cNvPr>
          <p:cNvCxnSpPr>
            <a:cxnSpLocks/>
          </p:cNvCxnSpPr>
          <p:nvPr/>
        </p:nvCxnSpPr>
        <p:spPr>
          <a:xfrm>
            <a:off x="748978" y="4930815"/>
            <a:ext cx="3255863"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236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25:40</a:t>
            </a:r>
          </a:p>
          <a:p>
            <a:pPr marL="0" indent="0">
              <a:buNone/>
            </a:pPr>
            <a:r>
              <a:rPr lang="en-US" sz="4800" b="1" i="1" dirty="0">
                <a:effectLst/>
                <a:latin typeface="Times New Roman" panose="02020603050405020304" pitchFamily="18" charset="0"/>
                <a:ea typeface="Aptos" panose="020B0004020202020204" pitchFamily="34" charset="0"/>
              </a:rPr>
              <a:t>“And the King will answer and say to them, ‘Assuredly, I say to you, inasmuch as you did it to one of the least of these </a:t>
            </a:r>
            <a:r>
              <a:rPr lang="en-US" sz="4800" b="1" i="1" dirty="0">
                <a:solidFill>
                  <a:srgbClr val="FF0000"/>
                </a:solidFill>
                <a:effectLst/>
                <a:latin typeface="Times New Roman" panose="02020603050405020304" pitchFamily="18" charset="0"/>
                <a:ea typeface="Aptos" panose="020B0004020202020204" pitchFamily="34" charset="0"/>
              </a:rPr>
              <a:t>My brethren</a:t>
            </a:r>
            <a:r>
              <a:rPr lang="en-US" sz="4800" b="1" i="1" dirty="0">
                <a:effectLst/>
                <a:latin typeface="Times New Roman" panose="02020603050405020304" pitchFamily="18" charset="0"/>
                <a:ea typeface="Aptos" panose="020B0004020202020204" pitchFamily="34" charset="0"/>
              </a:rPr>
              <a:t>, you did it to Me.’”</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D914CC70-8B08-3A29-DDB4-B4C11086FB89}"/>
              </a:ext>
            </a:extLst>
          </p:cNvPr>
          <p:cNvCxnSpPr>
            <a:cxnSpLocks/>
          </p:cNvCxnSpPr>
          <p:nvPr/>
        </p:nvCxnSpPr>
        <p:spPr>
          <a:xfrm>
            <a:off x="748978" y="4930815"/>
            <a:ext cx="3255863"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Arrow: Up 1">
            <a:extLst>
              <a:ext uri="{FF2B5EF4-FFF2-40B4-BE49-F238E27FC236}">
                <a16:creationId xmlns:a16="http://schemas.microsoft.com/office/drawing/2014/main" id="{76BD3F20-7197-13A2-BAD3-2F644D70649F}"/>
              </a:ext>
            </a:extLst>
          </p:cNvPr>
          <p:cNvSpPr/>
          <p:nvPr/>
        </p:nvSpPr>
        <p:spPr>
          <a:xfrm rot="20143120">
            <a:off x="2893671" y="4963426"/>
            <a:ext cx="405114" cy="114587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E57B4E-CC77-CBD8-FF4F-300E4FF44D18}"/>
              </a:ext>
            </a:extLst>
          </p:cNvPr>
          <p:cNvSpPr txBox="1"/>
          <p:nvPr/>
        </p:nvSpPr>
        <p:spPr>
          <a:xfrm>
            <a:off x="3310360" y="5235429"/>
            <a:ext cx="6080447" cy="707886"/>
          </a:xfrm>
          <a:prstGeom prst="rect">
            <a:avLst/>
          </a:prstGeom>
          <a:noFill/>
        </p:spPr>
        <p:txBody>
          <a:bodyPr wrap="none" rtlCol="0">
            <a:spAutoFit/>
          </a:bodyPr>
          <a:lstStyle/>
          <a:p>
            <a:r>
              <a:rPr lang="en-US" sz="4000" b="1" dirty="0">
                <a:solidFill>
                  <a:srgbClr val="FF0000"/>
                </a:solidFill>
              </a:rPr>
              <a:t>Jewish Believers in Christ</a:t>
            </a:r>
          </a:p>
        </p:txBody>
      </p:sp>
    </p:spTree>
    <p:extLst>
      <p:ext uri="{BB962C8B-B14F-4D97-AF65-F5344CB8AC3E}">
        <p14:creationId xmlns:p14="http://schemas.microsoft.com/office/powerpoint/2010/main" val="3023331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25:41-46</a:t>
            </a:r>
          </a:p>
          <a:p>
            <a:pPr marL="0" indent="0">
              <a:buNone/>
            </a:pPr>
            <a:r>
              <a:rPr lang="en-US" sz="4000" b="1" i="1" dirty="0">
                <a:effectLst/>
                <a:latin typeface="Times New Roman" panose="02020603050405020304" pitchFamily="18" charset="0"/>
                <a:ea typeface="Aptos" panose="020B0004020202020204" pitchFamily="34" charset="0"/>
              </a:rPr>
              <a:t>“Then He will also say to those on the left hand, ‘Depart from Me, you cursed, into the everlasting fire prepared for the devil and his angels: for I was hungry and you gave Me no food; I was thirsty and you gave Me no drink; I was a stranger and you did not take Me in, naked and you did not clothe Me, sick and in prison and you did not visit Me.’  “Then they also will answer</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579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25:41-46</a:t>
            </a:r>
          </a:p>
          <a:p>
            <a:pPr marL="0" indent="0">
              <a:buNone/>
            </a:pPr>
            <a:r>
              <a:rPr lang="en-US" sz="4000" b="1" i="1" dirty="0">
                <a:effectLst/>
                <a:latin typeface="Times New Roman" panose="02020603050405020304" pitchFamily="18" charset="0"/>
                <a:ea typeface="Aptos" panose="020B0004020202020204" pitchFamily="34" charset="0"/>
              </a:rPr>
              <a:t>Him, saying, ‘Lord, when did we see You hungry or thirsty or a stranger or naked or sick or in prison, and did not minister to You?’  Then He will answer them, saying, ‘Assuredly, I say to you, inasmuch as you did not do it to one of the least of these, you did not do it to Me.’  And these will go away into everlasting punishment, but the righteous into eternal life.”</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84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2 Thessalonians 2:3-4</a:t>
            </a:r>
          </a:p>
          <a:p>
            <a:pPr marL="0" indent="0">
              <a:buNone/>
            </a:pPr>
            <a:r>
              <a:rPr lang="en-US" sz="4400" b="1" i="1" dirty="0">
                <a:effectLst/>
                <a:latin typeface="Times New Roman" panose="02020603050405020304" pitchFamily="18" charset="0"/>
                <a:ea typeface="Aptos" panose="020B0004020202020204" pitchFamily="34" charset="0"/>
              </a:rPr>
              <a:t>“Let no one deceive you by any means; for that Day will not come unless the falling away comes first, and the man of sin is revealed, the son of perdition, who opposes and exalts himself above all that is called God or that is worshiped, </a:t>
            </a:r>
            <a:r>
              <a:rPr lang="en-US" sz="4400" b="1" i="1" dirty="0">
                <a:solidFill>
                  <a:srgbClr val="FF0000"/>
                </a:solidFill>
                <a:effectLst/>
                <a:latin typeface="Times New Roman" panose="02020603050405020304" pitchFamily="18" charset="0"/>
                <a:ea typeface="Aptos" panose="020B0004020202020204" pitchFamily="34" charset="0"/>
              </a:rPr>
              <a:t>so that he sits as God in the temple of God, showing himself that he is God</a:t>
            </a:r>
            <a:r>
              <a:rPr lang="en-US" sz="4400" b="1" i="1" dirty="0">
                <a:effectLst/>
                <a:latin typeface="Times New Roman" panose="02020603050405020304" pitchFamily="18" charset="0"/>
                <a:ea typeface="Aptos" panose="020B0004020202020204" pitchFamily="34" charset="0"/>
              </a:rPr>
              <a:t>.”</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7825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25:34</a:t>
            </a:r>
          </a:p>
          <a:p>
            <a:pPr marL="0" indent="0">
              <a:buNone/>
            </a:pPr>
            <a:r>
              <a:rPr lang="en-US" sz="4800" b="1" i="1" dirty="0">
                <a:effectLst/>
                <a:latin typeface="Times New Roman" panose="02020603050405020304" pitchFamily="18" charset="0"/>
                <a:ea typeface="Aptos" panose="020B0004020202020204" pitchFamily="34" charset="0"/>
              </a:rPr>
              <a:t>“Then the King will say to those on His right hand, ‘Come, you blessed of My Father, inherit the kingdom prepared for you from the foundation of the world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25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25:34</a:t>
            </a:r>
          </a:p>
          <a:p>
            <a:pPr marL="0" indent="0">
              <a:buNone/>
            </a:pPr>
            <a:r>
              <a:rPr lang="en-US" sz="4800" b="1" i="1" dirty="0">
                <a:effectLst/>
                <a:latin typeface="Times New Roman" panose="02020603050405020304" pitchFamily="18" charset="0"/>
                <a:ea typeface="Aptos" panose="020B0004020202020204" pitchFamily="34" charset="0"/>
              </a:rPr>
              <a:t>“Then the King will say to those on His right hand, ‘Come, you blessed of My Father, </a:t>
            </a:r>
            <a:r>
              <a:rPr lang="en-US" sz="4800" b="1" i="1" dirty="0">
                <a:solidFill>
                  <a:srgbClr val="FF0000"/>
                </a:solidFill>
                <a:effectLst/>
                <a:latin typeface="Times New Roman" panose="02020603050405020304" pitchFamily="18" charset="0"/>
                <a:ea typeface="Aptos" panose="020B0004020202020204" pitchFamily="34" charset="0"/>
              </a:rPr>
              <a:t>inherit the kingdom </a:t>
            </a:r>
            <a:r>
              <a:rPr lang="en-US" sz="4800" b="1" i="1" dirty="0">
                <a:effectLst/>
                <a:latin typeface="Times New Roman" panose="02020603050405020304" pitchFamily="18" charset="0"/>
                <a:ea typeface="Aptos" panose="020B0004020202020204" pitchFamily="34" charset="0"/>
              </a:rPr>
              <a:t>prepared for you from the foundation of the world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1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Matthew 24:21-22</a:t>
            </a:r>
          </a:p>
          <a:p>
            <a:pPr marL="0" marR="0" indent="0">
              <a:lnSpc>
                <a:spcPct val="107000"/>
              </a:lnSpc>
              <a:spcBef>
                <a:spcPts val="0"/>
              </a:spcBef>
              <a:spcAft>
                <a:spcPts val="0"/>
              </a:spcAft>
              <a:buNone/>
            </a:pPr>
            <a:r>
              <a:rPr lang="en-US" sz="4400" b="1" i="1" kern="100" dirty="0">
                <a:effectLst/>
                <a:latin typeface="Times New Roman" panose="02020603050405020304" pitchFamily="18" charset="0"/>
                <a:ea typeface="Aptos" panose="020B0004020202020204" pitchFamily="34" charset="0"/>
              </a:rPr>
              <a:t>“For then there will be great tribulation, such as has not been since the beginning of the world until this time, no, nor ever shall be.  And unless those days were shortened, no flesh would be saved; but for the elect’s sake those days will be shortened.”</a:t>
            </a:r>
            <a:r>
              <a:rPr lang="en-US" sz="4400" kern="1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781655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lgn="ctr">
              <a:buNone/>
            </a:pPr>
            <a:r>
              <a:rPr lang="en-US" sz="7200" i="1" dirty="0">
                <a:effectLst/>
                <a:latin typeface="Times New Roman" panose="02020603050405020304" pitchFamily="18" charset="0"/>
                <a:ea typeface="Aptos" panose="020B0004020202020204" pitchFamily="34" charset="0"/>
              </a:rPr>
              <a:t>“Why is it that throughout history, antisemitism and the desire to eliminate the Jews has been the focus of so many different peoples?” </a:t>
            </a:r>
            <a:endParaRPr lang="en-US" sz="7200" i="1"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3463497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748978" y="612523"/>
            <a:ext cx="10694043" cy="5632953"/>
          </a:xfrm>
        </p:spPr>
        <p:txBody>
          <a:bodyPr>
            <a:noAutofit/>
          </a:bodyPr>
          <a:lstStyle/>
          <a:p>
            <a:pPr marL="0" indent="0" algn="ctr">
              <a:buNone/>
            </a:pPr>
            <a:r>
              <a:rPr lang="en-US" sz="6600" i="1" dirty="0">
                <a:effectLst/>
                <a:latin typeface="Times New Roman" panose="02020603050405020304" pitchFamily="18" charset="0"/>
                <a:ea typeface="Aptos" panose="020B0004020202020204" pitchFamily="34" charset="0"/>
              </a:rPr>
              <a:t>Satan may believe that by eliminating God’s people from the face of the earth, he </a:t>
            </a:r>
            <a:r>
              <a:rPr lang="en-US" sz="6600" i="1" dirty="0">
                <a:latin typeface="Times New Roman" panose="02020603050405020304" pitchFamily="18" charset="0"/>
                <a:ea typeface="Aptos" panose="020B0004020202020204" pitchFamily="34" charset="0"/>
              </a:rPr>
              <a:t>could cause </a:t>
            </a:r>
            <a:r>
              <a:rPr lang="en-US" sz="6600" i="1" dirty="0">
                <a:effectLst/>
                <a:latin typeface="Times New Roman" panose="02020603050405020304" pitchFamily="18" charset="0"/>
                <a:ea typeface="Aptos" panose="020B0004020202020204" pitchFamily="34" charset="0"/>
              </a:rPr>
              <a:t>God’s multiple promises to Israel to not come true. </a:t>
            </a:r>
            <a:endParaRPr lang="en-US" sz="6600" i="1"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57152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timeline&#10;&#10;Description automatically generated">
            <a:extLst>
              <a:ext uri="{FF2B5EF4-FFF2-40B4-BE49-F238E27FC236}">
                <a16:creationId xmlns:a16="http://schemas.microsoft.com/office/drawing/2014/main" id="{5FFA19FF-155A-9186-66C8-4C9FDF7589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8702" y="87487"/>
            <a:ext cx="11230551" cy="4867712"/>
          </a:xfrm>
        </p:spPr>
      </p:pic>
      <p:cxnSp>
        <p:nvCxnSpPr>
          <p:cNvPr id="7" name="Straight Connector 6">
            <a:extLst>
              <a:ext uri="{FF2B5EF4-FFF2-40B4-BE49-F238E27FC236}">
                <a16:creationId xmlns:a16="http://schemas.microsoft.com/office/drawing/2014/main" id="{DDE067D1-57A9-6410-BB68-B66F68C41403}"/>
              </a:ext>
            </a:extLst>
          </p:cNvPr>
          <p:cNvCxnSpPr/>
          <p:nvPr/>
        </p:nvCxnSpPr>
        <p:spPr>
          <a:xfrm>
            <a:off x="9722734" y="1932973"/>
            <a:ext cx="207186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A1BA42-A21B-A768-492D-976BE00DEA95}"/>
              </a:ext>
            </a:extLst>
          </p:cNvPr>
          <p:cNvCxnSpPr/>
          <p:nvPr/>
        </p:nvCxnSpPr>
        <p:spPr>
          <a:xfrm>
            <a:off x="9226952" y="1664114"/>
            <a:ext cx="0" cy="53243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50B40E1-6F9C-62AB-637D-42BFD5470013}"/>
              </a:ext>
            </a:extLst>
          </p:cNvPr>
          <p:cNvCxnSpPr/>
          <p:nvPr/>
        </p:nvCxnSpPr>
        <p:spPr>
          <a:xfrm>
            <a:off x="9752645" y="1664270"/>
            <a:ext cx="0" cy="53243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Arrow: Up 10">
            <a:extLst>
              <a:ext uri="{FF2B5EF4-FFF2-40B4-BE49-F238E27FC236}">
                <a16:creationId xmlns:a16="http://schemas.microsoft.com/office/drawing/2014/main" id="{591EA2F0-298E-08FB-DF66-AA1C625E158F}"/>
              </a:ext>
            </a:extLst>
          </p:cNvPr>
          <p:cNvSpPr/>
          <p:nvPr/>
        </p:nvSpPr>
        <p:spPr>
          <a:xfrm>
            <a:off x="9402749" y="2242595"/>
            <a:ext cx="243061" cy="2844258"/>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55C3B5-AC2D-3CB0-FA56-88A68AF67E04}"/>
              </a:ext>
            </a:extLst>
          </p:cNvPr>
          <p:cNvSpPr txBox="1"/>
          <p:nvPr/>
        </p:nvSpPr>
        <p:spPr>
          <a:xfrm>
            <a:off x="1050422" y="4955199"/>
            <a:ext cx="8855181" cy="707886"/>
          </a:xfrm>
          <a:prstGeom prst="rect">
            <a:avLst/>
          </a:prstGeom>
          <a:noFill/>
        </p:spPr>
        <p:txBody>
          <a:bodyPr wrap="none" rtlCol="0">
            <a:spAutoFit/>
          </a:bodyPr>
          <a:lstStyle/>
          <a:p>
            <a:r>
              <a:rPr lang="en-US" sz="4000" dirty="0"/>
              <a:t>30 days for the Judgment of the Nations</a:t>
            </a:r>
          </a:p>
        </p:txBody>
      </p:sp>
      <p:cxnSp>
        <p:nvCxnSpPr>
          <p:cNvPr id="2" name="Straight Connector 1">
            <a:extLst>
              <a:ext uri="{FF2B5EF4-FFF2-40B4-BE49-F238E27FC236}">
                <a16:creationId xmlns:a16="http://schemas.microsoft.com/office/drawing/2014/main" id="{AD4380F1-D390-DE52-3788-43D51EDB6FDF}"/>
              </a:ext>
            </a:extLst>
          </p:cNvPr>
          <p:cNvCxnSpPr/>
          <p:nvPr/>
        </p:nvCxnSpPr>
        <p:spPr>
          <a:xfrm>
            <a:off x="10465895" y="1664271"/>
            <a:ext cx="0" cy="53243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Arrow: Up 2">
            <a:extLst>
              <a:ext uri="{FF2B5EF4-FFF2-40B4-BE49-F238E27FC236}">
                <a16:creationId xmlns:a16="http://schemas.microsoft.com/office/drawing/2014/main" id="{BC01FE25-C583-8FF1-9EBF-A9219DD09CD2}"/>
              </a:ext>
            </a:extLst>
          </p:cNvPr>
          <p:cNvSpPr/>
          <p:nvPr/>
        </p:nvSpPr>
        <p:spPr>
          <a:xfrm>
            <a:off x="9985020" y="2242594"/>
            <a:ext cx="243060" cy="3612019"/>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58D0CA-143B-D238-EEEB-07E74B472C1E}"/>
              </a:ext>
            </a:extLst>
          </p:cNvPr>
          <p:cNvSpPr txBox="1"/>
          <p:nvPr/>
        </p:nvSpPr>
        <p:spPr>
          <a:xfrm>
            <a:off x="1486520" y="5794739"/>
            <a:ext cx="8741560" cy="707886"/>
          </a:xfrm>
          <a:prstGeom prst="rect">
            <a:avLst/>
          </a:prstGeom>
          <a:noFill/>
        </p:spPr>
        <p:txBody>
          <a:bodyPr wrap="none" rtlCol="0">
            <a:spAutoFit/>
          </a:bodyPr>
          <a:lstStyle/>
          <a:p>
            <a:r>
              <a:rPr lang="en-US" sz="4000" dirty="0"/>
              <a:t>45 days for the Judgment Seat of Christ</a:t>
            </a:r>
          </a:p>
        </p:txBody>
      </p:sp>
      <p:sp>
        <p:nvSpPr>
          <p:cNvPr id="6" name="TextBox 5">
            <a:extLst>
              <a:ext uri="{FF2B5EF4-FFF2-40B4-BE49-F238E27FC236}">
                <a16:creationId xmlns:a16="http://schemas.microsoft.com/office/drawing/2014/main" id="{19F9FD6A-F22F-E762-80C0-EACB6C79B6A7}"/>
              </a:ext>
            </a:extLst>
          </p:cNvPr>
          <p:cNvSpPr txBox="1"/>
          <p:nvPr/>
        </p:nvSpPr>
        <p:spPr>
          <a:xfrm rot="19308401">
            <a:off x="10320745" y="798987"/>
            <a:ext cx="1765227" cy="954107"/>
          </a:xfrm>
          <a:prstGeom prst="rect">
            <a:avLst/>
          </a:prstGeom>
          <a:noFill/>
        </p:spPr>
        <p:txBody>
          <a:bodyPr wrap="none" rtlCol="0">
            <a:spAutoFit/>
          </a:bodyPr>
          <a:lstStyle/>
          <a:p>
            <a:pPr algn="ctr"/>
            <a:r>
              <a:rPr lang="en-US" sz="2800" dirty="0"/>
              <a:t>Millennial </a:t>
            </a:r>
          </a:p>
          <a:p>
            <a:pPr algn="ctr"/>
            <a:r>
              <a:rPr lang="en-US" sz="2800" dirty="0"/>
              <a:t>Kingdom</a:t>
            </a:r>
          </a:p>
        </p:txBody>
      </p:sp>
      <p:sp>
        <p:nvSpPr>
          <p:cNvPr id="8" name="TextBox 7">
            <a:extLst>
              <a:ext uri="{FF2B5EF4-FFF2-40B4-BE49-F238E27FC236}">
                <a16:creationId xmlns:a16="http://schemas.microsoft.com/office/drawing/2014/main" id="{A630D35F-7801-2999-DEA3-76D63BD3BE4B}"/>
              </a:ext>
            </a:extLst>
          </p:cNvPr>
          <p:cNvSpPr txBox="1"/>
          <p:nvPr/>
        </p:nvSpPr>
        <p:spPr>
          <a:xfrm>
            <a:off x="971005" y="5431542"/>
            <a:ext cx="2707536" cy="369332"/>
          </a:xfrm>
          <a:prstGeom prst="rect">
            <a:avLst/>
          </a:prstGeom>
          <a:noFill/>
        </p:spPr>
        <p:txBody>
          <a:bodyPr wrap="none" rtlCol="0">
            <a:spAutoFit/>
          </a:bodyPr>
          <a:lstStyle/>
          <a:p>
            <a:r>
              <a:rPr lang="en-US" dirty="0"/>
              <a:t>Daniel 12:11 – 1,290 days</a:t>
            </a:r>
          </a:p>
        </p:txBody>
      </p:sp>
      <p:sp>
        <p:nvSpPr>
          <p:cNvPr id="13" name="TextBox 12">
            <a:extLst>
              <a:ext uri="{FF2B5EF4-FFF2-40B4-BE49-F238E27FC236}">
                <a16:creationId xmlns:a16="http://schemas.microsoft.com/office/drawing/2014/main" id="{9E024E41-DCD2-DEE4-4274-638A04BA73D8}"/>
              </a:ext>
            </a:extLst>
          </p:cNvPr>
          <p:cNvSpPr txBox="1"/>
          <p:nvPr/>
        </p:nvSpPr>
        <p:spPr>
          <a:xfrm>
            <a:off x="1344334" y="6317959"/>
            <a:ext cx="2707536" cy="369332"/>
          </a:xfrm>
          <a:prstGeom prst="rect">
            <a:avLst/>
          </a:prstGeom>
          <a:noFill/>
        </p:spPr>
        <p:txBody>
          <a:bodyPr wrap="none" rtlCol="0">
            <a:spAutoFit/>
          </a:bodyPr>
          <a:lstStyle/>
          <a:p>
            <a:r>
              <a:rPr lang="en-US" dirty="0"/>
              <a:t>Daniel 12:12 – 1,335 days</a:t>
            </a:r>
          </a:p>
        </p:txBody>
      </p:sp>
    </p:spTree>
    <p:extLst>
      <p:ext uri="{BB962C8B-B14F-4D97-AF65-F5344CB8AC3E}">
        <p14:creationId xmlns:p14="http://schemas.microsoft.com/office/powerpoint/2010/main" val="4422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diagram of a church&#10;&#10;Description automatically generated">
            <a:extLst>
              <a:ext uri="{FF2B5EF4-FFF2-40B4-BE49-F238E27FC236}">
                <a16:creationId xmlns:a16="http://schemas.microsoft.com/office/drawing/2014/main" id="{1176C7D7-63F3-0AC5-58FB-AB24307BDC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300369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1176C7D7-63F3-0AC5-58FB-AB24307BDC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
        <p:nvSpPr>
          <p:cNvPr id="2" name="Arrow: Curved Down 1">
            <a:extLst>
              <a:ext uri="{FF2B5EF4-FFF2-40B4-BE49-F238E27FC236}">
                <a16:creationId xmlns:a16="http://schemas.microsoft.com/office/drawing/2014/main" id="{A5ACA05A-B425-EFCD-595D-A8E69215D456}"/>
              </a:ext>
            </a:extLst>
          </p:cNvPr>
          <p:cNvSpPr/>
          <p:nvPr/>
        </p:nvSpPr>
        <p:spPr>
          <a:xfrm rot="20179566" flipH="1">
            <a:off x="2191736" y="1793787"/>
            <a:ext cx="6379955" cy="2699216"/>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500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Deuteronomy 7:6</a:t>
            </a:r>
          </a:p>
          <a:p>
            <a:pPr marL="0" indent="0">
              <a:buNone/>
            </a:pPr>
            <a:r>
              <a:rPr lang="en-US" sz="4800" b="1" i="1" dirty="0">
                <a:effectLst/>
                <a:latin typeface="Times New Roman" panose="02020603050405020304" pitchFamily="18" charset="0"/>
                <a:ea typeface="Aptos" panose="020B0004020202020204" pitchFamily="34" charset="0"/>
              </a:rPr>
              <a:t>“For you are a holy people to the Lord your God; the Lord your God has chosen you to be a people for Himself, a special treasure above all the peoples on the face of the earth.”</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23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DAEC1-5E39-2C3C-FCB5-EC931C4B0B61}"/>
              </a:ext>
            </a:extLst>
          </p:cNvPr>
          <p:cNvSpPr>
            <a:spLocks noGrp="1"/>
          </p:cNvSpPr>
          <p:nvPr>
            <p:ph idx="1"/>
          </p:nvPr>
        </p:nvSpPr>
        <p:spPr>
          <a:xfrm>
            <a:off x="838200" y="544010"/>
            <a:ext cx="10515600" cy="5632953"/>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0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that blindness in part has happened to Israel until the fullness of the Gentiles has come in.  And so all Israel will be saved, as it is written: “The Deliverer will come out of Zion, and He will turn away ungodliness from Jacob; for this is My covenant with them, when I take away their sins.”</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180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TotalTime>
  <Words>2477</Words>
  <Application>Microsoft Office PowerPoint</Application>
  <PresentationFormat>Widescreen</PresentationFormat>
  <Paragraphs>97</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2</cp:revision>
  <dcterms:created xsi:type="dcterms:W3CDTF">2024-10-19T16:41:16Z</dcterms:created>
  <dcterms:modified xsi:type="dcterms:W3CDTF">2024-10-19T18:36:25Z</dcterms:modified>
</cp:coreProperties>
</file>