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104" d="100"/>
          <a:sy n="104" d="100"/>
        </p:scale>
        <p:origin x="216"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C56CC-B33D-FD65-917B-9174F5BC9F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0536A-7117-66EB-CB00-63CB4346C8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0362C8-CADA-E16B-FD48-6FCE839F5EB2}"/>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EE81BFE5-70C5-D875-2576-C9B9A9D88E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CD5D45-5328-7ECA-B748-6B6B3CB2830C}"/>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218196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78AF9-272C-31A9-066E-0E7DCB9F3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34ADBD-6AB2-A47E-FFC6-BBE175904A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A98C3-1FE3-F4E1-FF90-349C4C9CD4C3}"/>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DBD78A52-F96A-84EF-E99A-615C5054F7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2AB9FE-53FC-8D60-F190-2BD7DC1D8D76}"/>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426943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6ABDA4-6980-813A-E2A2-9E6981B357C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173465-6F7A-EF06-900B-85801BB382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5FA3A-C0D0-DB2F-07B9-E9640FE0B5B2}"/>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931261BA-155C-067A-5634-B6670F00F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BE2F20-636C-924E-B114-AD282AEFC6BF}"/>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203243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51523-B5A1-51B4-DC26-5DB2362634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800AD1-7177-9192-EAC7-CCC80B3966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037CA4-419B-69FD-3DA8-E5774FA2F155}"/>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3F7B9EAF-D4B6-5A1A-82E7-D9C54BDC5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79002-79C5-E6AB-C145-57DA2AF52BEA}"/>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67698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0358-D96A-529D-4540-605EC7B478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A222CA-F030-8259-BA42-6971F5FC80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E4F15A-031F-1AD8-EABD-31A6246134EF}"/>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ED321342-9D33-F61D-BFB9-6D02247FC8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E97B2-E1D0-B803-8D1C-1726CCE24AE3}"/>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3917985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AC28B-BDDE-A411-4B7F-B7D889864F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0D8F6-3D8D-9C4A-1F42-BBB89E432C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836E94-2FF0-2C4A-F564-EF56EEA431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D0A5F0-695A-B4E6-A89C-382BCBF3F402}"/>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6" name="Footer Placeholder 5">
            <a:extLst>
              <a:ext uri="{FF2B5EF4-FFF2-40B4-BE49-F238E27FC236}">
                <a16:creationId xmlns:a16="http://schemas.microsoft.com/office/drawing/2014/main" id="{86263FEC-0A07-7DCB-E302-BD5AE7A88D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DEF85E-E242-A5C0-61FC-AECE8826E2C1}"/>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318703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F4629-AE6B-8F86-26DF-336792DC23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C552FF-6BC4-9BD8-145B-FB151AF7B6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728109-AC0C-7115-08F0-3D03B626D0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693A27-E7DD-0C3F-0376-87EB247748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34DEFE-CA09-0E39-E62F-F0EC3EB258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6B81E0-F6C2-ACD6-4AC3-6C8E705BB139}"/>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8" name="Footer Placeholder 7">
            <a:extLst>
              <a:ext uri="{FF2B5EF4-FFF2-40B4-BE49-F238E27FC236}">
                <a16:creationId xmlns:a16="http://schemas.microsoft.com/office/drawing/2014/main" id="{E882CF73-E71B-0DAA-5C92-2E12F7E0AF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911E4E-6EA0-4001-4833-09A338603148}"/>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40174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DDDE4-7409-C6A1-C6C1-A9A074751B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ACE4AF-CE43-D443-69F6-0820A560E9D6}"/>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4" name="Footer Placeholder 3">
            <a:extLst>
              <a:ext uri="{FF2B5EF4-FFF2-40B4-BE49-F238E27FC236}">
                <a16:creationId xmlns:a16="http://schemas.microsoft.com/office/drawing/2014/main" id="{4B9FDDD9-9757-57A9-C832-206AC768E2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F8ABFD-4572-AE55-CD2F-1E66FE986F81}"/>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3299526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431639-1ADD-6917-7292-E9013B0C8F8E}"/>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3" name="Footer Placeholder 2">
            <a:extLst>
              <a:ext uri="{FF2B5EF4-FFF2-40B4-BE49-F238E27FC236}">
                <a16:creationId xmlns:a16="http://schemas.microsoft.com/office/drawing/2014/main" id="{992368B8-F111-5B03-452D-887A2A5839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676CCD-D6B8-6FF0-E4E6-4F2B48A69CE0}"/>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327401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0B65-2E7A-7222-1308-3DAB98B0FD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C15EAA-5857-AAD7-A40A-DC842F3194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14BB67E-554A-6D07-887B-23CC76C13E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A1BF4D-D6BD-AC0E-F4FD-5CBEF3015CE0}"/>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6" name="Footer Placeholder 5">
            <a:extLst>
              <a:ext uri="{FF2B5EF4-FFF2-40B4-BE49-F238E27FC236}">
                <a16:creationId xmlns:a16="http://schemas.microsoft.com/office/drawing/2014/main" id="{8D3BB2E1-9708-A439-78D7-FAD0B623FB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CDE68A-17BE-2489-8B0F-E9BB182E69D1}"/>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1781675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8BE68-1BF5-4866-FF66-F40AE0596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2187BF5-AAEB-7925-CF2E-ADD06FDB40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586FFE5-4FCB-8F6C-4BD1-F61497878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4B19CE-33D7-AA9A-2732-1713F2739878}"/>
              </a:ext>
            </a:extLst>
          </p:cNvPr>
          <p:cNvSpPr>
            <a:spLocks noGrp="1"/>
          </p:cNvSpPr>
          <p:nvPr>
            <p:ph type="dt" sz="half" idx="10"/>
          </p:nvPr>
        </p:nvSpPr>
        <p:spPr/>
        <p:txBody>
          <a:bodyPr/>
          <a:lstStyle/>
          <a:p>
            <a:fld id="{56DE182C-9757-4085-ADF8-D81409801DCB}" type="datetimeFigureOut">
              <a:rPr lang="en-US" smtClean="0"/>
              <a:t>9/21/2024</a:t>
            </a:fld>
            <a:endParaRPr lang="en-US"/>
          </a:p>
        </p:txBody>
      </p:sp>
      <p:sp>
        <p:nvSpPr>
          <p:cNvPr id="6" name="Footer Placeholder 5">
            <a:extLst>
              <a:ext uri="{FF2B5EF4-FFF2-40B4-BE49-F238E27FC236}">
                <a16:creationId xmlns:a16="http://schemas.microsoft.com/office/drawing/2014/main" id="{11536497-8FEF-EA0A-9058-5CB4F34699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3171DC-1290-42B7-5A2B-1168BA615929}"/>
              </a:ext>
            </a:extLst>
          </p:cNvPr>
          <p:cNvSpPr>
            <a:spLocks noGrp="1"/>
          </p:cNvSpPr>
          <p:nvPr>
            <p:ph type="sldNum" sz="quarter" idx="12"/>
          </p:nvPr>
        </p:nvSpPr>
        <p:spPr/>
        <p:txBody>
          <a:bodyPr/>
          <a:lstStyle/>
          <a:p>
            <a:fld id="{D257AEF5-14D4-4465-845D-684DAD35D93A}" type="slidenum">
              <a:rPr lang="en-US" smtClean="0"/>
              <a:t>‹#›</a:t>
            </a:fld>
            <a:endParaRPr lang="en-US"/>
          </a:p>
        </p:txBody>
      </p:sp>
    </p:spTree>
    <p:extLst>
      <p:ext uri="{BB962C8B-B14F-4D97-AF65-F5344CB8AC3E}">
        <p14:creationId xmlns:p14="http://schemas.microsoft.com/office/powerpoint/2010/main" val="127365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186F42-FF9F-1B14-8A46-A4A181133F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A3DC0C-B677-BA12-CDA6-09AD7F8D67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52B24-DAEB-6CF8-370A-FA8FFA5D90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6DE182C-9757-4085-ADF8-D81409801DCB}" type="datetimeFigureOut">
              <a:rPr lang="en-US" smtClean="0"/>
              <a:t>9/21/2024</a:t>
            </a:fld>
            <a:endParaRPr lang="en-US"/>
          </a:p>
        </p:txBody>
      </p:sp>
      <p:sp>
        <p:nvSpPr>
          <p:cNvPr id="5" name="Footer Placeholder 4">
            <a:extLst>
              <a:ext uri="{FF2B5EF4-FFF2-40B4-BE49-F238E27FC236}">
                <a16:creationId xmlns:a16="http://schemas.microsoft.com/office/drawing/2014/main" id="{06B621FE-4B78-DBA9-885F-04758D80F3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9F9EA1D-ACA6-9AEA-B302-07F64813A1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57AEF5-14D4-4465-845D-684DAD35D93A}" type="slidenum">
              <a:rPr lang="en-US" smtClean="0"/>
              <a:t>‹#›</a:t>
            </a:fld>
            <a:endParaRPr lang="en-US"/>
          </a:p>
        </p:txBody>
      </p:sp>
    </p:spTree>
    <p:extLst>
      <p:ext uri="{BB962C8B-B14F-4D97-AF65-F5344CB8AC3E}">
        <p14:creationId xmlns:p14="http://schemas.microsoft.com/office/powerpoint/2010/main" val="20347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FAD2C-33CC-5EED-6F12-8A74EAE60740}"/>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3235149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4:1-5</a:t>
            </a:r>
          </a:p>
          <a:p>
            <a:pPr marL="0" indent="0">
              <a:buNone/>
            </a:pPr>
            <a:r>
              <a:rPr lang="en-US" sz="4800" b="1" i="1" dirty="0">
                <a:effectLst/>
                <a:latin typeface="Times New Roman" panose="02020603050405020304" pitchFamily="18" charset="0"/>
                <a:ea typeface="Aptos" panose="020B0004020202020204" pitchFamily="34" charset="0"/>
              </a:rPr>
              <a:t>“What then shall we say that Abraham our father has found according to the flesh?  For if Abraham was justified by works, he has something to boast about, but not before God.  For what does the Scripture say?  “Abraham believed God,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5754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4:1-5</a:t>
            </a:r>
          </a:p>
          <a:p>
            <a:pPr marL="0" indent="0">
              <a:buNone/>
            </a:pPr>
            <a:r>
              <a:rPr lang="en-US" sz="4800" b="1" i="1" dirty="0">
                <a:effectLst/>
                <a:latin typeface="Times New Roman" panose="02020603050405020304" pitchFamily="18" charset="0"/>
                <a:ea typeface="Aptos" panose="020B0004020202020204" pitchFamily="34" charset="0"/>
              </a:rPr>
              <a:t>and it was accounted to him for righteousness.”  Now to him who works, the wages are not counted as grace but as debt.  But to him who does not work but believes on Him who justifies the ungodly, his faith is accounted for righteousness …”.</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0550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a:t>
            </a:r>
          </a:p>
          <a:p>
            <a:pPr marL="0" indent="0">
              <a:buNone/>
            </a:pPr>
            <a:r>
              <a:rPr lang="en-US" sz="4400" b="1" i="1" dirty="0">
                <a:effectLst/>
                <a:latin typeface="Times New Roman" panose="02020603050405020304" pitchFamily="18" charset="0"/>
                <a:ea typeface="Aptos" panose="020B0004020202020204" pitchFamily="34" charset="0"/>
              </a:rPr>
              <a:t>“Therefore we also pray always for you that our God would count you </a:t>
            </a:r>
            <a:r>
              <a:rPr lang="en-US" sz="4400" b="1" i="1" dirty="0">
                <a:solidFill>
                  <a:srgbClr val="FF0000"/>
                </a:solidFill>
                <a:effectLst/>
                <a:latin typeface="Times New Roman" panose="02020603050405020304" pitchFamily="18" charset="0"/>
                <a:ea typeface="Aptos" panose="020B0004020202020204" pitchFamily="34" charset="0"/>
              </a:rPr>
              <a:t>worthy of this calling</a:t>
            </a:r>
            <a:r>
              <a:rPr lang="en-US" sz="4400" b="1" i="1" dirty="0">
                <a:effectLst/>
                <a:latin typeface="Times New Roman" panose="02020603050405020304" pitchFamily="18" charset="0"/>
                <a:ea typeface="Aptos" panose="020B0004020202020204" pitchFamily="34" charset="0"/>
              </a:rPr>
              <a:t>, and fulfill all the good pleasure of His goodness and the work of faith with power, that the name of our Lord Jesus Christ may be glorified in you, and you in Him, according to the grace of our God and the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2096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(NLT)</a:t>
            </a:r>
          </a:p>
          <a:p>
            <a:pPr marL="0" indent="0">
              <a:buNone/>
            </a:pPr>
            <a:r>
              <a:rPr lang="en-US" sz="4800" b="1" i="1" dirty="0">
                <a:effectLst/>
                <a:latin typeface="Times New Roman" panose="02020603050405020304" pitchFamily="18" charset="0"/>
                <a:ea typeface="Aptos" panose="020B0004020202020204" pitchFamily="34" charset="0"/>
              </a:rPr>
              <a:t>“So we keep on praying for you, asking our God to enable you to live a life worthy of His call.  May He give you the power to accomplish all the good things your faith prompts you to do.”</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17110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(NLT)</a:t>
            </a:r>
          </a:p>
          <a:p>
            <a:pPr marL="0" indent="0">
              <a:buNone/>
            </a:pPr>
            <a:r>
              <a:rPr lang="en-US" sz="4800" b="1" i="1" dirty="0">
                <a:effectLst/>
                <a:latin typeface="Times New Roman" panose="02020603050405020304" pitchFamily="18" charset="0"/>
                <a:ea typeface="Aptos" panose="020B0004020202020204" pitchFamily="34" charset="0"/>
              </a:rPr>
              <a:t>“So we keep on praying for you, asking our God </a:t>
            </a:r>
            <a:r>
              <a:rPr lang="en-US" sz="4800" b="1" i="1" dirty="0">
                <a:solidFill>
                  <a:srgbClr val="FF0000"/>
                </a:solidFill>
                <a:effectLst/>
                <a:latin typeface="Times New Roman" panose="02020603050405020304" pitchFamily="18" charset="0"/>
                <a:ea typeface="Aptos" panose="020B0004020202020204" pitchFamily="34" charset="0"/>
              </a:rPr>
              <a:t>to enable you to live a life </a:t>
            </a:r>
            <a:r>
              <a:rPr lang="en-US" sz="4800" b="1" i="1" dirty="0">
                <a:effectLst/>
                <a:latin typeface="Times New Roman" panose="02020603050405020304" pitchFamily="18" charset="0"/>
                <a:ea typeface="Aptos" panose="020B0004020202020204" pitchFamily="34" charset="0"/>
              </a:rPr>
              <a:t>worthy of His call.  May He give you the power to accomplish all the good things your faith prompts you to do.”</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3937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(NLT)</a:t>
            </a:r>
          </a:p>
          <a:p>
            <a:pPr marL="0" indent="0">
              <a:buNone/>
            </a:pPr>
            <a:r>
              <a:rPr lang="en-US" sz="4800" b="1" i="1" dirty="0">
                <a:effectLst/>
                <a:latin typeface="Times New Roman" panose="02020603050405020304" pitchFamily="18" charset="0"/>
                <a:ea typeface="Aptos" panose="020B0004020202020204" pitchFamily="34" charset="0"/>
              </a:rPr>
              <a:t>“So we keep on praying for you, asking our God </a:t>
            </a:r>
            <a:r>
              <a:rPr lang="en-US" sz="4800" b="1" i="1" dirty="0">
                <a:solidFill>
                  <a:srgbClr val="FF0000"/>
                </a:solidFill>
                <a:effectLst/>
                <a:latin typeface="Times New Roman" panose="02020603050405020304" pitchFamily="18" charset="0"/>
                <a:ea typeface="Aptos" panose="020B0004020202020204" pitchFamily="34" charset="0"/>
              </a:rPr>
              <a:t>to enable you to live a life </a:t>
            </a:r>
            <a:r>
              <a:rPr lang="en-US" sz="4800" b="1" i="1" dirty="0">
                <a:effectLst/>
                <a:latin typeface="Times New Roman" panose="02020603050405020304" pitchFamily="18" charset="0"/>
                <a:ea typeface="Aptos" panose="020B0004020202020204" pitchFamily="34" charset="0"/>
              </a:rPr>
              <a:t>worthy of His call.  </a:t>
            </a:r>
            <a:r>
              <a:rPr lang="en-US" sz="4800" b="1" i="1" dirty="0">
                <a:solidFill>
                  <a:srgbClr val="FF0000"/>
                </a:solidFill>
                <a:effectLst/>
                <a:latin typeface="Times New Roman" panose="02020603050405020304" pitchFamily="18" charset="0"/>
                <a:ea typeface="Aptos" panose="020B0004020202020204" pitchFamily="34" charset="0"/>
              </a:rPr>
              <a:t>May He give you the power to accomplish </a:t>
            </a:r>
            <a:r>
              <a:rPr lang="en-US" sz="4800" b="1" i="1" dirty="0">
                <a:effectLst/>
                <a:latin typeface="Times New Roman" panose="02020603050405020304" pitchFamily="18" charset="0"/>
                <a:ea typeface="Aptos" panose="020B0004020202020204" pitchFamily="34" charset="0"/>
              </a:rPr>
              <a:t>all the good things your faith prompts you to do.”</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1350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5" name="Content Placeholder 14" descr="A diagram of the bible&#10;&#10;Description automatically generated">
            <a:extLst>
              <a:ext uri="{FF2B5EF4-FFF2-40B4-BE49-F238E27FC236}">
                <a16:creationId xmlns:a16="http://schemas.microsoft.com/office/drawing/2014/main" id="{DA75B22C-B5CF-32EF-A6ED-20F20D26F16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1034" y="216675"/>
            <a:ext cx="8729931" cy="6424649"/>
          </a:xfrm>
        </p:spPr>
      </p:pic>
    </p:spTree>
    <p:extLst>
      <p:ext uri="{BB962C8B-B14F-4D97-AF65-F5344CB8AC3E}">
        <p14:creationId xmlns:p14="http://schemas.microsoft.com/office/powerpoint/2010/main" val="2363530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1:12 </a:t>
            </a:r>
          </a:p>
          <a:p>
            <a:pPr marL="0" indent="0">
              <a:buNone/>
            </a:pPr>
            <a:r>
              <a:rPr lang="en-US" sz="4800" b="1" i="1" dirty="0">
                <a:effectLst/>
                <a:latin typeface="Times New Roman" panose="02020603050405020304" pitchFamily="18" charset="0"/>
                <a:ea typeface="Aptos" panose="020B0004020202020204" pitchFamily="34" charset="0"/>
              </a:rPr>
              <a:t>“that the name of our Lord Jesus Christ may be glorified in you, and you in Him, according to the grace of our God and the Lord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5571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1:12 </a:t>
            </a:r>
          </a:p>
          <a:p>
            <a:pPr marL="0" indent="0">
              <a:buNone/>
            </a:pPr>
            <a:r>
              <a:rPr lang="en-US" sz="4800" b="1" i="1" dirty="0">
                <a:effectLst/>
                <a:latin typeface="Times New Roman" panose="02020603050405020304" pitchFamily="18" charset="0"/>
                <a:ea typeface="Aptos" panose="020B0004020202020204" pitchFamily="34" charset="0"/>
              </a:rPr>
              <a:t>“</a:t>
            </a:r>
            <a:r>
              <a:rPr lang="en-US" sz="4800" b="1" i="1" dirty="0">
                <a:solidFill>
                  <a:srgbClr val="FF0000"/>
                </a:solidFill>
                <a:effectLst/>
                <a:latin typeface="Times New Roman" panose="02020603050405020304" pitchFamily="18" charset="0"/>
                <a:ea typeface="Aptos" panose="020B0004020202020204" pitchFamily="34" charset="0"/>
              </a:rPr>
              <a:t>that</a:t>
            </a:r>
            <a:r>
              <a:rPr lang="en-US" sz="4800" b="1" i="1" dirty="0">
                <a:effectLst/>
                <a:latin typeface="Times New Roman" panose="02020603050405020304" pitchFamily="18" charset="0"/>
                <a:ea typeface="Aptos" panose="020B0004020202020204" pitchFamily="34" charset="0"/>
              </a:rPr>
              <a:t> the name of our Lord </a:t>
            </a:r>
            <a:r>
              <a:rPr lang="en-US" sz="4800" b="1" i="1" dirty="0">
                <a:solidFill>
                  <a:srgbClr val="FF0000"/>
                </a:solidFill>
                <a:effectLst/>
                <a:latin typeface="Times New Roman" panose="02020603050405020304" pitchFamily="18" charset="0"/>
                <a:ea typeface="Aptos" panose="020B0004020202020204" pitchFamily="34" charset="0"/>
              </a:rPr>
              <a:t>Jesus Christ may be glorified in you</a:t>
            </a:r>
            <a:r>
              <a:rPr lang="en-US" sz="4800" b="1" i="1" dirty="0">
                <a:effectLst/>
                <a:latin typeface="Times New Roman" panose="02020603050405020304" pitchFamily="18" charset="0"/>
                <a:ea typeface="Aptos" panose="020B0004020202020204" pitchFamily="34" charset="0"/>
              </a:rPr>
              <a:t>, and you in Him, according to the grace of our God and the Lord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0627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1:12 </a:t>
            </a:r>
          </a:p>
          <a:p>
            <a:pPr marL="0" indent="0">
              <a:buNone/>
            </a:pPr>
            <a:r>
              <a:rPr lang="en-US" sz="4800" b="1" i="1" dirty="0">
                <a:effectLst/>
                <a:latin typeface="Times New Roman" panose="02020603050405020304" pitchFamily="18" charset="0"/>
                <a:ea typeface="Aptos" panose="020B0004020202020204" pitchFamily="34" charset="0"/>
              </a:rPr>
              <a:t>“that the name of our Lord Jesus Christ may be glorified in you, </a:t>
            </a:r>
            <a:r>
              <a:rPr lang="en-US" sz="4800" b="1" i="1" dirty="0">
                <a:solidFill>
                  <a:srgbClr val="FF0000"/>
                </a:solidFill>
                <a:effectLst/>
                <a:latin typeface="Times New Roman" panose="02020603050405020304" pitchFamily="18" charset="0"/>
                <a:ea typeface="Aptos" panose="020B0004020202020204" pitchFamily="34" charset="0"/>
              </a:rPr>
              <a:t>and you in Him</a:t>
            </a:r>
            <a:r>
              <a:rPr lang="en-US" sz="4800" b="1" i="1" dirty="0">
                <a:effectLst/>
                <a:latin typeface="Times New Roman" panose="02020603050405020304" pitchFamily="18" charset="0"/>
                <a:ea typeface="Aptos" panose="020B0004020202020204" pitchFamily="34" charset="0"/>
              </a:rPr>
              <a:t>, according to the grace of our God and the Lord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554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a:t>
            </a:r>
          </a:p>
          <a:p>
            <a:pPr marL="0" indent="0">
              <a:buNone/>
            </a:pPr>
            <a:r>
              <a:rPr lang="en-US" sz="4400" b="1" i="1" dirty="0">
                <a:effectLst/>
                <a:latin typeface="Times New Roman" panose="02020603050405020304" pitchFamily="18" charset="0"/>
                <a:ea typeface="Aptos" panose="020B0004020202020204" pitchFamily="34" charset="0"/>
              </a:rPr>
              <a:t>“Therefore we also pray always for you that our God would count you worthy of this calling, and fulfill all the good pleasure of His goodness and the work of faith with power, that the name of our Lord Jesus Christ may be glorified in you, and you in Him, according to the grace of our God and the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0426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Luke 19:16-17</a:t>
            </a:r>
          </a:p>
          <a:p>
            <a:pPr marL="0" indent="0">
              <a:buNone/>
            </a:pPr>
            <a:r>
              <a:rPr lang="en-US" sz="4800" b="1" i="1" dirty="0">
                <a:effectLst/>
                <a:latin typeface="Times New Roman" panose="02020603050405020304" pitchFamily="18" charset="0"/>
                <a:ea typeface="Aptos" panose="020B0004020202020204" pitchFamily="34" charset="0"/>
              </a:rPr>
              <a:t>“Then came the first, saying, ‘Master, your mina has earned ten minas.’  And he said to him, ‘Well done, good servant; because you were faithful in a very little, have authority over ten cities.’”</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0169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Luke 19:16-17</a:t>
            </a:r>
          </a:p>
          <a:p>
            <a:pPr marL="0" indent="0">
              <a:buNone/>
            </a:pPr>
            <a:r>
              <a:rPr lang="en-US" sz="4800" b="1" i="1" dirty="0">
                <a:effectLst/>
                <a:latin typeface="Times New Roman" panose="02020603050405020304" pitchFamily="18" charset="0"/>
                <a:ea typeface="Aptos" panose="020B0004020202020204" pitchFamily="34" charset="0"/>
              </a:rPr>
              <a:t>“Then came the first, saying, ‘Master, your mina has earned ten minas.’  And he said to him, ‘Well done, good servant; because you were faithful in a very little, </a:t>
            </a:r>
            <a:r>
              <a:rPr lang="en-US" sz="4800" b="1" i="1" dirty="0">
                <a:solidFill>
                  <a:srgbClr val="FF0000"/>
                </a:solidFill>
                <a:effectLst/>
                <a:latin typeface="Times New Roman" panose="02020603050405020304" pitchFamily="18" charset="0"/>
                <a:ea typeface="Aptos" panose="020B0004020202020204" pitchFamily="34" charset="0"/>
              </a:rPr>
              <a:t>have authority over ten cities</a:t>
            </a:r>
            <a:r>
              <a:rPr lang="en-US" sz="4800" b="1" i="1" dirty="0">
                <a:effectLst/>
                <a:latin typeface="Times New Roman" panose="02020603050405020304" pitchFamily="18" charset="0"/>
                <a:ea typeface="Aptos" panose="020B0004020202020204" pitchFamily="34" charset="0"/>
              </a:rPr>
              <a:t>.’”</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2134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Luke 19:18-19</a:t>
            </a:r>
          </a:p>
          <a:p>
            <a:pPr marL="0" indent="0">
              <a:buNone/>
            </a:pPr>
            <a:r>
              <a:rPr lang="en-US" sz="4800" b="1" i="1" dirty="0">
                <a:effectLst/>
                <a:latin typeface="Times New Roman" panose="02020603050405020304" pitchFamily="18" charset="0"/>
                <a:ea typeface="Aptos" panose="020B0004020202020204" pitchFamily="34" charset="0"/>
              </a:rPr>
              <a:t>“And the second came, saying, ‘Master, your mina has earned five minas.’  Likewise he said to him, ‘You also be over five cities.’”</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1235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Luke 19:18-19</a:t>
            </a:r>
          </a:p>
          <a:p>
            <a:pPr marL="0" indent="0">
              <a:buNone/>
            </a:pPr>
            <a:r>
              <a:rPr lang="en-US" sz="4800" b="1" i="1" dirty="0">
                <a:effectLst/>
                <a:latin typeface="Times New Roman" panose="02020603050405020304" pitchFamily="18" charset="0"/>
                <a:ea typeface="Aptos" panose="020B0004020202020204" pitchFamily="34" charset="0"/>
              </a:rPr>
              <a:t>“And the second came, saying, ‘Master, your mina has earned five minas.’  Likewise he said to him, ‘</a:t>
            </a:r>
            <a:r>
              <a:rPr lang="en-US" sz="4800" b="1" i="1" dirty="0">
                <a:solidFill>
                  <a:srgbClr val="FF0000"/>
                </a:solidFill>
                <a:effectLst/>
                <a:latin typeface="Times New Roman" panose="02020603050405020304" pitchFamily="18" charset="0"/>
                <a:ea typeface="Aptos" panose="020B0004020202020204" pitchFamily="34" charset="0"/>
              </a:rPr>
              <a:t>You also be over five cities</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21434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3:1-4</a:t>
            </a:r>
          </a:p>
          <a:p>
            <a:pPr marL="0" indent="0">
              <a:buNone/>
            </a:pPr>
            <a:r>
              <a:rPr lang="en-US" sz="4800" b="1" i="1" dirty="0">
                <a:effectLst/>
                <a:latin typeface="Times New Roman" panose="02020603050405020304" pitchFamily="18" charset="0"/>
                <a:ea typeface="Aptos" panose="020B0004020202020204" pitchFamily="34" charset="0"/>
              </a:rPr>
              <a:t>“And I, brethren, could not speak to you as to spiritual people but as to carnal, as to babes in Christ.  I fed you with milk and not with solid food; for until now you were not able to receive it, and even now you are still not able; for you are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1149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3:1-4</a:t>
            </a:r>
          </a:p>
          <a:p>
            <a:pPr marL="0" indent="0">
              <a:buNone/>
            </a:pPr>
            <a:r>
              <a:rPr lang="en-US" sz="4800" b="1" i="1" dirty="0">
                <a:effectLst/>
                <a:latin typeface="Times New Roman" panose="02020603050405020304" pitchFamily="18" charset="0"/>
                <a:ea typeface="Aptos" panose="020B0004020202020204" pitchFamily="34" charset="0"/>
              </a:rPr>
              <a:t>still carnal.  For where there are envy, strife, and divisions among you, are you not carnal and behaving like mere men?  For when one says, “I am of Paul,” and another, “I am of Apollos,” are you not carnal?”</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3637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3:5-8</a:t>
            </a:r>
          </a:p>
          <a:p>
            <a:pPr marL="0" indent="0">
              <a:buNone/>
            </a:pPr>
            <a:r>
              <a:rPr lang="en-US" sz="4800" b="1" i="1" dirty="0">
                <a:effectLst/>
                <a:latin typeface="Times New Roman" panose="02020603050405020304" pitchFamily="18" charset="0"/>
                <a:ea typeface="Aptos" panose="020B0004020202020204" pitchFamily="34" charset="0"/>
              </a:rPr>
              <a:t>“Who then is Paul, and who is Apollos, but ministers through whom you believed, as the Lord gave to each one?  I planted, Apollos watered, but God gave the increase.  So then neither he who plants is anything, nor he who waters,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9521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3:5-8</a:t>
            </a:r>
          </a:p>
          <a:p>
            <a:pPr marL="0" indent="0">
              <a:buNone/>
            </a:pPr>
            <a:r>
              <a:rPr lang="en-US" sz="4800" b="1" i="1" dirty="0">
                <a:effectLst/>
                <a:latin typeface="Times New Roman" panose="02020603050405020304" pitchFamily="18" charset="0"/>
                <a:ea typeface="Aptos" panose="020B0004020202020204" pitchFamily="34" charset="0"/>
              </a:rPr>
              <a:t>but God who gives the increase.  Now he who plants and he who waters are one, and each one will receive his own reward according to his own labor.”</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0391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3:5-8</a:t>
            </a:r>
          </a:p>
          <a:p>
            <a:pPr marL="0" indent="0">
              <a:buNone/>
            </a:pPr>
            <a:r>
              <a:rPr lang="en-US" sz="4800" b="1" i="1" dirty="0">
                <a:effectLst/>
                <a:latin typeface="Times New Roman" panose="02020603050405020304" pitchFamily="18" charset="0"/>
                <a:ea typeface="Aptos" panose="020B0004020202020204" pitchFamily="34" charset="0"/>
              </a:rPr>
              <a:t>but God who gives the increase.  </a:t>
            </a:r>
            <a:r>
              <a:rPr lang="en-US" sz="4800" b="1" i="1" dirty="0">
                <a:solidFill>
                  <a:srgbClr val="FF0000"/>
                </a:solidFill>
                <a:effectLst/>
                <a:latin typeface="Times New Roman" panose="02020603050405020304" pitchFamily="18" charset="0"/>
                <a:ea typeface="Aptos" panose="020B0004020202020204" pitchFamily="34" charset="0"/>
              </a:rPr>
              <a:t>Now he who plants and he who waters are one, and each one will receive his own reward according to his own labor</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38450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1:11 (NLT)</a:t>
            </a:r>
          </a:p>
          <a:p>
            <a:pPr marL="0" indent="0">
              <a:buNone/>
            </a:pPr>
            <a:r>
              <a:rPr lang="en-US" sz="4800" b="1" i="1" dirty="0">
                <a:effectLst/>
                <a:latin typeface="Times New Roman" panose="02020603050405020304" pitchFamily="18" charset="0"/>
                <a:ea typeface="Aptos" panose="020B0004020202020204" pitchFamily="34" charset="0"/>
              </a:rPr>
              <a:t>“So we keep on praying for you, </a:t>
            </a:r>
            <a:r>
              <a:rPr lang="en-US" sz="4800" b="1" i="1" dirty="0">
                <a:solidFill>
                  <a:srgbClr val="FF0000"/>
                </a:solidFill>
                <a:effectLst/>
                <a:latin typeface="Times New Roman" panose="02020603050405020304" pitchFamily="18" charset="0"/>
                <a:ea typeface="Aptos" panose="020B0004020202020204" pitchFamily="34" charset="0"/>
              </a:rPr>
              <a:t>asking our God to enable you to live a life worthy of His call.  May He give you the power to accomplish all the good things your faith prompts you to do</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649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a:t>
            </a:r>
          </a:p>
          <a:p>
            <a:pPr marL="0" indent="0">
              <a:buNone/>
            </a:pPr>
            <a:r>
              <a:rPr lang="en-US" sz="4400" b="1" i="1" dirty="0">
                <a:effectLst/>
                <a:latin typeface="Times New Roman" panose="02020603050405020304" pitchFamily="18" charset="0"/>
                <a:ea typeface="Aptos" panose="020B0004020202020204" pitchFamily="34" charset="0"/>
              </a:rPr>
              <a:t>“Therefore we also pray always for you that our God would count you </a:t>
            </a:r>
            <a:r>
              <a:rPr lang="en-US" sz="4400" b="1" i="1" dirty="0">
                <a:solidFill>
                  <a:srgbClr val="FF0000"/>
                </a:solidFill>
                <a:effectLst/>
                <a:latin typeface="Times New Roman" panose="02020603050405020304" pitchFamily="18" charset="0"/>
                <a:ea typeface="Aptos" panose="020B0004020202020204" pitchFamily="34" charset="0"/>
              </a:rPr>
              <a:t>worthy of this calling</a:t>
            </a:r>
            <a:r>
              <a:rPr lang="en-US" sz="4400" b="1" i="1" dirty="0">
                <a:effectLst/>
                <a:latin typeface="Times New Roman" panose="02020603050405020304" pitchFamily="18" charset="0"/>
                <a:ea typeface="Aptos" panose="020B0004020202020204" pitchFamily="34" charset="0"/>
              </a:rPr>
              <a:t>, and fulfill all the good pleasure of His goodness and the work of faith with power, that the name of our Lord Jesus Christ may be glorified in you, and you in Him, according to the grace of our God and the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53004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“For we are God’s fellow workers; you are God’s field, you are God’s building.  According to the grace of God which was given to me, as a wise master builder I have laid the foundation, and another builds on it.  But let each one take heed how he builds on it.  For no other foundation can anyone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67528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lay than that which is laid, which is Jesus Christ.  Now if anyone builds on this foundation with gold, silver, precious stones, wood, hay, straw, each one’s work will become clear; for the Day will declare it, because it will be revealed by fire; and the fire will test each one’s work, of what sort it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03933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is.  If anyone’s work which he has built on it endures, he will receive a reward.  If anyone’s work is burned, he will suffer loss; but he himself will be saved, yet so as through fire.”</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5366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For we are God’s fellow workers; you are God’s field, you are God’s building</a:t>
            </a:r>
            <a:r>
              <a:rPr lang="en-US" sz="4400" b="1" i="1" dirty="0">
                <a:effectLst/>
                <a:latin typeface="Times New Roman" panose="02020603050405020304" pitchFamily="18" charset="0"/>
                <a:ea typeface="Aptos" panose="020B0004020202020204" pitchFamily="34" charset="0"/>
              </a:rPr>
              <a:t>.  According to the grace of God which was given to me, as a wise master builder I have laid the foundation, and another builds on it.  But let each one take heed how he builds on it.  For no other foundation can anyone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3543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“For we are God’s fellow workers; you are God’s field, you are God’s building.  According to the grace of God which was given to me, </a:t>
            </a:r>
            <a:r>
              <a:rPr lang="en-US" sz="4400" b="1" i="1" dirty="0">
                <a:solidFill>
                  <a:srgbClr val="FF0000"/>
                </a:solidFill>
                <a:effectLst/>
                <a:latin typeface="Times New Roman" panose="02020603050405020304" pitchFamily="18" charset="0"/>
                <a:ea typeface="Aptos" panose="020B0004020202020204" pitchFamily="34" charset="0"/>
              </a:rPr>
              <a:t>as a wise master builder I have laid the foundation</a:t>
            </a:r>
            <a:r>
              <a:rPr lang="en-US" sz="4400" b="1" i="1" dirty="0">
                <a:effectLst/>
                <a:latin typeface="Times New Roman" panose="02020603050405020304" pitchFamily="18" charset="0"/>
                <a:ea typeface="Aptos" panose="020B0004020202020204" pitchFamily="34" charset="0"/>
              </a:rPr>
              <a:t>, and another builds on it.  But let each one take heed how he builds on it.  For no other foundation can anyone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6724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3:11</a:t>
            </a:r>
          </a:p>
          <a:p>
            <a:pPr marL="0" indent="0">
              <a:buNone/>
            </a:pPr>
            <a:r>
              <a:rPr lang="en-US" sz="4800" b="1" i="1" dirty="0">
                <a:effectLst/>
                <a:latin typeface="Times New Roman" panose="02020603050405020304" pitchFamily="18" charset="0"/>
                <a:ea typeface="Aptos" panose="020B0004020202020204" pitchFamily="34" charset="0"/>
              </a:rPr>
              <a:t>“For no other foundation can anyone lay than that which is laid, which is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00055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3:9-15</a:t>
            </a:r>
          </a:p>
          <a:p>
            <a:pPr marL="0" indent="0">
              <a:buNone/>
            </a:pPr>
            <a:r>
              <a:rPr lang="en-US" sz="4400" b="1" i="1" dirty="0">
                <a:effectLst/>
                <a:latin typeface="Times New Roman" panose="02020603050405020304" pitchFamily="18" charset="0"/>
                <a:ea typeface="Aptos" panose="020B0004020202020204" pitchFamily="34" charset="0"/>
              </a:rPr>
              <a:t>lay than that which is laid, which is Jesus Christ.  </a:t>
            </a:r>
            <a:r>
              <a:rPr lang="en-US" sz="4400" b="1" i="1" dirty="0">
                <a:solidFill>
                  <a:srgbClr val="FF0000"/>
                </a:solidFill>
                <a:effectLst/>
                <a:latin typeface="Times New Roman" panose="02020603050405020304" pitchFamily="18" charset="0"/>
                <a:ea typeface="Aptos" panose="020B0004020202020204" pitchFamily="34" charset="0"/>
              </a:rPr>
              <a:t>Now if anyone builds on this foundation with gold, silver, precious stones, wood, hay, straw</a:t>
            </a:r>
            <a:r>
              <a:rPr lang="en-US" sz="4400" b="1" i="1" dirty="0">
                <a:effectLst/>
                <a:latin typeface="Times New Roman" panose="02020603050405020304" pitchFamily="18" charset="0"/>
                <a:ea typeface="Aptos" panose="020B0004020202020204" pitchFamily="34" charset="0"/>
              </a:rPr>
              <a:t>, each one’s work will become clear; for the Day will declare it, because it will be revealed by fire; and the fire will test each one’s work, of what sort it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516802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3:13-15</a:t>
            </a:r>
          </a:p>
          <a:p>
            <a:pPr marL="0" indent="0">
              <a:buNone/>
            </a:pPr>
            <a:r>
              <a:rPr lang="en-US" sz="4400" b="1" i="1" dirty="0">
                <a:effectLst/>
                <a:latin typeface="Times New Roman" panose="02020603050405020304" pitchFamily="18" charset="0"/>
                <a:ea typeface="Aptos" panose="020B0004020202020204" pitchFamily="34" charset="0"/>
              </a:rPr>
              <a:t>“each one’s work will become clear; for the Day will declare it, because it will be revealed by fire; and the fire will test each one’s work, of what sort it is.  If anyone’s work which he has built on it endures, he will receive a reward.  If anyone’s work is burned, he will suffer loss; but he himself will be saved, yet so as through fire.”</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01855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3:13-15</a:t>
            </a:r>
          </a:p>
          <a:p>
            <a:pPr marL="0" indent="0">
              <a:buNone/>
            </a:pPr>
            <a:r>
              <a:rPr lang="en-US" sz="4400" b="1" i="1" dirty="0">
                <a:effectLst/>
                <a:latin typeface="Times New Roman" panose="02020603050405020304" pitchFamily="18" charset="0"/>
                <a:ea typeface="Aptos" panose="020B0004020202020204" pitchFamily="34" charset="0"/>
              </a:rPr>
              <a:t>“each one’s work will become clear; for the Day will declare it, because it will be revealed by fire; and the fire will test each one’s work, of what sort it is.  If anyone’s work which he has built on it endures, he will receive a reward.  If anyone’s work is burned, he will suffer loss; </a:t>
            </a:r>
            <a:r>
              <a:rPr lang="en-US" sz="4400" b="1" i="1" dirty="0">
                <a:solidFill>
                  <a:srgbClr val="FF0000"/>
                </a:solidFill>
                <a:effectLst/>
                <a:latin typeface="Times New Roman" panose="02020603050405020304" pitchFamily="18" charset="0"/>
                <a:ea typeface="Aptos" panose="020B0004020202020204" pitchFamily="34" charset="0"/>
              </a:rPr>
              <a:t>but he himself will be saved, yet so as through fire</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813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1:12 </a:t>
            </a:r>
          </a:p>
          <a:p>
            <a:pPr marL="0" indent="0">
              <a:buNone/>
            </a:pPr>
            <a:r>
              <a:rPr lang="en-US" sz="4800" b="1" i="1" dirty="0">
                <a:effectLst/>
                <a:latin typeface="Times New Roman" panose="02020603050405020304" pitchFamily="18" charset="0"/>
                <a:ea typeface="Aptos" panose="020B0004020202020204" pitchFamily="34" charset="0"/>
              </a:rPr>
              <a:t>“that the name of our Lord Jesus Christ may be glorified in you, and you in Him, according to the grace of our God and the Lord Jesus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49285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Ephesians 2:8-9</a:t>
            </a:r>
          </a:p>
          <a:p>
            <a:pPr marL="0" indent="0">
              <a:buNone/>
            </a:pPr>
            <a:r>
              <a:rPr lang="en-US" sz="4800" b="1" i="1" dirty="0">
                <a:effectLst/>
                <a:latin typeface="Times New Roman" panose="02020603050405020304" pitchFamily="18" charset="0"/>
                <a:ea typeface="Aptos" panose="020B0004020202020204" pitchFamily="34" charset="0"/>
              </a:rPr>
              <a:t>“For by grace you have been saved through faith, and that not of yourselves; it is the gift of God, not of works, lest anyone should boast.”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218968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1:12 </a:t>
            </a:r>
          </a:p>
          <a:p>
            <a:pPr marL="0" indent="0">
              <a:buNone/>
            </a:pPr>
            <a:r>
              <a:rPr lang="en-US" sz="4800" b="1" i="1" dirty="0">
                <a:effectLst/>
                <a:latin typeface="Times New Roman" panose="02020603050405020304" pitchFamily="18" charset="0"/>
                <a:ea typeface="Aptos" panose="020B0004020202020204" pitchFamily="34" charset="0"/>
              </a:rPr>
              <a:t>“that the name of our Lord Jesus Christ may be glorified in you, and you in Him, according to the </a:t>
            </a:r>
            <a:r>
              <a:rPr lang="en-US" sz="4800" b="1" i="1" dirty="0">
                <a:solidFill>
                  <a:srgbClr val="FF0000"/>
                </a:solidFill>
                <a:effectLst/>
                <a:latin typeface="Times New Roman" panose="02020603050405020304" pitchFamily="18" charset="0"/>
                <a:ea typeface="Aptos" panose="020B0004020202020204" pitchFamily="34" charset="0"/>
              </a:rPr>
              <a:t>grace</a:t>
            </a:r>
            <a:r>
              <a:rPr lang="en-US" sz="4800" b="1" i="1" dirty="0">
                <a:effectLst/>
                <a:latin typeface="Times New Roman" panose="02020603050405020304" pitchFamily="18" charset="0"/>
                <a:ea typeface="Aptos" panose="020B0004020202020204" pitchFamily="34" charset="0"/>
              </a:rPr>
              <a:t> of our God and the Lord Jesus Christ.”</a:t>
            </a:r>
            <a:r>
              <a:rPr lang="en-US" sz="4800" dirty="0">
                <a:effectLst/>
                <a:latin typeface="Times New Roman" panose="02020603050405020304" pitchFamily="18" charset="0"/>
                <a:ea typeface="Aptos" panose="020B0004020202020204" pitchFamily="34" charset="0"/>
              </a:rPr>
              <a:t> </a:t>
            </a: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Grace = Favor</a:t>
            </a:r>
          </a:p>
        </p:txBody>
      </p:sp>
    </p:spTree>
    <p:extLst>
      <p:ext uri="{BB962C8B-B14F-4D97-AF65-F5344CB8AC3E}">
        <p14:creationId xmlns:p14="http://schemas.microsoft.com/office/powerpoint/2010/main" val="24061703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1:5 </a:t>
            </a:r>
          </a:p>
          <a:p>
            <a:pPr marL="0" indent="0">
              <a:buNone/>
            </a:pPr>
            <a:r>
              <a:rPr lang="en-US" sz="4400" b="1" i="1" dirty="0">
                <a:effectLst/>
                <a:latin typeface="Times New Roman" panose="02020603050405020304" pitchFamily="18" charset="0"/>
                <a:ea typeface="Aptos" panose="020B0004020202020204" pitchFamily="34" charset="0"/>
              </a:rPr>
              <a:t>“may be counted worthy of the kingdom of God”</a:t>
            </a: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 </a:t>
            </a:r>
          </a:p>
          <a:p>
            <a:pPr marL="0" indent="0">
              <a:buNone/>
            </a:pPr>
            <a:r>
              <a:rPr lang="en-US" sz="4400" b="1" i="1" dirty="0">
                <a:effectLst/>
                <a:latin typeface="Times New Roman" panose="02020603050405020304" pitchFamily="18" charset="0"/>
                <a:ea typeface="Aptos" panose="020B0004020202020204" pitchFamily="34" charset="0"/>
              </a:rPr>
              <a:t>“that our God would count you worthy of this calling”</a:t>
            </a: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Grace = Favor</a:t>
            </a:r>
          </a:p>
          <a:p>
            <a:pPr marL="0" indent="0" algn="ctr">
              <a:buNone/>
            </a:pP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In context here, Grace = “</a:t>
            </a:r>
            <a:r>
              <a:rPr lang="en-US" sz="4800" u="sng" dirty="0">
                <a:solidFill>
                  <a:srgbClr val="FF0000"/>
                </a:solidFill>
                <a:latin typeface="Calibri" panose="020F0502020204030204" pitchFamily="34" charset="0"/>
                <a:ea typeface="Calibri" panose="020F0502020204030204" pitchFamily="34" charset="0"/>
                <a:cs typeface="Calibri" panose="020F0502020204030204" pitchFamily="34" charset="0"/>
              </a:rPr>
              <a:t>merited</a:t>
            </a:r>
            <a:r>
              <a:rPr lang="en-US" sz="4800" dirty="0">
                <a:solidFill>
                  <a:srgbClr val="FF0000"/>
                </a:solidFill>
                <a:latin typeface="Calibri" panose="020F0502020204030204" pitchFamily="34" charset="0"/>
                <a:ea typeface="Calibri" panose="020F0502020204030204" pitchFamily="34" charset="0"/>
                <a:cs typeface="Calibri" panose="020F0502020204030204" pitchFamily="34" charset="0"/>
              </a:rPr>
              <a:t>” favor</a:t>
            </a:r>
          </a:p>
        </p:txBody>
      </p:sp>
    </p:spTree>
    <p:extLst>
      <p:ext uri="{BB962C8B-B14F-4D97-AF65-F5344CB8AC3E}">
        <p14:creationId xmlns:p14="http://schemas.microsoft.com/office/powerpoint/2010/main" val="31323197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Christians usually think of grace as:</a:t>
            </a: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a:t>
            </a:r>
            <a:r>
              <a:rPr lang="en-US" sz="4800" u="sng" dirty="0">
                <a:latin typeface="Calibri" panose="020F0502020204030204" pitchFamily="34" charset="0"/>
                <a:ea typeface="Calibri" panose="020F0502020204030204" pitchFamily="34" charset="0"/>
                <a:cs typeface="Calibri" panose="020F0502020204030204" pitchFamily="34" charset="0"/>
              </a:rPr>
              <a:t>Unmerited</a:t>
            </a:r>
            <a:r>
              <a:rPr lang="en-US" sz="4800" dirty="0">
                <a:latin typeface="Calibri" panose="020F0502020204030204" pitchFamily="34" charset="0"/>
                <a:ea typeface="Calibri" panose="020F0502020204030204" pitchFamily="34" charset="0"/>
                <a:cs typeface="Calibri" panose="020F0502020204030204" pitchFamily="34" charset="0"/>
              </a:rPr>
              <a:t>” Favor</a:t>
            </a:r>
          </a:p>
          <a:p>
            <a:pPr marL="0" indent="0" algn="ctr">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 Because we understand that the </a:t>
            </a: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eternal salvation we receive from Christ </a:t>
            </a:r>
          </a:p>
          <a:p>
            <a:pPr marL="0" indent="0" algn="ctr">
              <a:buNone/>
            </a:pPr>
            <a:r>
              <a:rPr lang="en-US" sz="4800" dirty="0">
                <a:latin typeface="Calibri" panose="020F0502020204030204" pitchFamily="34" charset="0"/>
                <a:ea typeface="Calibri" panose="020F0502020204030204" pitchFamily="34" charset="0"/>
                <a:cs typeface="Calibri" panose="020F0502020204030204" pitchFamily="34" charset="0"/>
              </a:rPr>
              <a:t>is totally undeserved</a:t>
            </a:r>
          </a:p>
        </p:txBody>
      </p:sp>
    </p:spTree>
    <p:extLst>
      <p:ext uri="{BB962C8B-B14F-4D97-AF65-F5344CB8AC3E}">
        <p14:creationId xmlns:p14="http://schemas.microsoft.com/office/powerpoint/2010/main" val="36006191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Galatians 2:20</a:t>
            </a:r>
          </a:p>
          <a:p>
            <a:pPr marL="0" indent="0">
              <a:buNone/>
            </a:pPr>
            <a:r>
              <a:rPr lang="en-US" sz="4400" b="1" i="1" dirty="0">
                <a:effectLst/>
                <a:latin typeface="Times New Roman" panose="02020603050405020304" pitchFamily="18" charset="0"/>
                <a:ea typeface="Aptos" panose="020B0004020202020204" pitchFamily="34" charset="0"/>
              </a:rPr>
              <a:t>“I have been crucified with Christ; it is no longer I who live, but Christ lives in me; and the life which I now live in the flesh I live by faith in the Son of God, who loved me and gave Himself for me.”</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249931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409997"/>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Galatians 2:21</a:t>
            </a:r>
          </a:p>
          <a:p>
            <a:pPr marL="0" indent="0">
              <a:buNone/>
            </a:pPr>
            <a:r>
              <a:rPr lang="en-US" sz="4400" b="1" i="1" dirty="0">
                <a:effectLst/>
                <a:latin typeface="Times New Roman" panose="02020603050405020304" pitchFamily="18" charset="0"/>
                <a:ea typeface="Aptos" panose="020B0004020202020204" pitchFamily="34" charset="0"/>
              </a:rPr>
              <a:t>“I do not set aside the grace of God; for if righteousness comes through the law, then Christ died in vain.”</a:t>
            </a:r>
            <a:r>
              <a:rPr lang="en-US" sz="44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15358955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409997"/>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Galatians 2:21</a:t>
            </a:r>
          </a:p>
          <a:p>
            <a:pPr marL="0" indent="0">
              <a:buNone/>
            </a:pPr>
            <a:r>
              <a:rPr lang="en-US" sz="4400" b="1" i="1" dirty="0">
                <a:effectLst/>
                <a:latin typeface="Times New Roman" panose="02020603050405020304" pitchFamily="18" charset="0"/>
                <a:ea typeface="Aptos" panose="020B0004020202020204" pitchFamily="34" charset="0"/>
              </a:rPr>
              <a:t>“I do not set aside the grace of God; for if righteousness comes through the law, then Christ died in vain.”</a:t>
            </a:r>
            <a:r>
              <a:rPr lang="en-US" sz="4400" dirty="0">
                <a:effectLst/>
                <a:latin typeface="Times New Roman" panose="02020603050405020304" pitchFamily="18" charset="0"/>
                <a:ea typeface="Aptos" panose="020B0004020202020204" pitchFamily="34" charset="0"/>
              </a:rPr>
              <a:t> </a:t>
            </a: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NLT</a:t>
            </a:r>
          </a:p>
          <a:p>
            <a:pPr marL="0" indent="0">
              <a:buNone/>
            </a:pPr>
            <a:r>
              <a:rPr lang="en-US" sz="4400" b="1" i="1" dirty="0">
                <a:effectLst/>
                <a:latin typeface="Times New Roman" panose="02020603050405020304" pitchFamily="18" charset="0"/>
                <a:ea typeface="Aptos" panose="020B0004020202020204" pitchFamily="34" charset="0"/>
              </a:rPr>
              <a:t>“I do not treat the grace of God as meaningless.  For if keeping the law could make us right with God, then there was no need for Christ to die.”</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1915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409997"/>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Galatians 2:21</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I do not set aside the grace of God</a:t>
            </a:r>
            <a:r>
              <a:rPr lang="en-US" sz="4400" b="1" i="1" dirty="0">
                <a:effectLst/>
                <a:latin typeface="Times New Roman" panose="02020603050405020304" pitchFamily="18" charset="0"/>
                <a:ea typeface="Aptos" panose="020B0004020202020204" pitchFamily="34" charset="0"/>
              </a:rPr>
              <a:t>; for if righteousness comes through the law, then Christ died in vain.”</a:t>
            </a:r>
            <a:r>
              <a:rPr lang="en-US" sz="4400" dirty="0">
                <a:effectLst/>
                <a:latin typeface="Times New Roman" panose="02020603050405020304" pitchFamily="18" charset="0"/>
                <a:ea typeface="Aptos" panose="020B0004020202020204" pitchFamily="34" charset="0"/>
              </a:rPr>
              <a:t> </a:t>
            </a: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NLT</a:t>
            </a:r>
          </a:p>
          <a:p>
            <a:pPr marL="0" indent="0">
              <a:buNone/>
            </a:pPr>
            <a:r>
              <a:rPr lang="en-US" sz="4400" b="1" i="1" dirty="0">
                <a:effectLst/>
                <a:latin typeface="Times New Roman" panose="02020603050405020304" pitchFamily="18" charset="0"/>
                <a:ea typeface="Aptos" panose="020B0004020202020204" pitchFamily="34" charset="0"/>
              </a:rPr>
              <a:t>“I do not treat the grace of God as meaningless.  For if keeping the law could make us right with God, then there was no need for Christ to die.”</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58776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409997"/>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Galatians 2:21</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I do not set aside the grace of God</a:t>
            </a:r>
            <a:r>
              <a:rPr lang="en-US" sz="4400" b="1" i="1" dirty="0">
                <a:effectLst/>
                <a:latin typeface="Times New Roman" panose="02020603050405020304" pitchFamily="18" charset="0"/>
                <a:ea typeface="Aptos" panose="020B0004020202020204" pitchFamily="34" charset="0"/>
              </a:rPr>
              <a:t>; for if righteousness comes through the law, then Christ died in vain.”</a:t>
            </a:r>
            <a:r>
              <a:rPr lang="en-US" sz="4400" dirty="0">
                <a:effectLst/>
                <a:latin typeface="Times New Roman" panose="02020603050405020304" pitchFamily="18" charset="0"/>
                <a:ea typeface="Aptos" panose="020B0004020202020204" pitchFamily="34" charset="0"/>
              </a:rPr>
              <a:t> </a:t>
            </a: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NLT</a:t>
            </a:r>
          </a:p>
          <a:p>
            <a:pPr marL="0" indent="0">
              <a:buNone/>
            </a:pPr>
            <a:r>
              <a:rPr lang="en-US" sz="4400" b="1" i="1" dirty="0">
                <a:effectLst/>
                <a:latin typeface="Times New Roman" panose="02020603050405020304" pitchFamily="18" charset="0"/>
                <a:ea typeface="Aptos" panose="020B0004020202020204" pitchFamily="34" charset="0"/>
              </a:rPr>
              <a:t>“I do not treat the grace of God as meaningless.  </a:t>
            </a:r>
            <a:r>
              <a:rPr lang="en-US" sz="4400" b="1" i="1" dirty="0">
                <a:solidFill>
                  <a:srgbClr val="FF0000"/>
                </a:solidFill>
                <a:effectLst/>
                <a:latin typeface="Times New Roman" panose="02020603050405020304" pitchFamily="18" charset="0"/>
                <a:ea typeface="Aptos" panose="020B0004020202020204" pitchFamily="34" charset="0"/>
              </a:rPr>
              <a:t>For if keeping the law could make us right with God, then there was no need for Christ to die</a:t>
            </a:r>
            <a:r>
              <a:rPr lang="en-US" sz="4400" b="1" i="1" dirty="0">
                <a:effectLst/>
                <a:latin typeface="Times New Roman" panose="02020603050405020304" pitchFamily="18" charset="0"/>
                <a:ea typeface="Aptos" panose="020B0004020202020204" pitchFamily="34" charset="0"/>
              </a:rPr>
              <a:t>.”</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752126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1:11-12</a:t>
            </a:r>
          </a:p>
          <a:p>
            <a:pPr marL="0" indent="0">
              <a:buNone/>
            </a:pPr>
            <a:r>
              <a:rPr lang="en-US" sz="4400" b="1" i="1" dirty="0">
                <a:effectLst/>
                <a:latin typeface="Times New Roman" panose="02020603050405020304" pitchFamily="18" charset="0"/>
                <a:ea typeface="Aptos" panose="020B0004020202020204" pitchFamily="34" charset="0"/>
              </a:rPr>
              <a:t>“Therefore we also pray always for you that our God would count you worthy of this calling, and fulfill all the good pleasure of His goodness and the work of faith with power, that the name of our Lord Jesus Christ may be glorified in you, and you in Him, according to the grace of our God and the Lord Jesus Christ.”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7241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8C02-A82C-1E17-7799-2EFAB92A6039}"/>
              </a:ext>
            </a:extLst>
          </p:cNvPr>
          <p:cNvSpPr>
            <a:spLocks noGrp="1"/>
          </p:cNvSpPr>
          <p:nvPr>
            <p:ph type="title"/>
          </p:nvPr>
        </p:nvSpPr>
        <p:spPr/>
        <p:txBody>
          <a:bodyPr/>
          <a:lstStyle/>
          <a:p>
            <a:r>
              <a:rPr lang="en-US" dirty="0"/>
              <a:t>If works did play a role in salvation … </a:t>
            </a:r>
          </a:p>
        </p:txBody>
      </p:sp>
    </p:spTree>
    <p:extLst>
      <p:ext uri="{BB962C8B-B14F-4D97-AF65-F5344CB8AC3E}">
        <p14:creationId xmlns:p14="http://schemas.microsoft.com/office/powerpoint/2010/main" val="807272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8C02-A82C-1E17-7799-2EFAB92A6039}"/>
              </a:ext>
            </a:extLst>
          </p:cNvPr>
          <p:cNvSpPr>
            <a:spLocks noGrp="1"/>
          </p:cNvSpPr>
          <p:nvPr>
            <p:ph type="title"/>
          </p:nvPr>
        </p:nvSpPr>
        <p:spPr/>
        <p:txBody>
          <a:bodyPr/>
          <a:lstStyle/>
          <a:p>
            <a:r>
              <a:rPr lang="en-US" dirty="0"/>
              <a:t>If works did play a role in salvation … </a:t>
            </a:r>
          </a:p>
        </p:txBody>
      </p:sp>
      <p:sp>
        <p:nvSpPr>
          <p:cNvPr id="3" name="Content Placeholder 2">
            <a:extLst>
              <a:ext uri="{FF2B5EF4-FFF2-40B4-BE49-F238E27FC236}">
                <a16:creationId xmlns:a16="http://schemas.microsoft.com/office/drawing/2014/main" id="{11AABE34-1841-FEC8-8998-61D353863FEA}"/>
              </a:ext>
            </a:extLst>
          </p:cNvPr>
          <p:cNvSpPr>
            <a:spLocks noGrp="1"/>
          </p:cNvSpPr>
          <p:nvPr>
            <p:ph idx="1"/>
          </p:nvPr>
        </p:nvSpPr>
        <p:spPr>
          <a:xfrm>
            <a:off x="838200" y="1825624"/>
            <a:ext cx="10515600" cy="4818243"/>
          </a:xfrm>
        </p:spPr>
        <p:txBody>
          <a:bodyPr>
            <a:normAutofit/>
          </a:bodyPr>
          <a:lstStyle/>
          <a:p>
            <a:pPr marL="514350" indent="-514350">
              <a:buFont typeface="+mj-lt"/>
              <a:buAutoNum type="arabicPeriod"/>
            </a:pPr>
            <a:r>
              <a:rPr lang="en-US" sz="4000" dirty="0">
                <a:latin typeface="Times New Roman" panose="02020603050405020304" pitchFamily="18" charset="0"/>
                <a:cs typeface="Times New Roman" panose="02020603050405020304" pitchFamily="18" charset="0"/>
              </a:rPr>
              <a:t>Salvation wouldn’t be a gift, as salvation would be earned.</a:t>
            </a:r>
          </a:p>
        </p:txBody>
      </p:sp>
    </p:spTree>
    <p:extLst>
      <p:ext uri="{BB962C8B-B14F-4D97-AF65-F5344CB8AC3E}">
        <p14:creationId xmlns:p14="http://schemas.microsoft.com/office/powerpoint/2010/main" val="2765878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8C02-A82C-1E17-7799-2EFAB92A6039}"/>
              </a:ext>
            </a:extLst>
          </p:cNvPr>
          <p:cNvSpPr>
            <a:spLocks noGrp="1"/>
          </p:cNvSpPr>
          <p:nvPr>
            <p:ph type="title"/>
          </p:nvPr>
        </p:nvSpPr>
        <p:spPr/>
        <p:txBody>
          <a:bodyPr/>
          <a:lstStyle/>
          <a:p>
            <a:r>
              <a:rPr lang="en-US" dirty="0"/>
              <a:t>If works did play a role in salvation … </a:t>
            </a:r>
          </a:p>
        </p:txBody>
      </p:sp>
      <p:sp>
        <p:nvSpPr>
          <p:cNvPr id="3" name="Content Placeholder 2">
            <a:extLst>
              <a:ext uri="{FF2B5EF4-FFF2-40B4-BE49-F238E27FC236}">
                <a16:creationId xmlns:a16="http://schemas.microsoft.com/office/drawing/2014/main" id="{11AABE34-1841-FEC8-8998-61D353863FEA}"/>
              </a:ext>
            </a:extLst>
          </p:cNvPr>
          <p:cNvSpPr>
            <a:spLocks noGrp="1"/>
          </p:cNvSpPr>
          <p:nvPr>
            <p:ph idx="1"/>
          </p:nvPr>
        </p:nvSpPr>
        <p:spPr>
          <a:xfrm>
            <a:off x="838200" y="1825624"/>
            <a:ext cx="10515600" cy="4818243"/>
          </a:xfrm>
        </p:spPr>
        <p:txBody>
          <a:bodyPr>
            <a:normAutofit/>
          </a:bodyPr>
          <a:lstStyle/>
          <a:p>
            <a:pPr marL="514350" indent="-514350">
              <a:buFont typeface="+mj-lt"/>
              <a:buAutoNum type="arabicPeriod"/>
            </a:pPr>
            <a:r>
              <a:rPr lang="en-US" sz="4000" dirty="0">
                <a:latin typeface="Times New Roman" panose="02020603050405020304" pitchFamily="18" charset="0"/>
                <a:cs typeface="Times New Roman" panose="02020603050405020304" pitchFamily="18" charset="0"/>
              </a:rPr>
              <a:t>Salvation wouldn’t be a gift, as salvation would be earned.</a:t>
            </a:r>
          </a:p>
          <a:p>
            <a:pPr marL="514350" indent="-514350">
              <a:buFont typeface="+mj-lt"/>
              <a:buAutoNum type="arabicPeriod"/>
            </a:pPr>
            <a:r>
              <a:rPr lang="en-US" sz="4000" dirty="0">
                <a:latin typeface="Times New Roman" panose="02020603050405020304" pitchFamily="18" charset="0"/>
                <a:ea typeface="Aptos" panose="020B0004020202020204" pitchFamily="34" charset="0"/>
              </a:rPr>
              <a:t>T</a:t>
            </a:r>
            <a:r>
              <a:rPr lang="en-US" sz="4000" dirty="0">
                <a:effectLst/>
                <a:latin typeface="Times New Roman" panose="02020603050405020304" pitchFamily="18" charset="0"/>
                <a:ea typeface="Aptos" panose="020B0004020202020204" pitchFamily="34" charset="0"/>
              </a:rPr>
              <a:t>he reason is given “why” works can’t have anything to do with the process, and that’s because if works were involved, then the natural result would be that everyone would boast about how good they were and how they deserved to be given everlasting life.</a:t>
            </a:r>
            <a:endParaRPr lang="en-US" sz="4000" dirty="0"/>
          </a:p>
        </p:txBody>
      </p:sp>
    </p:spTree>
    <p:extLst>
      <p:ext uri="{BB962C8B-B14F-4D97-AF65-F5344CB8AC3E}">
        <p14:creationId xmlns:p14="http://schemas.microsoft.com/office/powerpoint/2010/main" val="177183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38C02-A82C-1E17-7799-2EFAB92A6039}"/>
              </a:ext>
            </a:extLst>
          </p:cNvPr>
          <p:cNvSpPr>
            <a:spLocks noGrp="1"/>
          </p:cNvSpPr>
          <p:nvPr>
            <p:ph type="title"/>
          </p:nvPr>
        </p:nvSpPr>
        <p:spPr/>
        <p:txBody>
          <a:bodyPr/>
          <a:lstStyle/>
          <a:p>
            <a:r>
              <a:rPr lang="en-US" dirty="0"/>
              <a:t>If works did play a role in salvation … </a:t>
            </a:r>
          </a:p>
        </p:txBody>
      </p:sp>
      <p:sp>
        <p:nvSpPr>
          <p:cNvPr id="3" name="Content Placeholder 2">
            <a:extLst>
              <a:ext uri="{FF2B5EF4-FFF2-40B4-BE49-F238E27FC236}">
                <a16:creationId xmlns:a16="http://schemas.microsoft.com/office/drawing/2014/main" id="{11AABE34-1841-FEC8-8998-61D353863FEA}"/>
              </a:ext>
            </a:extLst>
          </p:cNvPr>
          <p:cNvSpPr>
            <a:spLocks noGrp="1"/>
          </p:cNvSpPr>
          <p:nvPr>
            <p:ph idx="1"/>
          </p:nvPr>
        </p:nvSpPr>
        <p:spPr>
          <a:xfrm>
            <a:off x="838200" y="1825624"/>
            <a:ext cx="10515600" cy="4818243"/>
          </a:xfrm>
        </p:spPr>
        <p:txBody>
          <a:bodyPr>
            <a:normAutofit/>
          </a:bodyPr>
          <a:lstStyle/>
          <a:p>
            <a:pPr marL="514350" indent="-514350">
              <a:buFont typeface="+mj-lt"/>
              <a:buAutoNum type="arabicPeriod"/>
            </a:pPr>
            <a:r>
              <a:rPr lang="en-US" sz="4000" dirty="0">
                <a:latin typeface="Times New Roman" panose="02020603050405020304" pitchFamily="18" charset="0"/>
                <a:cs typeface="Times New Roman" panose="02020603050405020304" pitchFamily="18" charset="0"/>
              </a:rPr>
              <a:t>Salvation wouldn’t be a gift, as salvation would be earned.</a:t>
            </a:r>
          </a:p>
          <a:p>
            <a:pPr marL="514350" indent="-514350">
              <a:buFont typeface="+mj-lt"/>
              <a:buAutoNum type="arabicPeriod"/>
            </a:pPr>
            <a:r>
              <a:rPr lang="en-US" sz="4000" dirty="0">
                <a:latin typeface="Times New Roman" panose="02020603050405020304" pitchFamily="18" charset="0"/>
                <a:ea typeface="Aptos" panose="020B0004020202020204" pitchFamily="34" charset="0"/>
              </a:rPr>
              <a:t>T</a:t>
            </a:r>
            <a:r>
              <a:rPr lang="en-US" sz="4000" dirty="0">
                <a:effectLst/>
                <a:latin typeface="Times New Roman" panose="02020603050405020304" pitchFamily="18" charset="0"/>
                <a:ea typeface="Aptos" panose="020B0004020202020204" pitchFamily="34" charset="0"/>
              </a:rPr>
              <a:t>he reason is given “why” works can’t have anything to do with the process, and that’s because if works were involved, then the natural result would be that everyone would boast about how good they were and how they </a:t>
            </a:r>
            <a:r>
              <a:rPr lang="en-US" sz="4000" dirty="0">
                <a:solidFill>
                  <a:srgbClr val="FF0000"/>
                </a:solidFill>
                <a:effectLst/>
                <a:latin typeface="Times New Roman" panose="02020603050405020304" pitchFamily="18" charset="0"/>
                <a:ea typeface="Aptos" panose="020B0004020202020204" pitchFamily="34" charset="0"/>
              </a:rPr>
              <a:t>deserved</a:t>
            </a:r>
            <a:r>
              <a:rPr lang="en-US" sz="4000" dirty="0">
                <a:effectLst/>
                <a:latin typeface="Times New Roman" panose="02020603050405020304" pitchFamily="18" charset="0"/>
                <a:ea typeface="Aptos" panose="020B0004020202020204" pitchFamily="34" charset="0"/>
              </a:rPr>
              <a:t> to be </a:t>
            </a:r>
            <a:r>
              <a:rPr lang="en-US" sz="4000" dirty="0">
                <a:solidFill>
                  <a:srgbClr val="FF0000"/>
                </a:solidFill>
                <a:effectLst/>
                <a:latin typeface="Times New Roman" panose="02020603050405020304" pitchFamily="18" charset="0"/>
                <a:ea typeface="Aptos" panose="020B0004020202020204" pitchFamily="34" charset="0"/>
              </a:rPr>
              <a:t>given</a:t>
            </a:r>
            <a:r>
              <a:rPr lang="en-US" sz="4000" dirty="0">
                <a:effectLst/>
                <a:latin typeface="Times New Roman" panose="02020603050405020304" pitchFamily="18" charset="0"/>
                <a:ea typeface="Aptos" panose="020B0004020202020204" pitchFamily="34" charset="0"/>
              </a:rPr>
              <a:t> everlasting life.</a:t>
            </a:r>
            <a:endParaRPr lang="en-US" sz="4000" dirty="0"/>
          </a:p>
        </p:txBody>
      </p:sp>
    </p:spTree>
    <p:extLst>
      <p:ext uri="{BB962C8B-B14F-4D97-AF65-F5344CB8AC3E}">
        <p14:creationId xmlns:p14="http://schemas.microsoft.com/office/powerpoint/2010/main" val="113739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5BCBC6-9B02-D289-EF88-F71E1F8D8E44}"/>
              </a:ext>
            </a:extLst>
          </p:cNvPr>
          <p:cNvSpPr>
            <a:spLocks noGrp="1"/>
          </p:cNvSpPr>
          <p:nvPr>
            <p:ph idx="1"/>
          </p:nvPr>
        </p:nvSpPr>
        <p:spPr>
          <a:xfrm>
            <a:off x="838200" y="757238"/>
            <a:ext cx="10515600" cy="5419725"/>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Romans 11:6</a:t>
            </a:r>
          </a:p>
          <a:p>
            <a:pPr marL="0" indent="0">
              <a:buNone/>
            </a:pPr>
            <a:r>
              <a:rPr lang="en-US" sz="4800" b="1" i="1" dirty="0">
                <a:effectLst/>
                <a:latin typeface="Times New Roman" panose="02020603050405020304" pitchFamily="18" charset="0"/>
                <a:ea typeface="Aptos" panose="020B0004020202020204" pitchFamily="34" charset="0"/>
              </a:rPr>
              <a:t>“And if by grace, then it is no longer of works; otherwise grace is no longer grace.  But if it is of works, it is no longer grace; otherwise work is no longer work.”</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1278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2336</Words>
  <Application>Microsoft Office PowerPoint</Application>
  <PresentationFormat>Widescreen</PresentationFormat>
  <Paragraphs>119</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If works did play a role in salvation … </vt:lpstr>
      <vt:lpstr>If works did play a role in salvation … </vt:lpstr>
      <vt:lpstr>If works did play a role in salvation … </vt:lpstr>
      <vt:lpstr>If works did play a role in salvation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2024-09-22T03:56:37Z</dcterms:created>
  <dcterms:modified xsi:type="dcterms:W3CDTF">2024-09-22T05:09:29Z</dcterms:modified>
</cp:coreProperties>
</file>