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5" r:id="rId19"/>
    <p:sldId id="273" r:id="rId20"/>
    <p:sldId id="274"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3" autoAdjust="0"/>
    <p:restoredTop sz="94660"/>
  </p:normalViewPr>
  <p:slideViewPr>
    <p:cSldViewPr snapToGrid="0">
      <p:cViewPr varScale="1">
        <p:scale>
          <a:sx n="104" d="100"/>
          <a:sy n="104" d="100"/>
        </p:scale>
        <p:origin x="216" y="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33953-F989-6B56-4163-28089253D2D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4364C3B-1E8E-5469-EA21-51F9C2F812B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C59E788-E004-3BD9-CB18-C47353FABD54}"/>
              </a:ext>
            </a:extLst>
          </p:cNvPr>
          <p:cNvSpPr>
            <a:spLocks noGrp="1"/>
          </p:cNvSpPr>
          <p:nvPr>
            <p:ph type="dt" sz="half" idx="10"/>
          </p:nvPr>
        </p:nvSpPr>
        <p:spPr/>
        <p:txBody>
          <a:bodyPr/>
          <a:lstStyle/>
          <a:p>
            <a:fld id="{858285CF-D47A-4B63-A2F9-13DFB8743F01}" type="datetimeFigureOut">
              <a:rPr lang="en-US" smtClean="0"/>
              <a:t>9/14/2024</a:t>
            </a:fld>
            <a:endParaRPr lang="en-US"/>
          </a:p>
        </p:txBody>
      </p:sp>
      <p:sp>
        <p:nvSpPr>
          <p:cNvPr id="5" name="Footer Placeholder 4">
            <a:extLst>
              <a:ext uri="{FF2B5EF4-FFF2-40B4-BE49-F238E27FC236}">
                <a16:creationId xmlns:a16="http://schemas.microsoft.com/office/drawing/2014/main" id="{198B4F06-9707-1473-2360-C679B49A0D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CCD387-0700-F0A2-1A22-3EF9120E64AD}"/>
              </a:ext>
            </a:extLst>
          </p:cNvPr>
          <p:cNvSpPr>
            <a:spLocks noGrp="1"/>
          </p:cNvSpPr>
          <p:nvPr>
            <p:ph type="sldNum" sz="quarter" idx="12"/>
          </p:nvPr>
        </p:nvSpPr>
        <p:spPr/>
        <p:txBody>
          <a:bodyPr/>
          <a:lstStyle/>
          <a:p>
            <a:fld id="{FA34C33C-31BB-427B-8320-4D23AF08B157}" type="slidenum">
              <a:rPr lang="en-US" smtClean="0"/>
              <a:t>‹#›</a:t>
            </a:fld>
            <a:endParaRPr lang="en-US"/>
          </a:p>
        </p:txBody>
      </p:sp>
    </p:spTree>
    <p:extLst>
      <p:ext uri="{BB962C8B-B14F-4D97-AF65-F5344CB8AC3E}">
        <p14:creationId xmlns:p14="http://schemas.microsoft.com/office/powerpoint/2010/main" val="1593741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C29B3-9071-B20C-220E-81ABC516451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3DDE126-5983-7FEF-FA36-D97B981D9BE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B07588-8E10-B1E4-B7A2-3D61F731E52F}"/>
              </a:ext>
            </a:extLst>
          </p:cNvPr>
          <p:cNvSpPr>
            <a:spLocks noGrp="1"/>
          </p:cNvSpPr>
          <p:nvPr>
            <p:ph type="dt" sz="half" idx="10"/>
          </p:nvPr>
        </p:nvSpPr>
        <p:spPr/>
        <p:txBody>
          <a:bodyPr/>
          <a:lstStyle/>
          <a:p>
            <a:fld id="{858285CF-D47A-4B63-A2F9-13DFB8743F01}" type="datetimeFigureOut">
              <a:rPr lang="en-US" smtClean="0"/>
              <a:t>9/14/2024</a:t>
            </a:fld>
            <a:endParaRPr lang="en-US"/>
          </a:p>
        </p:txBody>
      </p:sp>
      <p:sp>
        <p:nvSpPr>
          <p:cNvPr id="5" name="Footer Placeholder 4">
            <a:extLst>
              <a:ext uri="{FF2B5EF4-FFF2-40B4-BE49-F238E27FC236}">
                <a16:creationId xmlns:a16="http://schemas.microsoft.com/office/drawing/2014/main" id="{E0CB687E-5EE0-02F9-C93D-7A12F657B6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309C76-5ADC-A77F-B7D1-E82CE6E61A51}"/>
              </a:ext>
            </a:extLst>
          </p:cNvPr>
          <p:cNvSpPr>
            <a:spLocks noGrp="1"/>
          </p:cNvSpPr>
          <p:nvPr>
            <p:ph type="sldNum" sz="quarter" idx="12"/>
          </p:nvPr>
        </p:nvSpPr>
        <p:spPr/>
        <p:txBody>
          <a:bodyPr/>
          <a:lstStyle/>
          <a:p>
            <a:fld id="{FA34C33C-31BB-427B-8320-4D23AF08B157}" type="slidenum">
              <a:rPr lang="en-US" smtClean="0"/>
              <a:t>‹#›</a:t>
            </a:fld>
            <a:endParaRPr lang="en-US"/>
          </a:p>
        </p:txBody>
      </p:sp>
    </p:spTree>
    <p:extLst>
      <p:ext uri="{BB962C8B-B14F-4D97-AF65-F5344CB8AC3E}">
        <p14:creationId xmlns:p14="http://schemas.microsoft.com/office/powerpoint/2010/main" val="176008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87DDC72-7271-1039-C245-0B998840A31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63BB0CC-8394-4C74-B1FC-9C92438CDB3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ABC9715-73C8-CECF-6E12-432F2465032F}"/>
              </a:ext>
            </a:extLst>
          </p:cNvPr>
          <p:cNvSpPr>
            <a:spLocks noGrp="1"/>
          </p:cNvSpPr>
          <p:nvPr>
            <p:ph type="dt" sz="half" idx="10"/>
          </p:nvPr>
        </p:nvSpPr>
        <p:spPr/>
        <p:txBody>
          <a:bodyPr/>
          <a:lstStyle/>
          <a:p>
            <a:fld id="{858285CF-D47A-4B63-A2F9-13DFB8743F01}" type="datetimeFigureOut">
              <a:rPr lang="en-US" smtClean="0"/>
              <a:t>9/14/2024</a:t>
            </a:fld>
            <a:endParaRPr lang="en-US"/>
          </a:p>
        </p:txBody>
      </p:sp>
      <p:sp>
        <p:nvSpPr>
          <p:cNvPr id="5" name="Footer Placeholder 4">
            <a:extLst>
              <a:ext uri="{FF2B5EF4-FFF2-40B4-BE49-F238E27FC236}">
                <a16:creationId xmlns:a16="http://schemas.microsoft.com/office/drawing/2014/main" id="{9C990EE3-9332-9673-804C-AC72095511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8F5AC1-F3CA-5080-54F4-FEE4B8F88C8E}"/>
              </a:ext>
            </a:extLst>
          </p:cNvPr>
          <p:cNvSpPr>
            <a:spLocks noGrp="1"/>
          </p:cNvSpPr>
          <p:nvPr>
            <p:ph type="sldNum" sz="quarter" idx="12"/>
          </p:nvPr>
        </p:nvSpPr>
        <p:spPr/>
        <p:txBody>
          <a:bodyPr/>
          <a:lstStyle/>
          <a:p>
            <a:fld id="{FA34C33C-31BB-427B-8320-4D23AF08B157}" type="slidenum">
              <a:rPr lang="en-US" smtClean="0"/>
              <a:t>‹#›</a:t>
            </a:fld>
            <a:endParaRPr lang="en-US"/>
          </a:p>
        </p:txBody>
      </p:sp>
    </p:spTree>
    <p:extLst>
      <p:ext uri="{BB962C8B-B14F-4D97-AF65-F5344CB8AC3E}">
        <p14:creationId xmlns:p14="http://schemas.microsoft.com/office/powerpoint/2010/main" val="368186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C47A8-312B-D878-ABE5-86FA042941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8699C3-E7C1-231E-DB01-245941604BA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2C57A1-B61F-745D-4CF4-7B25E2B4FA80}"/>
              </a:ext>
            </a:extLst>
          </p:cNvPr>
          <p:cNvSpPr>
            <a:spLocks noGrp="1"/>
          </p:cNvSpPr>
          <p:nvPr>
            <p:ph type="dt" sz="half" idx="10"/>
          </p:nvPr>
        </p:nvSpPr>
        <p:spPr/>
        <p:txBody>
          <a:bodyPr/>
          <a:lstStyle/>
          <a:p>
            <a:fld id="{858285CF-D47A-4B63-A2F9-13DFB8743F01}" type="datetimeFigureOut">
              <a:rPr lang="en-US" smtClean="0"/>
              <a:t>9/14/2024</a:t>
            </a:fld>
            <a:endParaRPr lang="en-US"/>
          </a:p>
        </p:txBody>
      </p:sp>
      <p:sp>
        <p:nvSpPr>
          <p:cNvPr id="5" name="Footer Placeholder 4">
            <a:extLst>
              <a:ext uri="{FF2B5EF4-FFF2-40B4-BE49-F238E27FC236}">
                <a16:creationId xmlns:a16="http://schemas.microsoft.com/office/drawing/2014/main" id="{EDB4437C-70B7-C12E-D2E7-BBCAE05ED2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4D72EF-B2B1-3EB8-3F09-A986F35C882F}"/>
              </a:ext>
            </a:extLst>
          </p:cNvPr>
          <p:cNvSpPr>
            <a:spLocks noGrp="1"/>
          </p:cNvSpPr>
          <p:nvPr>
            <p:ph type="sldNum" sz="quarter" idx="12"/>
          </p:nvPr>
        </p:nvSpPr>
        <p:spPr/>
        <p:txBody>
          <a:bodyPr/>
          <a:lstStyle/>
          <a:p>
            <a:fld id="{FA34C33C-31BB-427B-8320-4D23AF08B157}" type="slidenum">
              <a:rPr lang="en-US" smtClean="0"/>
              <a:t>‹#›</a:t>
            </a:fld>
            <a:endParaRPr lang="en-US"/>
          </a:p>
        </p:txBody>
      </p:sp>
    </p:spTree>
    <p:extLst>
      <p:ext uri="{BB962C8B-B14F-4D97-AF65-F5344CB8AC3E}">
        <p14:creationId xmlns:p14="http://schemas.microsoft.com/office/powerpoint/2010/main" val="1498249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7CA43-A6BA-880E-682C-9804EBC33BD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6AFCBA1-2C9C-DB22-0669-97E54231E5D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776C4F8-4241-7CFB-C141-DB0B7479D14B}"/>
              </a:ext>
            </a:extLst>
          </p:cNvPr>
          <p:cNvSpPr>
            <a:spLocks noGrp="1"/>
          </p:cNvSpPr>
          <p:nvPr>
            <p:ph type="dt" sz="half" idx="10"/>
          </p:nvPr>
        </p:nvSpPr>
        <p:spPr/>
        <p:txBody>
          <a:bodyPr/>
          <a:lstStyle/>
          <a:p>
            <a:fld id="{858285CF-D47A-4B63-A2F9-13DFB8743F01}" type="datetimeFigureOut">
              <a:rPr lang="en-US" smtClean="0"/>
              <a:t>9/14/2024</a:t>
            </a:fld>
            <a:endParaRPr lang="en-US"/>
          </a:p>
        </p:txBody>
      </p:sp>
      <p:sp>
        <p:nvSpPr>
          <p:cNvPr id="5" name="Footer Placeholder 4">
            <a:extLst>
              <a:ext uri="{FF2B5EF4-FFF2-40B4-BE49-F238E27FC236}">
                <a16:creationId xmlns:a16="http://schemas.microsoft.com/office/drawing/2014/main" id="{485EFB63-6D2C-E38F-CA2A-F8BBFB0D7D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82B82F-4C4B-1608-8029-521CD0E9C794}"/>
              </a:ext>
            </a:extLst>
          </p:cNvPr>
          <p:cNvSpPr>
            <a:spLocks noGrp="1"/>
          </p:cNvSpPr>
          <p:nvPr>
            <p:ph type="sldNum" sz="quarter" idx="12"/>
          </p:nvPr>
        </p:nvSpPr>
        <p:spPr/>
        <p:txBody>
          <a:bodyPr/>
          <a:lstStyle/>
          <a:p>
            <a:fld id="{FA34C33C-31BB-427B-8320-4D23AF08B157}" type="slidenum">
              <a:rPr lang="en-US" smtClean="0"/>
              <a:t>‹#›</a:t>
            </a:fld>
            <a:endParaRPr lang="en-US"/>
          </a:p>
        </p:txBody>
      </p:sp>
    </p:spTree>
    <p:extLst>
      <p:ext uri="{BB962C8B-B14F-4D97-AF65-F5344CB8AC3E}">
        <p14:creationId xmlns:p14="http://schemas.microsoft.com/office/powerpoint/2010/main" val="695894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767754-DEBA-DFC8-D1FD-E4E11D88BC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DF7489D-D5B9-4B66-5C72-607B0238D1C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F4FF27E-DADF-7CD0-9175-0D81ECCB774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90C7717-BDE1-49E1-307D-500DAE5AD54F}"/>
              </a:ext>
            </a:extLst>
          </p:cNvPr>
          <p:cNvSpPr>
            <a:spLocks noGrp="1"/>
          </p:cNvSpPr>
          <p:nvPr>
            <p:ph type="dt" sz="half" idx="10"/>
          </p:nvPr>
        </p:nvSpPr>
        <p:spPr/>
        <p:txBody>
          <a:bodyPr/>
          <a:lstStyle/>
          <a:p>
            <a:fld id="{858285CF-D47A-4B63-A2F9-13DFB8743F01}" type="datetimeFigureOut">
              <a:rPr lang="en-US" smtClean="0"/>
              <a:t>9/14/2024</a:t>
            </a:fld>
            <a:endParaRPr lang="en-US"/>
          </a:p>
        </p:txBody>
      </p:sp>
      <p:sp>
        <p:nvSpPr>
          <p:cNvPr id="6" name="Footer Placeholder 5">
            <a:extLst>
              <a:ext uri="{FF2B5EF4-FFF2-40B4-BE49-F238E27FC236}">
                <a16:creationId xmlns:a16="http://schemas.microsoft.com/office/drawing/2014/main" id="{33B74298-15F9-D698-CB4C-E61A2C1731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B40EAC4-36C3-EF34-F0E8-EF35B05525B0}"/>
              </a:ext>
            </a:extLst>
          </p:cNvPr>
          <p:cNvSpPr>
            <a:spLocks noGrp="1"/>
          </p:cNvSpPr>
          <p:nvPr>
            <p:ph type="sldNum" sz="quarter" idx="12"/>
          </p:nvPr>
        </p:nvSpPr>
        <p:spPr/>
        <p:txBody>
          <a:bodyPr/>
          <a:lstStyle/>
          <a:p>
            <a:fld id="{FA34C33C-31BB-427B-8320-4D23AF08B157}" type="slidenum">
              <a:rPr lang="en-US" smtClean="0"/>
              <a:t>‹#›</a:t>
            </a:fld>
            <a:endParaRPr lang="en-US"/>
          </a:p>
        </p:txBody>
      </p:sp>
    </p:spTree>
    <p:extLst>
      <p:ext uri="{BB962C8B-B14F-4D97-AF65-F5344CB8AC3E}">
        <p14:creationId xmlns:p14="http://schemas.microsoft.com/office/powerpoint/2010/main" val="2719226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73A1BF-8FD2-6542-3A49-0A84E0DF73D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554207D-26A1-CC8D-5637-54CBA88B880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9FF439F-6383-DC1B-6654-E1DCD682CA0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078F6ED-B394-DF90-CA72-FB18A09273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F957953-AC1F-DEBD-8A3D-B29A9F42E72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7D43965-5C2C-BAAA-D030-6869422E334A}"/>
              </a:ext>
            </a:extLst>
          </p:cNvPr>
          <p:cNvSpPr>
            <a:spLocks noGrp="1"/>
          </p:cNvSpPr>
          <p:nvPr>
            <p:ph type="dt" sz="half" idx="10"/>
          </p:nvPr>
        </p:nvSpPr>
        <p:spPr/>
        <p:txBody>
          <a:bodyPr/>
          <a:lstStyle/>
          <a:p>
            <a:fld id="{858285CF-D47A-4B63-A2F9-13DFB8743F01}" type="datetimeFigureOut">
              <a:rPr lang="en-US" smtClean="0"/>
              <a:t>9/14/2024</a:t>
            </a:fld>
            <a:endParaRPr lang="en-US"/>
          </a:p>
        </p:txBody>
      </p:sp>
      <p:sp>
        <p:nvSpPr>
          <p:cNvPr id="8" name="Footer Placeholder 7">
            <a:extLst>
              <a:ext uri="{FF2B5EF4-FFF2-40B4-BE49-F238E27FC236}">
                <a16:creationId xmlns:a16="http://schemas.microsoft.com/office/drawing/2014/main" id="{F4D14F96-C0AE-77F1-E5BC-4C17955558C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0274DC9-C665-C6BD-02A2-99CFB3EB34FA}"/>
              </a:ext>
            </a:extLst>
          </p:cNvPr>
          <p:cNvSpPr>
            <a:spLocks noGrp="1"/>
          </p:cNvSpPr>
          <p:nvPr>
            <p:ph type="sldNum" sz="quarter" idx="12"/>
          </p:nvPr>
        </p:nvSpPr>
        <p:spPr/>
        <p:txBody>
          <a:bodyPr/>
          <a:lstStyle/>
          <a:p>
            <a:fld id="{FA34C33C-31BB-427B-8320-4D23AF08B157}" type="slidenum">
              <a:rPr lang="en-US" smtClean="0"/>
              <a:t>‹#›</a:t>
            </a:fld>
            <a:endParaRPr lang="en-US"/>
          </a:p>
        </p:txBody>
      </p:sp>
    </p:spTree>
    <p:extLst>
      <p:ext uri="{BB962C8B-B14F-4D97-AF65-F5344CB8AC3E}">
        <p14:creationId xmlns:p14="http://schemas.microsoft.com/office/powerpoint/2010/main" val="1213262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39F09-A4C4-307F-BD85-99EF442B24A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DCD5902-4703-D526-303B-5666ABA339A2}"/>
              </a:ext>
            </a:extLst>
          </p:cNvPr>
          <p:cNvSpPr>
            <a:spLocks noGrp="1"/>
          </p:cNvSpPr>
          <p:nvPr>
            <p:ph type="dt" sz="half" idx="10"/>
          </p:nvPr>
        </p:nvSpPr>
        <p:spPr/>
        <p:txBody>
          <a:bodyPr/>
          <a:lstStyle/>
          <a:p>
            <a:fld id="{858285CF-D47A-4B63-A2F9-13DFB8743F01}" type="datetimeFigureOut">
              <a:rPr lang="en-US" smtClean="0"/>
              <a:t>9/14/2024</a:t>
            </a:fld>
            <a:endParaRPr lang="en-US"/>
          </a:p>
        </p:txBody>
      </p:sp>
      <p:sp>
        <p:nvSpPr>
          <p:cNvPr id="4" name="Footer Placeholder 3">
            <a:extLst>
              <a:ext uri="{FF2B5EF4-FFF2-40B4-BE49-F238E27FC236}">
                <a16:creationId xmlns:a16="http://schemas.microsoft.com/office/drawing/2014/main" id="{B6EB66C4-DA1B-3F21-193D-20339905C85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5E26C1-B530-5BA5-6FB7-0065B7BB384E}"/>
              </a:ext>
            </a:extLst>
          </p:cNvPr>
          <p:cNvSpPr>
            <a:spLocks noGrp="1"/>
          </p:cNvSpPr>
          <p:nvPr>
            <p:ph type="sldNum" sz="quarter" idx="12"/>
          </p:nvPr>
        </p:nvSpPr>
        <p:spPr/>
        <p:txBody>
          <a:bodyPr/>
          <a:lstStyle/>
          <a:p>
            <a:fld id="{FA34C33C-31BB-427B-8320-4D23AF08B157}" type="slidenum">
              <a:rPr lang="en-US" smtClean="0"/>
              <a:t>‹#›</a:t>
            </a:fld>
            <a:endParaRPr lang="en-US"/>
          </a:p>
        </p:txBody>
      </p:sp>
    </p:spTree>
    <p:extLst>
      <p:ext uri="{BB962C8B-B14F-4D97-AF65-F5344CB8AC3E}">
        <p14:creationId xmlns:p14="http://schemas.microsoft.com/office/powerpoint/2010/main" val="2104083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D0AB1A0-0FAD-8348-4D43-269486A5B870}"/>
              </a:ext>
            </a:extLst>
          </p:cNvPr>
          <p:cNvSpPr>
            <a:spLocks noGrp="1"/>
          </p:cNvSpPr>
          <p:nvPr>
            <p:ph type="dt" sz="half" idx="10"/>
          </p:nvPr>
        </p:nvSpPr>
        <p:spPr/>
        <p:txBody>
          <a:bodyPr/>
          <a:lstStyle/>
          <a:p>
            <a:fld id="{858285CF-D47A-4B63-A2F9-13DFB8743F01}" type="datetimeFigureOut">
              <a:rPr lang="en-US" smtClean="0"/>
              <a:t>9/14/2024</a:t>
            </a:fld>
            <a:endParaRPr lang="en-US"/>
          </a:p>
        </p:txBody>
      </p:sp>
      <p:sp>
        <p:nvSpPr>
          <p:cNvPr id="3" name="Footer Placeholder 2">
            <a:extLst>
              <a:ext uri="{FF2B5EF4-FFF2-40B4-BE49-F238E27FC236}">
                <a16:creationId xmlns:a16="http://schemas.microsoft.com/office/drawing/2014/main" id="{2F14A3D7-B977-3329-1700-2ACDED16ABB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0BF91A7-D7A2-F87A-3AB0-7C4DE8E6F4FB}"/>
              </a:ext>
            </a:extLst>
          </p:cNvPr>
          <p:cNvSpPr>
            <a:spLocks noGrp="1"/>
          </p:cNvSpPr>
          <p:nvPr>
            <p:ph type="sldNum" sz="quarter" idx="12"/>
          </p:nvPr>
        </p:nvSpPr>
        <p:spPr/>
        <p:txBody>
          <a:bodyPr/>
          <a:lstStyle/>
          <a:p>
            <a:fld id="{FA34C33C-31BB-427B-8320-4D23AF08B157}" type="slidenum">
              <a:rPr lang="en-US" smtClean="0"/>
              <a:t>‹#›</a:t>
            </a:fld>
            <a:endParaRPr lang="en-US"/>
          </a:p>
        </p:txBody>
      </p:sp>
    </p:spTree>
    <p:extLst>
      <p:ext uri="{BB962C8B-B14F-4D97-AF65-F5344CB8AC3E}">
        <p14:creationId xmlns:p14="http://schemas.microsoft.com/office/powerpoint/2010/main" val="4126970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966BD-F61E-2446-77D5-57D5A5AB81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2FA616D-C085-31D0-0919-1DACDA14B4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5E325AB-BE8B-B50C-626F-C9899AF8F6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EC1985B-1661-3DD3-FD1F-914C14FC069C}"/>
              </a:ext>
            </a:extLst>
          </p:cNvPr>
          <p:cNvSpPr>
            <a:spLocks noGrp="1"/>
          </p:cNvSpPr>
          <p:nvPr>
            <p:ph type="dt" sz="half" idx="10"/>
          </p:nvPr>
        </p:nvSpPr>
        <p:spPr/>
        <p:txBody>
          <a:bodyPr/>
          <a:lstStyle/>
          <a:p>
            <a:fld id="{858285CF-D47A-4B63-A2F9-13DFB8743F01}" type="datetimeFigureOut">
              <a:rPr lang="en-US" smtClean="0"/>
              <a:t>9/14/2024</a:t>
            </a:fld>
            <a:endParaRPr lang="en-US"/>
          </a:p>
        </p:txBody>
      </p:sp>
      <p:sp>
        <p:nvSpPr>
          <p:cNvPr id="6" name="Footer Placeholder 5">
            <a:extLst>
              <a:ext uri="{FF2B5EF4-FFF2-40B4-BE49-F238E27FC236}">
                <a16:creationId xmlns:a16="http://schemas.microsoft.com/office/drawing/2014/main" id="{0DD762D0-52AD-B1BB-5B0B-A36E10C788B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CFAA94-FC82-85B6-D4AC-1A07FEA0BABF}"/>
              </a:ext>
            </a:extLst>
          </p:cNvPr>
          <p:cNvSpPr>
            <a:spLocks noGrp="1"/>
          </p:cNvSpPr>
          <p:nvPr>
            <p:ph type="sldNum" sz="quarter" idx="12"/>
          </p:nvPr>
        </p:nvSpPr>
        <p:spPr/>
        <p:txBody>
          <a:bodyPr/>
          <a:lstStyle/>
          <a:p>
            <a:fld id="{FA34C33C-31BB-427B-8320-4D23AF08B157}" type="slidenum">
              <a:rPr lang="en-US" smtClean="0"/>
              <a:t>‹#›</a:t>
            </a:fld>
            <a:endParaRPr lang="en-US"/>
          </a:p>
        </p:txBody>
      </p:sp>
    </p:spTree>
    <p:extLst>
      <p:ext uri="{BB962C8B-B14F-4D97-AF65-F5344CB8AC3E}">
        <p14:creationId xmlns:p14="http://schemas.microsoft.com/office/powerpoint/2010/main" val="4165081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EBF2C-FE32-6986-6F7B-F8BB092C98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46AD296-E733-A3A9-D13E-A934F858C59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F98B21F-E3F5-6ED2-A229-97BEC3464E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73085D1-F155-0898-5CAC-DA25FB0261A4}"/>
              </a:ext>
            </a:extLst>
          </p:cNvPr>
          <p:cNvSpPr>
            <a:spLocks noGrp="1"/>
          </p:cNvSpPr>
          <p:nvPr>
            <p:ph type="dt" sz="half" idx="10"/>
          </p:nvPr>
        </p:nvSpPr>
        <p:spPr/>
        <p:txBody>
          <a:bodyPr/>
          <a:lstStyle/>
          <a:p>
            <a:fld id="{858285CF-D47A-4B63-A2F9-13DFB8743F01}" type="datetimeFigureOut">
              <a:rPr lang="en-US" smtClean="0"/>
              <a:t>9/14/2024</a:t>
            </a:fld>
            <a:endParaRPr lang="en-US"/>
          </a:p>
        </p:txBody>
      </p:sp>
      <p:sp>
        <p:nvSpPr>
          <p:cNvPr id="6" name="Footer Placeholder 5">
            <a:extLst>
              <a:ext uri="{FF2B5EF4-FFF2-40B4-BE49-F238E27FC236}">
                <a16:creationId xmlns:a16="http://schemas.microsoft.com/office/drawing/2014/main" id="{626D9E21-89B1-542E-BD7A-D1BDD0FFB6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FC93D6-B5D3-7133-E4C7-A2CCA29DFAC8}"/>
              </a:ext>
            </a:extLst>
          </p:cNvPr>
          <p:cNvSpPr>
            <a:spLocks noGrp="1"/>
          </p:cNvSpPr>
          <p:nvPr>
            <p:ph type="sldNum" sz="quarter" idx="12"/>
          </p:nvPr>
        </p:nvSpPr>
        <p:spPr/>
        <p:txBody>
          <a:bodyPr/>
          <a:lstStyle/>
          <a:p>
            <a:fld id="{FA34C33C-31BB-427B-8320-4D23AF08B157}" type="slidenum">
              <a:rPr lang="en-US" smtClean="0"/>
              <a:t>‹#›</a:t>
            </a:fld>
            <a:endParaRPr lang="en-US"/>
          </a:p>
        </p:txBody>
      </p:sp>
    </p:spTree>
    <p:extLst>
      <p:ext uri="{BB962C8B-B14F-4D97-AF65-F5344CB8AC3E}">
        <p14:creationId xmlns:p14="http://schemas.microsoft.com/office/powerpoint/2010/main" val="886961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8A8F64B-05EC-999A-7D67-E3F75E962B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6E319A8-F3A8-384B-4695-D869D4094BC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1A444C-C259-6422-2FB3-E2125B26484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58285CF-D47A-4B63-A2F9-13DFB8743F01}" type="datetimeFigureOut">
              <a:rPr lang="en-US" smtClean="0"/>
              <a:t>9/14/2024</a:t>
            </a:fld>
            <a:endParaRPr lang="en-US"/>
          </a:p>
        </p:txBody>
      </p:sp>
      <p:sp>
        <p:nvSpPr>
          <p:cNvPr id="5" name="Footer Placeholder 4">
            <a:extLst>
              <a:ext uri="{FF2B5EF4-FFF2-40B4-BE49-F238E27FC236}">
                <a16:creationId xmlns:a16="http://schemas.microsoft.com/office/drawing/2014/main" id="{A14951B3-19EB-0132-50B2-8D27E7960A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700BE7D8-3D1D-EA71-6640-D86562C291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A34C33C-31BB-427B-8320-4D23AF08B157}" type="slidenum">
              <a:rPr lang="en-US" smtClean="0"/>
              <a:t>‹#›</a:t>
            </a:fld>
            <a:endParaRPr lang="en-US"/>
          </a:p>
        </p:txBody>
      </p:sp>
    </p:spTree>
    <p:extLst>
      <p:ext uri="{BB962C8B-B14F-4D97-AF65-F5344CB8AC3E}">
        <p14:creationId xmlns:p14="http://schemas.microsoft.com/office/powerpoint/2010/main" val="30103841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pxfuel.com/en/free-photo-jjjex" TargetMode="External"/><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hyperlink" Target="https://pixabay.com/fr/ange-dessin-violon-antique-vintage-913630/" TargetMode="External"/><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pairadimes.davidtruss.com/category/compassion/" TargetMode="External"/><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E6DA0-4174-E64B-8EB4-5CDC662F680B}"/>
              </a:ext>
            </a:extLst>
          </p:cNvPr>
          <p:cNvSpPr>
            <a:spLocks noGrp="1"/>
          </p:cNvSpPr>
          <p:nvPr>
            <p:ph type="ctrTitle"/>
          </p:nvPr>
        </p:nvSpPr>
        <p:spPr>
          <a:xfrm>
            <a:off x="1524000" y="2235200"/>
            <a:ext cx="9144000" cy="2387600"/>
          </a:xfrm>
        </p:spPr>
        <p:txBody>
          <a:bodyPr>
            <a:normAutofit fontScale="90000"/>
          </a:bodyPr>
          <a:lstStyle/>
          <a:p>
            <a:r>
              <a:rPr lang="en-US" sz="9600" b="1" dirty="0">
                <a:latin typeface="Calibri" panose="020F0502020204030204" pitchFamily="34" charset="0"/>
                <a:ea typeface="Calibri" panose="020F0502020204030204" pitchFamily="34" charset="0"/>
                <a:cs typeface="Calibri" panose="020F0502020204030204" pitchFamily="34" charset="0"/>
              </a:rPr>
              <a:t>Second</a:t>
            </a:r>
            <a:br>
              <a:rPr lang="en-US" sz="9600" b="1" dirty="0">
                <a:latin typeface="Calibri" panose="020F0502020204030204" pitchFamily="34" charset="0"/>
                <a:ea typeface="Calibri" panose="020F0502020204030204" pitchFamily="34" charset="0"/>
                <a:cs typeface="Calibri" panose="020F0502020204030204" pitchFamily="34" charset="0"/>
              </a:rPr>
            </a:br>
            <a:r>
              <a:rPr lang="en-US" sz="9600" b="1" dirty="0">
                <a:latin typeface="Calibri" panose="020F0502020204030204" pitchFamily="34" charset="0"/>
                <a:ea typeface="Calibri" panose="020F0502020204030204" pitchFamily="34" charset="0"/>
                <a:cs typeface="Calibri" panose="020F0502020204030204" pitchFamily="34" charset="0"/>
              </a:rPr>
              <a:t>Thessalonians</a:t>
            </a:r>
          </a:p>
        </p:txBody>
      </p:sp>
    </p:spTree>
    <p:extLst>
      <p:ext uri="{BB962C8B-B14F-4D97-AF65-F5344CB8AC3E}">
        <p14:creationId xmlns:p14="http://schemas.microsoft.com/office/powerpoint/2010/main" val="2527774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6FBD8-CB74-0273-3746-87821135D543}"/>
              </a:ext>
            </a:extLst>
          </p:cNvPr>
          <p:cNvSpPr>
            <a:spLocks noGrp="1"/>
          </p:cNvSpPr>
          <p:nvPr>
            <p:ph idx="1"/>
          </p:nvPr>
        </p:nvSpPr>
        <p:spPr>
          <a:xfrm>
            <a:off x="838200" y="607219"/>
            <a:ext cx="10515600" cy="5569744"/>
          </a:xfrm>
        </p:spPr>
        <p:txBody>
          <a:bodyPr>
            <a:no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2 Thessalonians 1:8 (NLT)</a:t>
            </a:r>
          </a:p>
          <a:p>
            <a:pPr marL="0" indent="0">
              <a:buNone/>
            </a:pPr>
            <a:r>
              <a:rPr lang="en-US" sz="4000" b="1" i="1" dirty="0">
                <a:effectLst/>
                <a:latin typeface="Times New Roman" panose="02020603050405020304" pitchFamily="18" charset="0"/>
                <a:ea typeface="Aptos" panose="020B0004020202020204" pitchFamily="34" charset="0"/>
              </a:rPr>
              <a:t>“… in flaming fire, bringing judgment on those who don’t know God and on those who refuse to obey the Good News of our Lord Jesus.”</a:t>
            </a:r>
          </a:p>
          <a:p>
            <a:pPr marL="0" indent="0">
              <a:buNone/>
            </a:pPr>
            <a:endParaRPr lang="en-US" sz="4000" b="1" i="1" dirty="0">
              <a:latin typeface="Times New Roman" panose="02020603050405020304" pitchFamily="18" charset="0"/>
              <a:ea typeface="Calibri" panose="020F0502020204030204" pitchFamily="34" charset="0"/>
              <a:cs typeface="Calibri" panose="020F0502020204030204" pitchFamily="34" charset="0"/>
            </a:endParaRPr>
          </a:p>
          <a:p>
            <a:pPr marL="0" indent="0">
              <a:buNone/>
            </a:pPr>
            <a:r>
              <a:rPr lang="en-US" sz="4000" dirty="0">
                <a:latin typeface="Times New Roman" panose="02020603050405020304" pitchFamily="18" charset="0"/>
                <a:ea typeface="Calibri" panose="020F0502020204030204" pitchFamily="34" charset="0"/>
                <a:cs typeface="Calibri" panose="020F0502020204030204" pitchFamily="34" charset="0"/>
              </a:rPr>
              <a:t>This verse is referring to the end of the Tribulation period when Christ will return to pour out His wrath on the unbelieving Gentile nations.</a:t>
            </a:r>
            <a:endParaRPr lang="en-US" sz="4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739420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6FBD8-CB74-0273-3746-87821135D543}"/>
              </a:ext>
            </a:extLst>
          </p:cNvPr>
          <p:cNvSpPr>
            <a:spLocks noGrp="1"/>
          </p:cNvSpPr>
          <p:nvPr>
            <p:ph idx="1"/>
          </p:nvPr>
        </p:nvSpPr>
        <p:spPr>
          <a:xfrm>
            <a:off x="838200" y="607219"/>
            <a:ext cx="10515600" cy="5569744"/>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Matthew 24:21-22</a:t>
            </a:r>
          </a:p>
          <a:p>
            <a:pPr marL="0" indent="0">
              <a:buNone/>
            </a:pPr>
            <a:r>
              <a:rPr lang="en-US" sz="4800" b="1" i="1" dirty="0">
                <a:effectLst/>
                <a:latin typeface="Times New Roman" panose="02020603050405020304" pitchFamily="18" charset="0"/>
                <a:ea typeface="Aptos" panose="020B0004020202020204" pitchFamily="34" charset="0"/>
              </a:rPr>
              <a:t>“For then there will be great tribulation, such as has not been since the beginning of the world until this time, no, nor ever shall be.  And unless those days were shortened, no flesh would be saved; but for the elect’s sake those days will be shortened.”</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748969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6FBD8-CB74-0273-3746-87821135D543}"/>
              </a:ext>
            </a:extLst>
          </p:cNvPr>
          <p:cNvSpPr>
            <a:spLocks noGrp="1"/>
          </p:cNvSpPr>
          <p:nvPr>
            <p:ph idx="1"/>
          </p:nvPr>
        </p:nvSpPr>
        <p:spPr>
          <a:xfrm>
            <a:off x="838200" y="607219"/>
            <a:ext cx="10515600" cy="5569744"/>
          </a:xfrm>
        </p:spPr>
        <p:txBody>
          <a:bodyPr>
            <a:no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2 Thessalonians 1:9 (NLT)</a:t>
            </a:r>
          </a:p>
          <a:p>
            <a:pPr marL="0" indent="0">
              <a:buNone/>
            </a:pPr>
            <a:r>
              <a:rPr lang="en-US" sz="4000" b="1" i="1" dirty="0">
                <a:effectLst/>
                <a:latin typeface="Times New Roman" panose="02020603050405020304" pitchFamily="18" charset="0"/>
                <a:ea typeface="Aptos" panose="020B0004020202020204" pitchFamily="34" charset="0"/>
              </a:rPr>
              <a:t>“They will be punished with eternal destruction, forever separated from the Lord and from his glorious power.”</a:t>
            </a:r>
          </a:p>
          <a:p>
            <a:pPr marL="0" indent="0">
              <a:buNone/>
            </a:pPr>
            <a:endParaRPr lang="en-US" sz="4000" b="1" i="1" dirty="0">
              <a:latin typeface="Times New Roman" panose="02020603050405020304" pitchFamily="18" charset="0"/>
              <a:ea typeface="Aptos" panose="020B0004020202020204" pitchFamily="34" charset="0"/>
            </a:endParaRPr>
          </a:p>
          <a:p>
            <a:pPr marL="0" indent="0">
              <a:buNone/>
            </a:pPr>
            <a:r>
              <a:rPr lang="en-US" sz="4000" dirty="0">
                <a:effectLst/>
                <a:latin typeface="Times New Roman" panose="02020603050405020304" pitchFamily="18" charset="0"/>
                <a:ea typeface="Aptos" panose="020B0004020202020204" pitchFamily="34" charset="0"/>
              </a:rPr>
              <a:t>This verse jumps ahead 1000 years to after the millennial kingdom of Christ to the results of the Great White Throne Judgment that Revelation 20:11-15 details. </a:t>
            </a:r>
            <a:endParaRPr lang="en-US" sz="4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090699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6FBD8-CB74-0273-3746-87821135D543}"/>
              </a:ext>
            </a:extLst>
          </p:cNvPr>
          <p:cNvSpPr>
            <a:spLocks noGrp="1"/>
          </p:cNvSpPr>
          <p:nvPr>
            <p:ph idx="1"/>
          </p:nvPr>
        </p:nvSpPr>
        <p:spPr>
          <a:xfrm>
            <a:off x="838200" y="607219"/>
            <a:ext cx="10515600" cy="5569744"/>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Revelation 20:11</a:t>
            </a:r>
          </a:p>
          <a:p>
            <a:pPr marL="0" indent="0">
              <a:buNone/>
            </a:pPr>
            <a:r>
              <a:rPr lang="en-US" sz="4400" b="1" i="1" dirty="0">
                <a:effectLst/>
                <a:latin typeface="Times New Roman" panose="02020603050405020304" pitchFamily="18" charset="0"/>
                <a:ea typeface="Aptos" panose="020B0004020202020204" pitchFamily="34" charset="0"/>
              </a:rPr>
              <a:t>“Then I saw a great white throne and Him who sat on it …”.</a:t>
            </a:r>
            <a:r>
              <a:rPr lang="en-US" sz="4400" dirty="0">
                <a:effectLst/>
                <a:latin typeface="Times New Roman" panose="02020603050405020304" pitchFamily="18" charset="0"/>
                <a:ea typeface="Aptos" panose="020B0004020202020204" pitchFamily="34" charset="0"/>
              </a:rPr>
              <a:t>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582108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6FBD8-CB74-0273-3746-87821135D543}"/>
              </a:ext>
            </a:extLst>
          </p:cNvPr>
          <p:cNvSpPr>
            <a:spLocks noGrp="1"/>
          </p:cNvSpPr>
          <p:nvPr>
            <p:ph idx="1"/>
          </p:nvPr>
        </p:nvSpPr>
        <p:spPr>
          <a:xfrm>
            <a:off x="838200" y="607219"/>
            <a:ext cx="10515600" cy="5569744"/>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Revelation 20:5</a:t>
            </a:r>
          </a:p>
          <a:p>
            <a:pPr marL="0" indent="0">
              <a:buNone/>
            </a:pPr>
            <a:r>
              <a:rPr lang="en-US" sz="4400" b="1" i="1" dirty="0">
                <a:effectLst/>
                <a:latin typeface="Times New Roman" panose="02020603050405020304" pitchFamily="18" charset="0"/>
                <a:ea typeface="Aptos" panose="020B0004020202020204" pitchFamily="34" charset="0"/>
              </a:rPr>
              <a:t>“But the rest of the dead </a:t>
            </a:r>
            <a:r>
              <a:rPr lang="en-US" sz="4400" b="1" i="1" dirty="0">
                <a:solidFill>
                  <a:srgbClr val="FF0000"/>
                </a:solidFill>
                <a:effectLst/>
                <a:latin typeface="Times New Roman" panose="02020603050405020304" pitchFamily="18" charset="0"/>
                <a:ea typeface="Aptos" panose="020B0004020202020204" pitchFamily="34" charset="0"/>
              </a:rPr>
              <a:t>did not </a:t>
            </a:r>
            <a:r>
              <a:rPr lang="en-US" sz="4400" b="1" i="1" u="heavy" dirty="0">
                <a:solidFill>
                  <a:srgbClr val="FF0000"/>
                </a:solidFill>
                <a:effectLst/>
                <a:latin typeface="Times New Roman" panose="02020603050405020304" pitchFamily="18" charset="0"/>
                <a:ea typeface="Aptos" panose="020B0004020202020204" pitchFamily="34" charset="0"/>
              </a:rPr>
              <a:t>live again</a:t>
            </a:r>
            <a:r>
              <a:rPr lang="en-US" sz="4400" b="1" i="1" dirty="0">
                <a:effectLst/>
                <a:latin typeface="Times New Roman" panose="02020603050405020304" pitchFamily="18" charset="0"/>
                <a:ea typeface="Aptos" panose="020B0004020202020204" pitchFamily="34" charset="0"/>
              </a:rPr>
              <a:t> until the thousand years were finished.”</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268453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6FBD8-CB74-0273-3746-87821135D543}"/>
              </a:ext>
            </a:extLst>
          </p:cNvPr>
          <p:cNvSpPr>
            <a:spLocks noGrp="1"/>
          </p:cNvSpPr>
          <p:nvPr>
            <p:ph idx="1"/>
          </p:nvPr>
        </p:nvSpPr>
        <p:spPr>
          <a:xfrm>
            <a:off x="838200" y="607219"/>
            <a:ext cx="10515600" cy="5569744"/>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Revelation 20:5</a:t>
            </a:r>
          </a:p>
          <a:p>
            <a:pPr marL="0" indent="0">
              <a:buNone/>
            </a:pPr>
            <a:r>
              <a:rPr lang="en-US" sz="4400" b="1" i="1" dirty="0">
                <a:effectLst/>
                <a:latin typeface="Times New Roman" panose="02020603050405020304" pitchFamily="18" charset="0"/>
                <a:ea typeface="Aptos" panose="020B0004020202020204" pitchFamily="34" charset="0"/>
              </a:rPr>
              <a:t>“But the rest of the dead </a:t>
            </a:r>
            <a:r>
              <a:rPr lang="en-US" sz="4400" b="1" i="1" dirty="0">
                <a:solidFill>
                  <a:srgbClr val="FF0000"/>
                </a:solidFill>
                <a:effectLst/>
                <a:latin typeface="Times New Roman" panose="02020603050405020304" pitchFamily="18" charset="0"/>
                <a:ea typeface="Aptos" panose="020B0004020202020204" pitchFamily="34" charset="0"/>
              </a:rPr>
              <a:t>did not </a:t>
            </a:r>
            <a:r>
              <a:rPr lang="en-US" sz="4400" b="1" i="1" u="heavy" dirty="0">
                <a:solidFill>
                  <a:srgbClr val="FF0000"/>
                </a:solidFill>
                <a:effectLst/>
                <a:latin typeface="Times New Roman" panose="02020603050405020304" pitchFamily="18" charset="0"/>
                <a:ea typeface="Aptos" panose="020B0004020202020204" pitchFamily="34" charset="0"/>
              </a:rPr>
              <a:t>live again</a:t>
            </a:r>
            <a:r>
              <a:rPr lang="en-US" sz="4400" b="1" i="1" dirty="0">
                <a:effectLst/>
                <a:latin typeface="Times New Roman" panose="02020603050405020304" pitchFamily="18" charset="0"/>
                <a:ea typeface="Aptos" panose="020B0004020202020204" pitchFamily="34" charset="0"/>
              </a:rPr>
              <a:t> until the thousand years were finished.”</a:t>
            </a:r>
          </a:p>
          <a:p>
            <a:pPr marL="0" indent="0">
              <a:buNone/>
            </a:pPr>
            <a:endParaRPr lang="en-US" sz="4400" b="1" i="1" dirty="0">
              <a:latin typeface="Times New Roman" panose="02020603050405020304" pitchFamily="18" charset="0"/>
              <a:ea typeface="Calibri" panose="020F0502020204030204" pitchFamily="34" charset="0"/>
              <a:cs typeface="Calibri" panose="020F0502020204030204" pitchFamily="34" charset="0"/>
            </a:endParaRPr>
          </a:p>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Revelation 20:13</a:t>
            </a:r>
          </a:p>
          <a:p>
            <a:pPr marL="0" indent="0">
              <a:buNone/>
            </a:pPr>
            <a:r>
              <a:rPr lang="en-US" sz="4400" b="1" i="1" dirty="0">
                <a:effectLst/>
                <a:latin typeface="Times New Roman" panose="02020603050405020304" pitchFamily="18" charset="0"/>
                <a:ea typeface="Aptos" panose="020B0004020202020204" pitchFamily="34" charset="0"/>
              </a:rPr>
              <a:t>“The sea gave up the dead who were in it, and Death and Hades delivered up the dead who were in them.”</a:t>
            </a:r>
            <a:r>
              <a:rPr lang="en-US" sz="4400" dirty="0">
                <a:effectLst/>
                <a:latin typeface="Times New Roman" panose="02020603050405020304" pitchFamily="18" charset="0"/>
                <a:ea typeface="Aptos" panose="020B0004020202020204" pitchFamily="34" charset="0"/>
              </a:rPr>
              <a:t> </a:t>
            </a:r>
            <a:endParaRPr lang="en-US" sz="4400"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099481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6FBD8-CB74-0273-3746-87821135D543}"/>
              </a:ext>
            </a:extLst>
          </p:cNvPr>
          <p:cNvSpPr>
            <a:spLocks noGrp="1"/>
          </p:cNvSpPr>
          <p:nvPr>
            <p:ph idx="1"/>
          </p:nvPr>
        </p:nvSpPr>
        <p:spPr>
          <a:xfrm>
            <a:off x="838200" y="607219"/>
            <a:ext cx="10515600" cy="5569744"/>
          </a:xfrm>
        </p:spPr>
        <p:txBody>
          <a:bodyPr>
            <a:no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2 Thessalonians 1:10 (NLT)</a:t>
            </a:r>
          </a:p>
          <a:p>
            <a:pPr marL="0" indent="0">
              <a:buNone/>
            </a:pPr>
            <a:r>
              <a:rPr lang="en-US" sz="4000" b="1" i="1" dirty="0">
                <a:effectLst/>
                <a:latin typeface="Times New Roman" panose="02020603050405020304" pitchFamily="18" charset="0"/>
                <a:ea typeface="Aptos" panose="020B0004020202020204" pitchFamily="34" charset="0"/>
              </a:rPr>
              <a:t>“When he comes on that day, he will receive glory from his holy people – praise from all who believe.  And this includes you, for you believed what we told you about him.”</a:t>
            </a:r>
            <a:r>
              <a:rPr lang="en-US" sz="4000" dirty="0">
                <a:effectLst/>
                <a:latin typeface="Times New Roman" panose="02020603050405020304" pitchFamily="18" charset="0"/>
                <a:ea typeface="Aptos" panose="020B0004020202020204" pitchFamily="34" charset="0"/>
              </a:rPr>
              <a:t> </a:t>
            </a:r>
          </a:p>
          <a:p>
            <a:pPr marL="0" indent="0">
              <a:buNone/>
            </a:pPr>
            <a:endParaRPr lang="en-US" sz="4000" dirty="0">
              <a:latin typeface="Times New Roman" panose="02020603050405020304" pitchFamily="18" charset="0"/>
              <a:ea typeface="Calibri" panose="020F0502020204030204" pitchFamily="34" charset="0"/>
              <a:cs typeface="Calibri" panose="020F0502020204030204" pitchFamily="34" charset="0"/>
            </a:endParaRPr>
          </a:p>
          <a:p>
            <a:pPr marL="0" indent="0">
              <a:buNone/>
            </a:pPr>
            <a:r>
              <a:rPr lang="en-US" sz="4000" dirty="0">
                <a:latin typeface="Times New Roman" panose="02020603050405020304" pitchFamily="18" charset="0"/>
                <a:ea typeface="Calibri" panose="020F0502020204030204" pitchFamily="34" charset="0"/>
                <a:cs typeface="Calibri" panose="020F0502020204030204" pitchFamily="34" charset="0"/>
              </a:rPr>
              <a:t>This refers to Christ’s return at His second coming at the end of the Tribulation period.</a:t>
            </a:r>
            <a:endParaRPr lang="en-US" sz="4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079852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6FBD8-CB74-0273-3746-87821135D543}"/>
              </a:ext>
            </a:extLst>
          </p:cNvPr>
          <p:cNvSpPr>
            <a:spLocks noGrp="1"/>
          </p:cNvSpPr>
          <p:nvPr>
            <p:ph idx="1"/>
          </p:nvPr>
        </p:nvSpPr>
        <p:spPr>
          <a:xfrm>
            <a:off x="838200" y="607219"/>
            <a:ext cx="10515600" cy="5569744"/>
          </a:xfrm>
        </p:spPr>
        <p:txBody>
          <a:bodyPr>
            <a:no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2 Thessalonians 1:10 (NLT)</a:t>
            </a:r>
          </a:p>
          <a:p>
            <a:pPr marL="0" indent="0">
              <a:buNone/>
            </a:pPr>
            <a:r>
              <a:rPr lang="en-US" sz="4000" b="1" i="1" dirty="0">
                <a:effectLst/>
                <a:latin typeface="Times New Roman" panose="02020603050405020304" pitchFamily="18" charset="0"/>
                <a:ea typeface="Aptos" panose="020B0004020202020204" pitchFamily="34" charset="0"/>
              </a:rPr>
              <a:t>“</a:t>
            </a:r>
            <a:r>
              <a:rPr lang="en-US" sz="4000" b="1" i="1" u="heavy" dirty="0">
                <a:solidFill>
                  <a:srgbClr val="FF0000"/>
                </a:solidFill>
                <a:effectLst/>
                <a:latin typeface="Times New Roman" panose="02020603050405020304" pitchFamily="18" charset="0"/>
                <a:ea typeface="Aptos" panose="020B0004020202020204" pitchFamily="34" charset="0"/>
              </a:rPr>
              <a:t>When he comes</a:t>
            </a:r>
            <a:r>
              <a:rPr lang="en-US" sz="4000" b="1" i="1" dirty="0">
                <a:effectLst/>
                <a:latin typeface="Times New Roman" panose="02020603050405020304" pitchFamily="18" charset="0"/>
                <a:ea typeface="Aptos" panose="020B0004020202020204" pitchFamily="34" charset="0"/>
              </a:rPr>
              <a:t> on that day, he will receive glory from his holy people – praise from all who believe.  And this includes you, for you believed what we told you about him.”</a:t>
            </a:r>
            <a:r>
              <a:rPr lang="en-US" sz="4000" dirty="0">
                <a:effectLst/>
                <a:latin typeface="Times New Roman" panose="02020603050405020304" pitchFamily="18" charset="0"/>
                <a:ea typeface="Aptos" panose="020B0004020202020204" pitchFamily="34" charset="0"/>
              </a:rPr>
              <a:t> </a:t>
            </a:r>
          </a:p>
          <a:p>
            <a:pPr marL="0" indent="0">
              <a:buNone/>
            </a:pPr>
            <a:endParaRPr lang="en-US" sz="4000" dirty="0">
              <a:latin typeface="Times New Roman" panose="02020603050405020304" pitchFamily="18" charset="0"/>
              <a:ea typeface="Calibri" panose="020F0502020204030204" pitchFamily="34" charset="0"/>
              <a:cs typeface="Calibri" panose="020F0502020204030204" pitchFamily="34" charset="0"/>
            </a:endParaRPr>
          </a:p>
          <a:p>
            <a:pPr marL="0" indent="0">
              <a:buNone/>
            </a:pPr>
            <a:r>
              <a:rPr lang="en-US" sz="4000" dirty="0">
                <a:latin typeface="Times New Roman" panose="02020603050405020304" pitchFamily="18" charset="0"/>
                <a:ea typeface="Calibri" panose="020F0502020204030204" pitchFamily="34" charset="0"/>
                <a:cs typeface="Calibri" panose="020F0502020204030204" pitchFamily="34" charset="0"/>
              </a:rPr>
              <a:t>This refers to Christ’s return at His second coming at the end of the Tribulation period.</a:t>
            </a:r>
            <a:endParaRPr lang="en-US" sz="4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329069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6FBD8-CB74-0273-3746-87821135D543}"/>
              </a:ext>
            </a:extLst>
          </p:cNvPr>
          <p:cNvSpPr>
            <a:spLocks noGrp="1"/>
          </p:cNvSpPr>
          <p:nvPr>
            <p:ph idx="1"/>
          </p:nvPr>
        </p:nvSpPr>
        <p:spPr>
          <a:xfrm>
            <a:off x="838200" y="607219"/>
            <a:ext cx="10515600" cy="5569744"/>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Revelation 20:11</a:t>
            </a:r>
          </a:p>
          <a:p>
            <a:pPr marL="0" indent="0">
              <a:buNone/>
            </a:pPr>
            <a:r>
              <a:rPr lang="en-US" sz="4400" b="1" i="1" dirty="0">
                <a:effectLst/>
                <a:latin typeface="Times New Roman" panose="02020603050405020304" pitchFamily="18" charset="0"/>
                <a:ea typeface="Aptos" panose="020B0004020202020204" pitchFamily="34" charset="0"/>
              </a:rPr>
              <a:t>“Then I saw a great white throne and Him who sat on it …”.</a:t>
            </a:r>
            <a:r>
              <a:rPr lang="en-US" sz="4400" dirty="0">
                <a:effectLst/>
                <a:latin typeface="Times New Roman" panose="02020603050405020304" pitchFamily="18" charset="0"/>
                <a:ea typeface="Aptos" panose="020B0004020202020204" pitchFamily="34" charset="0"/>
              </a:rPr>
              <a:t>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942582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6FBD8-CB74-0273-3746-87821135D543}"/>
              </a:ext>
            </a:extLst>
          </p:cNvPr>
          <p:cNvSpPr>
            <a:spLocks noGrp="1"/>
          </p:cNvSpPr>
          <p:nvPr>
            <p:ph idx="1"/>
          </p:nvPr>
        </p:nvSpPr>
        <p:spPr>
          <a:xfrm>
            <a:off x="838200" y="607219"/>
            <a:ext cx="10515600" cy="5569744"/>
          </a:xfrm>
        </p:spPr>
        <p:txBody>
          <a:bodyPr>
            <a:no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John 5:21</a:t>
            </a:r>
          </a:p>
          <a:p>
            <a:pPr marL="0" indent="0">
              <a:buNone/>
            </a:pPr>
            <a:r>
              <a:rPr lang="en-US" sz="4000" b="1" i="1" dirty="0">
                <a:effectLst/>
                <a:latin typeface="Times New Roman" panose="02020603050405020304" pitchFamily="18" charset="0"/>
                <a:ea typeface="Aptos" panose="020B0004020202020204" pitchFamily="34" charset="0"/>
              </a:rPr>
              <a:t>“For as the Father raises the dead and gives life to them, even so the Son gives life to whom He will.”</a:t>
            </a:r>
            <a:r>
              <a:rPr lang="en-US" sz="4000" dirty="0">
                <a:effectLst/>
                <a:latin typeface="Times New Roman" panose="02020603050405020304" pitchFamily="18" charset="0"/>
                <a:ea typeface="Aptos" panose="020B0004020202020204" pitchFamily="34" charset="0"/>
              </a:rPr>
              <a:t> </a:t>
            </a:r>
            <a:endParaRPr lang="en-US" sz="4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54945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6FBD8-CB74-0273-3746-87821135D543}"/>
              </a:ext>
            </a:extLst>
          </p:cNvPr>
          <p:cNvSpPr>
            <a:spLocks noGrp="1"/>
          </p:cNvSpPr>
          <p:nvPr>
            <p:ph idx="1"/>
          </p:nvPr>
        </p:nvSpPr>
        <p:spPr>
          <a:xfrm>
            <a:off x="838200" y="607219"/>
            <a:ext cx="10515600" cy="5569744"/>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1:8-9</a:t>
            </a:r>
          </a:p>
          <a:p>
            <a:pPr marL="0" indent="0">
              <a:buNone/>
            </a:pPr>
            <a:r>
              <a:rPr lang="en-US" sz="4800" b="1" i="1" dirty="0">
                <a:effectLst/>
                <a:latin typeface="Times New Roman" panose="02020603050405020304" pitchFamily="18" charset="0"/>
                <a:ea typeface="Aptos" panose="020B0004020202020204" pitchFamily="34" charset="0"/>
              </a:rPr>
              <a:t>“… in flaming fire taking vengeance on those who do not know God, and on those who do not obey the gospel of our Lord Jesus Christ.  These shall be punished with everlasting destruction from the presence of the Lord and from the glory of His power …”.</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730774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6FBD8-CB74-0273-3746-87821135D543}"/>
              </a:ext>
            </a:extLst>
          </p:cNvPr>
          <p:cNvSpPr>
            <a:spLocks noGrp="1"/>
          </p:cNvSpPr>
          <p:nvPr>
            <p:ph idx="1"/>
          </p:nvPr>
        </p:nvSpPr>
        <p:spPr>
          <a:xfrm>
            <a:off x="838200" y="607219"/>
            <a:ext cx="10515600" cy="5569744"/>
          </a:xfrm>
        </p:spPr>
        <p:txBody>
          <a:bodyPr>
            <a:no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John 5:21</a:t>
            </a:r>
          </a:p>
          <a:p>
            <a:pPr marL="0" indent="0">
              <a:buNone/>
            </a:pPr>
            <a:r>
              <a:rPr lang="en-US" sz="4000" b="1" i="1" dirty="0">
                <a:effectLst/>
                <a:latin typeface="Times New Roman" panose="02020603050405020304" pitchFamily="18" charset="0"/>
                <a:ea typeface="Aptos" panose="020B0004020202020204" pitchFamily="34" charset="0"/>
              </a:rPr>
              <a:t>“For as the Father raises the dead and gives life to them, even so the Son gives life to whom He will.”</a:t>
            </a:r>
            <a:r>
              <a:rPr lang="en-US" sz="4000" dirty="0">
                <a:effectLst/>
                <a:latin typeface="Times New Roman" panose="02020603050405020304" pitchFamily="18" charset="0"/>
                <a:ea typeface="Aptos" panose="020B0004020202020204" pitchFamily="34" charset="0"/>
              </a:rPr>
              <a:t> </a:t>
            </a:r>
          </a:p>
          <a:p>
            <a:pPr marL="0" indent="0">
              <a:buNone/>
            </a:pPr>
            <a:endParaRPr lang="en-US" sz="1800" dirty="0">
              <a:latin typeface="Times New Roman" panose="02020603050405020304" pitchFamily="18" charset="0"/>
              <a:ea typeface="Calibri" panose="020F0502020204030204" pitchFamily="34" charset="0"/>
              <a:cs typeface="Calibri" panose="020F0502020204030204" pitchFamily="34" charset="0"/>
            </a:endParaRPr>
          </a:p>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John 5:19</a:t>
            </a:r>
          </a:p>
          <a:p>
            <a:pPr marL="0" indent="0">
              <a:buNone/>
            </a:pPr>
            <a:r>
              <a:rPr lang="en-US" sz="4000" b="1" i="1" dirty="0">
                <a:effectLst/>
                <a:latin typeface="Times New Roman" panose="02020603050405020304" pitchFamily="18" charset="0"/>
                <a:ea typeface="Aptos" panose="020B0004020202020204" pitchFamily="34" charset="0"/>
              </a:rPr>
              <a:t>“Most assuredly, I say to you, the Son can do nothing of Himself, but what He sees the Father do; for whatever He does, the Son also does in like manner.”</a:t>
            </a:r>
            <a:endParaRPr lang="en-US" sz="4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29475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6FBD8-CB74-0273-3746-87821135D543}"/>
              </a:ext>
            </a:extLst>
          </p:cNvPr>
          <p:cNvSpPr>
            <a:spLocks noGrp="1"/>
          </p:cNvSpPr>
          <p:nvPr>
            <p:ph idx="1"/>
          </p:nvPr>
        </p:nvSpPr>
        <p:spPr>
          <a:xfrm>
            <a:off x="838200" y="607219"/>
            <a:ext cx="10515600" cy="5569744"/>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Revelation 20:11</a:t>
            </a:r>
          </a:p>
          <a:p>
            <a:pPr marL="0" indent="0">
              <a:buNone/>
            </a:pPr>
            <a:r>
              <a:rPr lang="en-US" sz="4400" b="1" i="1" dirty="0">
                <a:effectLst/>
                <a:latin typeface="Times New Roman" panose="02020603050405020304" pitchFamily="18" charset="0"/>
                <a:ea typeface="Aptos" panose="020B0004020202020204" pitchFamily="34" charset="0"/>
              </a:rPr>
              <a:t>“Then I saw a great white throne and Him who sat on it …”.</a:t>
            </a:r>
            <a:r>
              <a:rPr lang="en-US" sz="4400" dirty="0">
                <a:effectLst/>
                <a:latin typeface="Times New Roman" panose="02020603050405020304" pitchFamily="18" charset="0"/>
                <a:ea typeface="Aptos" panose="020B0004020202020204" pitchFamily="34" charset="0"/>
              </a:rPr>
              <a:t> </a:t>
            </a:r>
          </a:p>
          <a:p>
            <a:pPr marL="0" indent="0">
              <a:buNone/>
            </a:pPr>
            <a:endParaRPr lang="en-US" sz="4400" dirty="0">
              <a:latin typeface="Times New Roman" panose="02020603050405020304" pitchFamily="18" charset="0"/>
              <a:ea typeface="Calibri" panose="020F0502020204030204" pitchFamily="34" charset="0"/>
              <a:cs typeface="Calibri" panose="020F0502020204030204" pitchFamily="34" charset="0"/>
            </a:endParaRPr>
          </a:p>
          <a:p>
            <a:pPr marL="0" indent="0">
              <a:buNone/>
            </a:pPr>
            <a:r>
              <a:rPr lang="en-US" sz="4400" dirty="0">
                <a:latin typeface="Times New Roman" panose="02020603050405020304" pitchFamily="18" charset="0"/>
                <a:ea typeface="Calibri" panose="020F0502020204030204" pitchFamily="34" charset="0"/>
                <a:cs typeface="Calibri" panose="020F0502020204030204" pitchFamily="34" charset="0"/>
              </a:rPr>
              <a:t>John 5:22</a:t>
            </a:r>
          </a:p>
          <a:p>
            <a:pPr marL="0" indent="0">
              <a:buNone/>
            </a:pPr>
            <a:r>
              <a:rPr lang="en-US" sz="4400" b="1" i="1" dirty="0">
                <a:effectLst/>
                <a:latin typeface="Times New Roman" panose="02020603050405020304" pitchFamily="18" charset="0"/>
                <a:ea typeface="Aptos" panose="020B0004020202020204" pitchFamily="34" charset="0"/>
              </a:rPr>
              <a:t>“For the Father judges no one, but has committed all judgment to the Son …”.</a:t>
            </a:r>
            <a:r>
              <a:rPr lang="en-US" sz="4400" dirty="0">
                <a:effectLst/>
                <a:latin typeface="Times New Roman" panose="02020603050405020304" pitchFamily="18" charset="0"/>
                <a:ea typeface="Aptos" panose="020B0004020202020204" pitchFamily="34" charset="0"/>
              </a:rPr>
              <a:t>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421840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6FBD8-CB74-0273-3746-87821135D543}"/>
              </a:ext>
            </a:extLst>
          </p:cNvPr>
          <p:cNvSpPr>
            <a:spLocks noGrp="1"/>
          </p:cNvSpPr>
          <p:nvPr>
            <p:ph idx="1"/>
          </p:nvPr>
        </p:nvSpPr>
        <p:spPr>
          <a:xfrm>
            <a:off x="838200" y="607219"/>
            <a:ext cx="10515600" cy="5569744"/>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Revelation 20:11</a:t>
            </a:r>
          </a:p>
          <a:p>
            <a:pPr marL="0" indent="0">
              <a:buNone/>
            </a:pPr>
            <a:r>
              <a:rPr lang="en-US" sz="4400" b="1" i="1" dirty="0">
                <a:effectLst/>
                <a:latin typeface="Times New Roman" panose="02020603050405020304" pitchFamily="18" charset="0"/>
                <a:ea typeface="Aptos" panose="020B0004020202020204" pitchFamily="34" charset="0"/>
              </a:rPr>
              <a:t>“Then I saw a great white throne and Him who sat on it …”.</a:t>
            </a:r>
            <a:r>
              <a:rPr lang="en-US" sz="4400" dirty="0">
                <a:effectLst/>
                <a:latin typeface="Times New Roman" panose="02020603050405020304" pitchFamily="18" charset="0"/>
                <a:ea typeface="Aptos" panose="020B0004020202020204" pitchFamily="34" charset="0"/>
              </a:rPr>
              <a:t> </a:t>
            </a:r>
          </a:p>
          <a:p>
            <a:pPr marL="0" indent="0">
              <a:buNone/>
            </a:pPr>
            <a:endParaRPr lang="en-US" sz="4400" dirty="0">
              <a:latin typeface="Times New Roman" panose="02020603050405020304" pitchFamily="18" charset="0"/>
              <a:ea typeface="Calibri" panose="020F0502020204030204" pitchFamily="34" charset="0"/>
              <a:cs typeface="Calibri" panose="020F0502020204030204" pitchFamily="34" charset="0"/>
            </a:endParaRPr>
          </a:p>
          <a:p>
            <a:pPr marL="0" indent="0">
              <a:buNone/>
            </a:pPr>
            <a:r>
              <a:rPr lang="en-US" sz="4400" dirty="0">
                <a:latin typeface="Times New Roman" panose="02020603050405020304" pitchFamily="18" charset="0"/>
                <a:ea typeface="Calibri" panose="020F0502020204030204" pitchFamily="34" charset="0"/>
                <a:cs typeface="Calibri" panose="020F0502020204030204" pitchFamily="34" charset="0"/>
              </a:rPr>
              <a:t>John 5:22</a:t>
            </a:r>
          </a:p>
          <a:p>
            <a:pPr marL="0" indent="0">
              <a:buNone/>
            </a:pPr>
            <a:r>
              <a:rPr lang="en-US" sz="4400" b="1" i="1" dirty="0">
                <a:effectLst/>
                <a:latin typeface="Times New Roman" panose="02020603050405020304" pitchFamily="18" charset="0"/>
                <a:ea typeface="Aptos" panose="020B0004020202020204" pitchFamily="34" charset="0"/>
              </a:rPr>
              <a:t>“For the Father judges no one, but has committed all judgment to the Son …”.</a:t>
            </a:r>
            <a:r>
              <a:rPr lang="en-US" sz="4400" dirty="0">
                <a:effectLst/>
                <a:latin typeface="Times New Roman" panose="02020603050405020304" pitchFamily="18" charset="0"/>
                <a:ea typeface="Aptos" panose="020B0004020202020204" pitchFamily="34" charset="0"/>
              </a:rPr>
              <a:t>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
        <p:nvSpPr>
          <p:cNvPr id="2" name="Arrow: Curved Up 1">
            <a:extLst>
              <a:ext uri="{FF2B5EF4-FFF2-40B4-BE49-F238E27FC236}">
                <a16:creationId xmlns:a16="http://schemas.microsoft.com/office/drawing/2014/main" id="{7AB7A34B-E677-D875-F114-93C098929B6E}"/>
              </a:ext>
            </a:extLst>
          </p:cNvPr>
          <p:cNvSpPr/>
          <p:nvPr/>
        </p:nvSpPr>
        <p:spPr>
          <a:xfrm rot="18159570">
            <a:off x="7946500" y="3329417"/>
            <a:ext cx="4583799" cy="2058479"/>
          </a:xfrm>
          <a:prstGeom prst="curvedUp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5988621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6FBD8-CB74-0273-3746-87821135D543}"/>
              </a:ext>
            </a:extLst>
          </p:cNvPr>
          <p:cNvSpPr>
            <a:spLocks noGrp="1"/>
          </p:cNvSpPr>
          <p:nvPr>
            <p:ph idx="1"/>
          </p:nvPr>
        </p:nvSpPr>
        <p:spPr>
          <a:xfrm>
            <a:off x="838200" y="607219"/>
            <a:ext cx="10515600" cy="5569744"/>
          </a:xfrm>
        </p:spPr>
        <p:txBody>
          <a:bodyPr>
            <a:no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2 Thessalonians 1:10 (NLT)</a:t>
            </a:r>
          </a:p>
          <a:p>
            <a:pPr marL="0" indent="0">
              <a:buNone/>
            </a:pPr>
            <a:r>
              <a:rPr lang="en-US" sz="4000" b="1" i="1" dirty="0">
                <a:effectLst/>
                <a:latin typeface="Times New Roman" panose="02020603050405020304" pitchFamily="18" charset="0"/>
                <a:ea typeface="Aptos" panose="020B0004020202020204" pitchFamily="34" charset="0"/>
              </a:rPr>
              <a:t>“When he comes on that day, he will receive glory from his holy people – praise from all who believe.  And this includes you, for you believed what we told you about him.”</a:t>
            </a:r>
            <a:r>
              <a:rPr lang="en-US" sz="4000" dirty="0">
                <a:effectLst/>
                <a:latin typeface="Times New Roman" panose="02020603050405020304" pitchFamily="18" charset="0"/>
                <a:ea typeface="Aptos" panose="020B0004020202020204" pitchFamily="34" charset="0"/>
              </a:rPr>
              <a:t> </a:t>
            </a:r>
          </a:p>
          <a:p>
            <a:pPr marL="0" indent="0">
              <a:buNone/>
            </a:pPr>
            <a:endParaRPr lang="en-US" sz="4000" dirty="0">
              <a:latin typeface="Times New Roman" panose="02020603050405020304" pitchFamily="18" charset="0"/>
              <a:ea typeface="Calibri" panose="020F0502020204030204" pitchFamily="34" charset="0"/>
              <a:cs typeface="Calibri" panose="020F0502020204030204" pitchFamily="34" charset="0"/>
            </a:endParaRPr>
          </a:p>
          <a:p>
            <a:pPr marL="0" indent="0">
              <a:buNone/>
            </a:pPr>
            <a:r>
              <a:rPr lang="en-US" sz="4000" dirty="0">
                <a:latin typeface="Times New Roman" panose="02020603050405020304" pitchFamily="18" charset="0"/>
                <a:ea typeface="Calibri" panose="020F0502020204030204" pitchFamily="34" charset="0"/>
                <a:cs typeface="Calibri" panose="020F0502020204030204" pitchFamily="34" charset="0"/>
              </a:rPr>
              <a:t>This refers to Christ’s return at His second coming at the end of the Tribulation period.</a:t>
            </a:r>
            <a:endParaRPr lang="en-US" sz="4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935195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6FBD8-CB74-0273-3746-87821135D543}"/>
              </a:ext>
            </a:extLst>
          </p:cNvPr>
          <p:cNvSpPr>
            <a:spLocks noGrp="1"/>
          </p:cNvSpPr>
          <p:nvPr>
            <p:ph idx="1"/>
          </p:nvPr>
        </p:nvSpPr>
        <p:spPr>
          <a:xfrm>
            <a:off x="838200" y="607219"/>
            <a:ext cx="10515600" cy="5569744"/>
          </a:xfrm>
        </p:spPr>
        <p:txBody>
          <a:bodyPr>
            <a:no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2 Thessalonians 1:10 (NLT)</a:t>
            </a:r>
          </a:p>
          <a:p>
            <a:pPr marL="0" indent="0">
              <a:buNone/>
            </a:pPr>
            <a:r>
              <a:rPr lang="en-US" sz="4000" b="1" i="1" dirty="0">
                <a:effectLst/>
                <a:latin typeface="Times New Roman" panose="02020603050405020304" pitchFamily="18" charset="0"/>
                <a:ea typeface="Aptos" panose="020B0004020202020204" pitchFamily="34" charset="0"/>
              </a:rPr>
              <a:t>“When he comes </a:t>
            </a:r>
            <a:r>
              <a:rPr lang="en-US" sz="4000" b="1" i="1" u="heavy" dirty="0">
                <a:solidFill>
                  <a:srgbClr val="FF0000"/>
                </a:solidFill>
                <a:effectLst/>
                <a:latin typeface="Times New Roman" panose="02020603050405020304" pitchFamily="18" charset="0"/>
                <a:ea typeface="Aptos" panose="020B0004020202020204" pitchFamily="34" charset="0"/>
              </a:rPr>
              <a:t>on that day</a:t>
            </a:r>
            <a:r>
              <a:rPr lang="en-US" sz="4000" b="1" i="1" dirty="0">
                <a:effectLst/>
                <a:latin typeface="Times New Roman" panose="02020603050405020304" pitchFamily="18" charset="0"/>
                <a:ea typeface="Aptos" panose="020B0004020202020204" pitchFamily="34" charset="0"/>
              </a:rPr>
              <a:t>, he will receive glory from his holy people – praise from all who believe.  And this includes you, for you believed what we told you about him.”</a:t>
            </a:r>
            <a:r>
              <a:rPr lang="en-US" sz="4000" dirty="0">
                <a:effectLst/>
                <a:latin typeface="Times New Roman" panose="02020603050405020304" pitchFamily="18" charset="0"/>
                <a:ea typeface="Aptos" panose="020B0004020202020204" pitchFamily="34" charset="0"/>
              </a:rPr>
              <a:t> </a:t>
            </a:r>
          </a:p>
          <a:p>
            <a:pPr marL="0" indent="0">
              <a:buNone/>
            </a:pPr>
            <a:endParaRPr lang="en-US" sz="4000" dirty="0">
              <a:latin typeface="Times New Roman" panose="02020603050405020304" pitchFamily="18" charset="0"/>
              <a:ea typeface="Calibri" panose="020F0502020204030204" pitchFamily="34" charset="0"/>
              <a:cs typeface="Calibri" panose="020F0502020204030204" pitchFamily="34" charset="0"/>
            </a:endParaRPr>
          </a:p>
          <a:p>
            <a:pPr marL="0" indent="0">
              <a:buNone/>
            </a:pPr>
            <a:r>
              <a:rPr lang="en-US" sz="4000" dirty="0">
                <a:latin typeface="Times New Roman" panose="02020603050405020304" pitchFamily="18" charset="0"/>
                <a:ea typeface="Calibri" panose="020F0502020204030204" pitchFamily="34" charset="0"/>
                <a:cs typeface="Calibri" panose="020F0502020204030204" pitchFamily="34" charset="0"/>
              </a:rPr>
              <a:t>This refers to Christ’s return at His second coming at the end of the Tribulation period.</a:t>
            </a:r>
            <a:endParaRPr lang="en-US" sz="4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231660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6FBD8-CB74-0273-3746-87821135D543}"/>
              </a:ext>
            </a:extLst>
          </p:cNvPr>
          <p:cNvSpPr>
            <a:spLocks noGrp="1"/>
          </p:cNvSpPr>
          <p:nvPr>
            <p:ph idx="1"/>
          </p:nvPr>
        </p:nvSpPr>
        <p:spPr>
          <a:xfrm>
            <a:off x="838200" y="607219"/>
            <a:ext cx="10515600" cy="5569744"/>
          </a:xfrm>
        </p:spPr>
        <p:txBody>
          <a:bodyPr>
            <a:no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2 Thessalonians 1:10 (NLT)</a:t>
            </a:r>
          </a:p>
          <a:p>
            <a:pPr marL="0" indent="0">
              <a:buNone/>
            </a:pPr>
            <a:r>
              <a:rPr lang="en-US" sz="4000" b="1" i="1" dirty="0">
                <a:effectLst/>
                <a:latin typeface="Times New Roman" panose="02020603050405020304" pitchFamily="18" charset="0"/>
                <a:ea typeface="Aptos" panose="020B0004020202020204" pitchFamily="34" charset="0"/>
              </a:rPr>
              <a:t>“When he comes on that day, </a:t>
            </a:r>
            <a:r>
              <a:rPr lang="en-US" sz="4000" b="1" i="1" dirty="0">
                <a:solidFill>
                  <a:srgbClr val="FF0000"/>
                </a:solidFill>
                <a:effectLst/>
                <a:latin typeface="Times New Roman" panose="02020603050405020304" pitchFamily="18" charset="0"/>
                <a:ea typeface="Aptos" panose="020B0004020202020204" pitchFamily="34" charset="0"/>
              </a:rPr>
              <a:t>he will receive glory from his holy people – praise from all who believe</a:t>
            </a:r>
            <a:r>
              <a:rPr lang="en-US" sz="4000" b="1" i="1" dirty="0">
                <a:effectLst/>
                <a:latin typeface="Times New Roman" panose="02020603050405020304" pitchFamily="18" charset="0"/>
                <a:ea typeface="Aptos" panose="020B0004020202020204" pitchFamily="34" charset="0"/>
              </a:rPr>
              <a:t>.  And this includes you, for you believed what we told you about him.”</a:t>
            </a:r>
            <a:r>
              <a:rPr lang="en-US" sz="4000" dirty="0">
                <a:effectLst/>
                <a:latin typeface="Times New Roman" panose="02020603050405020304" pitchFamily="18" charset="0"/>
                <a:ea typeface="Aptos" panose="020B0004020202020204" pitchFamily="34" charset="0"/>
              </a:rPr>
              <a:t> </a:t>
            </a:r>
          </a:p>
          <a:p>
            <a:pPr marL="0" indent="0">
              <a:buNone/>
            </a:pPr>
            <a:endParaRPr lang="en-US" sz="4000" dirty="0">
              <a:latin typeface="Times New Roman" panose="02020603050405020304" pitchFamily="18"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394239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6FBD8-CB74-0273-3746-87821135D543}"/>
              </a:ext>
            </a:extLst>
          </p:cNvPr>
          <p:cNvSpPr>
            <a:spLocks noGrp="1"/>
          </p:cNvSpPr>
          <p:nvPr>
            <p:ph idx="1"/>
          </p:nvPr>
        </p:nvSpPr>
        <p:spPr>
          <a:xfrm>
            <a:off x="838200" y="607219"/>
            <a:ext cx="10515600" cy="5569744"/>
          </a:xfrm>
        </p:spPr>
        <p:txBody>
          <a:bodyPr>
            <a:no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2 Thessalonians 1:10 (NLT)</a:t>
            </a:r>
          </a:p>
          <a:p>
            <a:pPr marL="0" indent="0">
              <a:buNone/>
            </a:pPr>
            <a:r>
              <a:rPr lang="en-US" sz="4000" b="1" i="1" dirty="0">
                <a:effectLst/>
                <a:latin typeface="Times New Roman" panose="02020603050405020304" pitchFamily="18" charset="0"/>
                <a:ea typeface="Aptos" panose="020B0004020202020204" pitchFamily="34" charset="0"/>
              </a:rPr>
              <a:t>“When he comes on that day, </a:t>
            </a:r>
            <a:r>
              <a:rPr lang="en-US" sz="4000" b="1" i="1" dirty="0">
                <a:solidFill>
                  <a:srgbClr val="FF0000"/>
                </a:solidFill>
                <a:effectLst/>
                <a:latin typeface="Times New Roman" panose="02020603050405020304" pitchFamily="18" charset="0"/>
                <a:ea typeface="Aptos" panose="020B0004020202020204" pitchFamily="34" charset="0"/>
              </a:rPr>
              <a:t>he will receive glory from his holy people – praise from all who believe</a:t>
            </a:r>
            <a:r>
              <a:rPr lang="en-US" sz="4000" b="1" i="1" dirty="0">
                <a:effectLst/>
                <a:latin typeface="Times New Roman" panose="02020603050405020304" pitchFamily="18" charset="0"/>
                <a:ea typeface="Aptos" panose="020B0004020202020204" pitchFamily="34" charset="0"/>
              </a:rPr>
              <a:t>.  And this includes you, for you believed what we told you about him.”</a:t>
            </a:r>
            <a:r>
              <a:rPr lang="en-US" sz="4000" dirty="0">
                <a:effectLst/>
                <a:latin typeface="Times New Roman" panose="02020603050405020304" pitchFamily="18" charset="0"/>
                <a:ea typeface="Aptos" panose="020B0004020202020204" pitchFamily="34" charset="0"/>
              </a:rPr>
              <a:t> </a:t>
            </a:r>
          </a:p>
          <a:p>
            <a:pPr marL="0" indent="0">
              <a:buNone/>
            </a:pPr>
            <a:endParaRPr lang="en-US" sz="1600" dirty="0">
              <a:latin typeface="Times New Roman" panose="02020603050405020304" pitchFamily="18" charset="0"/>
              <a:ea typeface="Aptos" panose="020B0004020202020204" pitchFamily="34" charset="0"/>
            </a:endParaRPr>
          </a:p>
          <a:p>
            <a:pPr marL="0" indent="0">
              <a:buNone/>
            </a:pPr>
            <a:r>
              <a:rPr lang="en-US" sz="4000" dirty="0">
                <a:effectLst/>
                <a:latin typeface="Times New Roman" panose="02020603050405020304" pitchFamily="18" charset="0"/>
                <a:ea typeface="Aptos" panose="020B0004020202020204" pitchFamily="34" charset="0"/>
              </a:rPr>
              <a:t>NKJV</a:t>
            </a:r>
          </a:p>
          <a:p>
            <a:pPr marL="0" indent="0">
              <a:buNone/>
            </a:pPr>
            <a:r>
              <a:rPr lang="en-US" sz="4000" b="1" i="1" dirty="0">
                <a:effectLst/>
                <a:latin typeface="Times New Roman" panose="02020603050405020304" pitchFamily="18" charset="0"/>
                <a:ea typeface="Aptos" panose="020B0004020202020204" pitchFamily="34" charset="0"/>
              </a:rPr>
              <a:t>“</a:t>
            </a:r>
            <a:r>
              <a:rPr lang="en-US" sz="4000" b="1" i="1" dirty="0">
                <a:solidFill>
                  <a:srgbClr val="FF0000"/>
                </a:solidFill>
                <a:effectLst/>
                <a:latin typeface="Times New Roman" panose="02020603050405020304" pitchFamily="18" charset="0"/>
                <a:ea typeface="Aptos" panose="020B0004020202020204" pitchFamily="34" charset="0"/>
              </a:rPr>
              <a:t>to be glorified in His saints and to be admired among all those who believe </a:t>
            </a:r>
            <a:r>
              <a:rPr lang="en-US" sz="4000" b="1" i="1" dirty="0">
                <a:effectLst/>
                <a:latin typeface="Times New Roman" panose="02020603050405020304" pitchFamily="18" charset="0"/>
                <a:ea typeface="Aptos" panose="020B0004020202020204" pitchFamily="34" charset="0"/>
              </a:rPr>
              <a:t>…”.</a:t>
            </a:r>
            <a:r>
              <a:rPr lang="en-US" sz="4000" dirty="0">
                <a:effectLst/>
                <a:latin typeface="Times New Roman" panose="02020603050405020304" pitchFamily="18" charset="0"/>
                <a:ea typeface="Aptos" panose="020B0004020202020204" pitchFamily="34" charset="0"/>
              </a:rPr>
              <a:t> </a:t>
            </a:r>
          </a:p>
          <a:p>
            <a:pPr marL="0" indent="0">
              <a:buNone/>
            </a:pPr>
            <a:endParaRPr lang="en-US" sz="4000" dirty="0">
              <a:latin typeface="Times New Roman" panose="02020603050405020304" pitchFamily="18"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993100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6FBD8-CB74-0273-3746-87821135D543}"/>
              </a:ext>
            </a:extLst>
          </p:cNvPr>
          <p:cNvSpPr>
            <a:spLocks noGrp="1"/>
          </p:cNvSpPr>
          <p:nvPr>
            <p:ph idx="1"/>
          </p:nvPr>
        </p:nvSpPr>
        <p:spPr>
          <a:xfrm>
            <a:off x="838200" y="607219"/>
            <a:ext cx="10515600" cy="5569744"/>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1 John 3:2</a:t>
            </a:r>
          </a:p>
          <a:p>
            <a:pPr marL="0" indent="0">
              <a:buNone/>
            </a:pPr>
            <a:r>
              <a:rPr lang="en-US" sz="4800" b="1" i="1" dirty="0">
                <a:effectLst/>
                <a:latin typeface="Times New Roman" panose="02020603050405020304" pitchFamily="18" charset="0"/>
                <a:ea typeface="Aptos" panose="020B0004020202020204" pitchFamily="34" charset="0"/>
              </a:rPr>
              <a:t>“Beloved, now we are children of God; and it has not yet been revealed what we shall be, but we know that when He is revealed, we shall be like Him, for we shall see Him as he is.”</a:t>
            </a:r>
            <a:r>
              <a:rPr lang="en-US" sz="4800" dirty="0">
                <a:effectLst/>
                <a:latin typeface="Times New Roman" panose="02020603050405020304" pitchFamily="18" charset="0"/>
                <a:ea typeface="Aptos" panose="020B0004020202020204" pitchFamily="34" charset="0"/>
              </a:rPr>
              <a:t> </a:t>
            </a:r>
            <a:endParaRPr lang="en-US" sz="4800" dirty="0">
              <a:latin typeface="Times New Roman" panose="02020603050405020304" pitchFamily="18"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271167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6FBD8-CB74-0273-3746-87821135D543}"/>
              </a:ext>
            </a:extLst>
          </p:cNvPr>
          <p:cNvSpPr>
            <a:spLocks noGrp="1"/>
          </p:cNvSpPr>
          <p:nvPr>
            <p:ph idx="1"/>
          </p:nvPr>
        </p:nvSpPr>
        <p:spPr>
          <a:xfrm>
            <a:off x="838200" y="607219"/>
            <a:ext cx="10515600" cy="5569744"/>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1 John 3:2</a:t>
            </a:r>
          </a:p>
          <a:p>
            <a:pPr marL="0" indent="0">
              <a:buNone/>
            </a:pPr>
            <a:r>
              <a:rPr lang="en-US" sz="4800" b="1" i="1" dirty="0">
                <a:effectLst/>
                <a:latin typeface="Times New Roman" panose="02020603050405020304" pitchFamily="18" charset="0"/>
                <a:ea typeface="Aptos" panose="020B0004020202020204" pitchFamily="34" charset="0"/>
              </a:rPr>
              <a:t>“Beloved, now we are children of God; and it has not yet been revealed what we shall be, but we know that when He is revealed, </a:t>
            </a:r>
            <a:r>
              <a:rPr lang="en-US" sz="4800" b="1" i="1" dirty="0">
                <a:solidFill>
                  <a:srgbClr val="FF0000"/>
                </a:solidFill>
                <a:effectLst/>
                <a:latin typeface="Times New Roman" panose="02020603050405020304" pitchFamily="18" charset="0"/>
                <a:ea typeface="Aptos" panose="020B0004020202020204" pitchFamily="34" charset="0"/>
              </a:rPr>
              <a:t>we shall be like Him</a:t>
            </a:r>
            <a:r>
              <a:rPr lang="en-US" sz="4800" b="1" i="1" dirty="0">
                <a:effectLst/>
                <a:latin typeface="Times New Roman" panose="02020603050405020304" pitchFamily="18" charset="0"/>
                <a:ea typeface="Aptos" panose="020B0004020202020204" pitchFamily="34" charset="0"/>
              </a:rPr>
              <a:t>, for we shall see Him as he is.”</a:t>
            </a:r>
            <a:r>
              <a:rPr lang="en-US" sz="4800" dirty="0">
                <a:effectLst/>
                <a:latin typeface="Times New Roman" panose="02020603050405020304" pitchFamily="18" charset="0"/>
                <a:ea typeface="Aptos" panose="020B0004020202020204" pitchFamily="34" charset="0"/>
              </a:rPr>
              <a:t> </a:t>
            </a:r>
            <a:endParaRPr lang="en-US" sz="4800" dirty="0">
              <a:latin typeface="Times New Roman" panose="02020603050405020304" pitchFamily="18"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123613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6FBD8-CB74-0273-3746-87821135D543}"/>
              </a:ext>
            </a:extLst>
          </p:cNvPr>
          <p:cNvSpPr>
            <a:spLocks noGrp="1"/>
          </p:cNvSpPr>
          <p:nvPr>
            <p:ph idx="1"/>
          </p:nvPr>
        </p:nvSpPr>
        <p:spPr>
          <a:xfrm>
            <a:off x="838200" y="607219"/>
            <a:ext cx="10515600" cy="5569744"/>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1 Corinthians 15:51-53</a:t>
            </a:r>
          </a:p>
          <a:p>
            <a:pPr marL="0" indent="0">
              <a:buNone/>
            </a:pPr>
            <a:r>
              <a:rPr lang="en-US" sz="4400" b="1" i="1" dirty="0">
                <a:effectLst/>
                <a:latin typeface="Times New Roman" panose="02020603050405020304" pitchFamily="18" charset="0"/>
                <a:ea typeface="Aptos" panose="020B0004020202020204" pitchFamily="34" charset="0"/>
              </a:rPr>
              <a:t>“Behold, I tell you a mystery: We shall not all sleep, but we shall all be changed – in a moment, in the twinkling of an eye, at the last trumpet.  For the trumpet will sound, and the dead will be raised incorruptible, and we shall be changed.  For this corruptible must put on incorruption, and this mortal must put on immortality.”</a:t>
            </a:r>
            <a:r>
              <a:rPr lang="en-US" sz="4400" dirty="0">
                <a:effectLst/>
                <a:latin typeface="Times New Roman" panose="02020603050405020304" pitchFamily="18" charset="0"/>
                <a:ea typeface="Aptos" panose="020B0004020202020204" pitchFamily="34" charset="0"/>
              </a:rPr>
              <a:t> </a:t>
            </a:r>
            <a:endParaRPr lang="en-US" sz="4400" dirty="0">
              <a:latin typeface="Times New Roman" panose="02020603050405020304" pitchFamily="18"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26579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Content Placeholder 3" descr="A painting of angels on a ceiling&#10;&#10;Description automatically generated">
            <a:extLst>
              <a:ext uri="{FF2B5EF4-FFF2-40B4-BE49-F238E27FC236}">
                <a16:creationId xmlns:a16="http://schemas.microsoft.com/office/drawing/2014/main" id="{30CAFA8E-8FCB-6CE4-07B1-F09C705EA4B6}"/>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t="21633" b="3381"/>
          <a:stretch/>
        </p:blipFill>
        <p:spPr>
          <a:xfrm>
            <a:off x="180589" y="1656271"/>
            <a:ext cx="7737341" cy="4351441"/>
          </a:xfrm>
          <a:prstGeom prst="rect">
            <a:avLst/>
          </a:prstGeom>
        </p:spPr>
      </p:pic>
      <p:pic>
        <p:nvPicPr>
          <p:cNvPr id="6" name="Picture 5" descr="A angel holding a violin&#10;&#10;Description automatically generated">
            <a:extLst>
              <a:ext uri="{FF2B5EF4-FFF2-40B4-BE49-F238E27FC236}">
                <a16:creationId xmlns:a16="http://schemas.microsoft.com/office/drawing/2014/main" id="{F625C2EF-6E12-E22C-8592-B130B405B500}"/>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7838699" y="570954"/>
            <a:ext cx="4172712" cy="5436758"/>
          </a:xfrm>
          <a:prstGeom prst="rect">
            <a:avLst/>
          </a:prstGeom>
        </p:spPr>
      </p:pic>
    </p:spTree>
    <p:extLst>
      <p:ext uri="{BB962C8B-B14F-4D97-AF65-F5344CB8AC3E}">
        <p14:creationId xmlns:p14="http://schemas.microsoft.com/office/powerpoint/2010/main" val="7677573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6FBD8-CB74-0273-3746-87821135D543}"/>
              </a:ext>
            </a:extLst>
          </p:cNvPr>
          <p:cNvSpPr>
            <a:spLocks noGrp="1"/>
          </p:cNvSpPr>
          <p:nvPr>
            <p:ph idx="1"/>
          </p:nvPr>
        </p:nvSpPr>
        <p:spPr>
          <a:xfrm>
            <a:off x="335667" y="607219"/>
            <a:ext cx="11470510" cy="5569744"/>
          </a:xfrm>
        </p:spPr>
        <p:txBody>
          <a:bodyPr>
            <a:no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1 Corinthians 15:51-53 (NLT)</a:t>
            </a:r>
          </a:p>
          <a:p>
            <a:pPr marL="0" indent="0">
              <a:buNone/>
            </a:pPr>
            <a:r>
              <a:rPr lang="en-US" sz="4000" b="1" i="1" dirty="0">
                <a:effectLst/>
                <a:latin typeface="Times New Roman" panose="02020603050405020304" pitchFamily="18" charset="0"/>
                <a:ea typeface="Aptos" panose="020B0004020202020204" pitchFamily="34" charset="0"/>
              </a:rPr>
              <a:t>“But let me reveal to you a wonderful secret.  We will not all die, but we will all be transformed!  It will happen in a moment, in the blink of an eye, when the last trumpet is blown.  For when the trumpet sounds, those who have died will be raised to live forever.  And we who are living will also be transformed.  For our dying bodies must be transformed into bodies that will never die; our mortal bodies must be transformed into immortal bodies.”</a:t>
            </a:r>
            <a:r>
              <a:rPr lang="en-US" sz="4000" dirty="0">
                <a:effectLst/>
                <a:latin typeface="Times New Roman" panose="02020603050405020304" pitchFamily="18" charset="0"/>
                <a:ea typeface="Aptos" panose="020B0004020202020204" pitchFamily="34" charset="0"/>
              </a:rPr>
              <a:t> </a:t>
            </a:r>
            <a:endParaRPr lang="en-US" sz="4000" dirty="0">
              <a:latin typeface="Times New Roman" panose="02020603050405020304" pitchFamily="18"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984060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6FBD8-CB74-0273-3746-87821135D543}"/>
              </a:ext>
            </a:extLst>
          </p:cNvPr>
          <p:cNvSpPr>
            <a:spLocks noGrp="1"/>
          </p:cNvSpPr>
          <p:nvPr>
            <p:ph idx="1"/>
          </p:nvPr>
        </p:nvSpPr>
        <p:spPr>
          <a:xfrm>
            <a:off x="838200" y="607219"/>
            <a:ext cx="10515600" cy="5569744"/>
          </a:xfrm>
        </p:spPr>
        <p:txBody>
          <a:bodyPr>
            <a:no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Revelation 19:14-16</a:t>
            </a:r>
          </a:p>
          <a:p>
            <a:pPr marL="0" indent="0">
              <a:buNone/>
            </a:pPr>
            <a:r>
              <a:rPr lang="en-US" sz="4000" b="1" i="1" dirty="0">
                <a:effectLst/>
                <a:latin typeface="Times New Roman" panose="02020603050405020304" pitchFamily="18" charset="0"/>
                <a:ea typeface="Aptos" panose="020B0004020202020204" pitchFamily="34" charset="0"/>
              </a:rPr>
              <a:t>“And the armies in heaven, clothed in fine linen, white and clean, followed Him on white horses.  Now out of His mouth goes a sharp sword, that with it He should strike the nations.  And He Himself will rule them with a rod of iron.  He Himself treads the winepress of the fierceness and wrath of Almighty God.  And He has on His robe and on His thigh a name written: KING OF KINGS AND LORD OF LORDS.”</a:t>
            </a:r>
            <a:endParaRPr lang="en-US" sz="4000" dirty="0">
              <a:latin typeface="Times New Roman" panose="02020603050405020304" pitchFamily="18"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372950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6FBD8-CB74-0273-3746-87821135D543}"/>
              </a:ext>
            </a:extLst>
          </p:cNvPr>
          <p:cNvSpPr>
            <a:spLocks noGrp="1"/>
          </p:cNvSpPr>
          <p:nvPr>
            <p:ph idx="1"/>
          </p:nvPr>
        </p:nvSpPr>
        <p:spPr>
          <a:xfrm>
            <a:off x="838200" y="607219"/>
            <a:ext cx="10515600" cy="5569744"/>
          </a:xfrm>
        </p:spPr>
        <p:txBody>
          <a:bodyPr>
            <a:no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2 Thessalonians 1:10 (NLT)</a:t>
            </a:r>
          </a:p>
          <a:p>
            <a:pPr marL="0" indent="0">
              <a:buNone/>
            </a:pPr>
            <a:r>
              <a:rPr lang="en-US" sz="4000" b="1" i="1" dirty="0">
                <a:effectLst/>
                <a:latin typeface="Times New Roman" panose="02020603050405020304" pitchFamily="18" charset="0"/>
                <a:ea typeface="Aptos" panose="020B0004020202020204" pitchFamily="34" charset="0"/>
              </a:rPr>
              <a:t>“When he comes on that day, he will receive glory from his holy people – praise from all who believe.  And this includes you, for you believed what we told you about him.”</a:t>
            </a:r>
            <a:r>
              <a:rPr lang="en-US" sz="4000" dirty="0">
                <a:effectLst/>
                <a:latin typeface="Times New Roman" panose="02020603050405020304" pitchFamily="18" charset="0"/>
                <a:ea typeface="Aptos" panose="020B0004020202020204" pitchFamily="34" charset="0"/>
              </a:rPr>
              <a:t> </a:t>
            </a:r>
          </a:p>
          <a:p>
            <a:pPr marL="0" indent="0">
              <a:buNone/>
            </a:pPr>
            <a:endParaRPr lang="en-US" sz="1600" dirty="0">
              <a:latin typeface="Times New Roman" panose="02020603050405020304" pitchFamily="18" charset="0"/>
              <a:ea typeface="Aptos" panose="020B0004020202020204" pitchFamily="34" charset="0"/>
            </a:endParaRPr>
          </a:p>
          <a:p>
            <a:pPr marL="0" indent="0">
              <a:buNone/>
            </a:pPr>
            <a:r>
              <a:rPr lang="en-US" sz="4000" dirty="0">
                <a:effectLst/>
                <a:latin typeface="Times New Roman" panose="02020603050405020304" pitchFamily="18" charset="0"/>
                <a:ea typeface="Aptos" panose="020B0004020202020204" pitchFamily="34" charset="0"/>
              </a:rPr>
              <a:t>NKJV</a:t>
            </a:r>
          </a:p>
          <a:p>
            <a:pPr marL="0" indent="0">
              <a:buNone/>
            </a:pPr>
            <a:r>
              <a:rPr lang="en-US" sz="4000" b="1" i="1" dirty="0">
                <a:effectLst/>
                <a:latin typeface="Times New Roman" panose="02020603050405020304" pitchFamily="18" charset="0"/>
                <a:ea typeface="Aptos" panose="020B0004020202020204" pitchFamily="34" charset="0"/>
              </a:rPr>
              <a:t>“to be glorified in His saints</a:t>
            </a:r>
            <a:r>
              <a:rPr lang="en-US" sz="4000" b="1" i="1" dirty="0">
                <a:solidFill>
                  <a:srgbClr val="FF0000"/>
                </a:solidFill>
                <a:effectLst/>
                <a:latin typeface="Times New Roman" panose="02020603050405020304" pitchFamily="18" charset="0"/>
                <a:ea typeface="Aptos" panose="020B0004020202020204" pitchFamily="34" charset="0"/>
              </a:rPr>
              <a:t> and to be admired among all those who believe </a:t>
            </a:r>
            <a:r>
              <a:rPr lang="en-US" sz="4000" b="1" i="1" dirty="0">
                <a:effectLst/>
                <a:latin typeface="Times New Roman" panose="02020603050405020304" pitchFamily="18" charset="0"/>
                <a:ea typeface="Aptos" panose="020B0004020202020204" pitchFamily="34" charset="0"/>
              </a:rPr>
              <a:t>…”.</a:t>
            </a:r>
            <a:r>
              <a:rPr lang="en-US" sz="4000" dirty="0">
                <a:effectLst/>
                <a:latin typeface="Times New Roman" panose="02020603050405020304" pitchFamily="18" charset="0"/>
                <a:ea typeface="Aptos" panose="020B0004020202020204" pitchFamily="34" charset="0"/>
              </a:rPr>
              <a:t> </a:t>
            </a:r>
          </a:p>
          <a:p>
            <a:pPr marL="0" indent="0">
              <a:buNone/>
            </a:pPr>
            <a:endParaRPr lang="en-US" sz="4000" dirty="0">
              <a:latin typeface="Times New Roman" panose="02020603050405020304" pitchFamily="18"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318153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6FBD8-CB74-0273-3746-87821135D543}"/>
              </a:ext>
            </a:extLst>
          </p:cNvPr>
          <p:cNvSpPr>
            <a:spLocks noGrp="1"/>
          </p:cNvSpPr>
          <p:nvPr>
            <p:ph idx="1"/>
          </p:nvPr>
        </p:nvSpPr>
        <p:spPr>
          <a:xfrm>
            <a:off x="838200" y="607219"/>
            <a:ext cx="10515600" cy="5569744"/>
          </a:xfrm>
        </p:spPr>
        <p:txBody>
          <a:bodyPr>
            <a:no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1:10 (NKJV)</a:t>
            </a:r>
          </a:p>
          <a:p>
            <a:pPr marL="0" indent="0">
              <a:buNone/>
            </a:pPr>
            <a:r>
              <a:rPr lang="en-US" sz="4800" b="1" i="1" dirty="0">
                <a:effectLst/>
                <a:latin typeface="Times New Roman" panose="02020603050405020304" pitchFamily="18" charset="0"/>
                <a:ea typeface="Aptos" panose="020B0004020202020204" pitchFamily="34" charset="0"/>
              </a:rPr>
              <a:t>“… when He comes, in that Day, to be glorified in His saints and to be admired among all those who believe, </a:t>
            </a:r>
            <a:r>
              <a:rPr lang="en-US" sz="4800" b="1" i="1" dirty="0">
                <a:solidFill>
                  <a:srgbClr val="FF0000"/>
                </a:solidFill>
                <a:effectLst/>
                <a:latin typeface="Times New Roman" panose="02020603050405020304" pitchFamily="18" charset="0"/>
                <a:ea typeface="Aptos" panose="020B0004020202020204" pitchFamily="34" charset="0"/>
              </a:rPr>
              <a:t>because our testimony among you was believed</a:t>
            </a:r>
            <a:r>
              <a:rPr lang="en-US" sz="4800" b="1" i="1" dirty="0">
                <a:effectLst/>
                <a:latin typeface="Times New Roman" panose="02020603050405020304" pitchFamily="18" charset="0"/>
                <a:ea typeface="Aptos" panose="020B0004020202020204" pitchFamily="34" charset="0"/>
              </a:rPr>
              <a:t>.”</a:t>
            </a:r>
            <a:r>
              <a:rPr lang="en-US" sz="4800" dirty="0">
                <a:effectLst/>
                <a:latin typeface="Times New Roman" panose="02020603050405020304" pitchFamily="18" charset="0"/>
                <a:ea typeface="Aptos" panose="020B0004020202020204" pitchFamily="34" charset="0"/>
              </a:rPr>
              <a:t> </a:t>
            </a:r>
          </a:p>
          <a:p>
            <a:pPr marL="0" indent="0">
              <a:buNone/>
            </a:pPr>
            <a:endParaRPr lang="en-US" sz="1600" dirty="0">
              <a:latin typeface="Times New Roman" panose="02020603050405020304" pitchFamily="18" charset="0"/>
              <a:ea typeface="Aptos" panose="020B0004020202020204" pitchFamily="34" charset="0"/>
            </a:endParaRPr>
          </a:p>
          <a:p>
            <a:pPr marL="0" indent="0">
              <a:buNone/>
            </a:pPr>
            <a:endParaRPr lang="en-US" sz="4000" dirty="0">
              <a:latin typeface="Times New Roman" panose="02020603050405020304" pitchFamily="18"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274607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6FBD8-CB74-0273-3746-87821135D543}"/>
              </a:ext>
            </a:extLst>
          </p:cNvPr>
          <p:cNvSpPr>
            <a:spLocks noGrp="1"/>
          </p:cNvSpPr>
          <p:nvPr>
            <p:ph idx="1"/>
          </p:nvPr>
        </p:nvSpPr>
        <p:spPr>
          <a:xfrm>
            <a:off x="838200" y="607219"/>
            <a:ext cx="10515600" cy="5569744"/>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2 Thessalonians 1:11-12 </a:t>
            </a:r>
          </a:p>
          <a:p>
            <a:pPr marL="0" indent="0">
              <a:buNone/>
            </a:pPr>
            <a:r>
              <a:rPr lang="en-US" sz="4400" b="1" i="1" dirty="0">
                <a:effectLst/>
                <a:latin typeface="Times New Roman" panose="02020603050405020304" pitchFamily="18" charset="0"/>
                <a:ea typeface="Aptos" panose="020B0004020202020204" pitchFamily="34" charset="0"/>
              </a:rPr>
              <a:t>“Therefore we also pray always for you that our God would count you worthy of this calling, and fulfill all the good pleasure of His goodness and the work of faith with power, that the name of our Lord Jesus Christ may be glorified in you, and you in Him, according to the grace of our God and the Lord Jesus Christ.”</a:t>
            </a:r>
            <a:r>
              <a:rPr lang="en-US" sz="4400" dirty="0">
                <a:effectLst/>
                <a:latin typeface="Times New Roman" panose="02020603050405020304" pitchFamily="18" charset="0"/>
                <a:ea typeface="Aptos" panose="020B0004020202020204" pitchFamily="34" charset="0"/>
              </a:rPr>
              <a:t> </a:t>
            </a:r>
            <a:endParaRPr lang="en-US" sz="4400" dirty="0">
              <a:latin typeface="Times New Roman" panose="02020603050405020304" pitchFamily="18" charset="0"/>
              <a:ea typeface="Aptos" panose="020B0004020202020204" pitchFamily="34" charset="0"/>
            </a:endParaRPr>
          </a:p>
          <a:p>
            <a:pPr marL="0" indent="0">
              <a:buNone/>
            </a:pPr>
            <a:endParaRPr lang="en-US" sz="4000" dirty="0">
              <a:latin typeface="Times New Roman" panose="02020603050405020304" pitchFamily="18"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207826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6FBD8-CB74-0273-3746-87821135D543}"/>
              </a:ext>
            </a:extLst>
          </p:cNvPr>
          <p:cNvSpPr>
            <a:spLocks noGrp="1"/>
          </p:cNvSpPr>
          <p:nvPr>
            <p:ph idx="1"/>
          </p:nvPr>
        </p:nvSpPr>
        <p:spPr>
          <a:xfrm>
            <a:off x="838200" y="607219"/>
            <a:ext cx="10515600" cy="5569744"/>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2 Thessalonians 1:11-12 </a:t>
            </a:r>
          </a:p>
          <a:p>
            <a:pPr marL="0" indent="0">
              <a:buNone/>
            </a:pPr>
            <a:r>
              <a:rPr lang="en-US" sz="4400" b="1" i="1" dirty="0">
                <a:effectLst/>
                <a:latin typeface="Times New Roman" panose="02020603050405020304" pitchFamily="18" charset="0"/>
                <a:ea typeface="Aptos" panose="020B0004020202020204" pitchFamily="34" charset="0"/>
              </a:rPr>
              <a:t>“</a:t>
            </a:r>
            <a:r>
              <a:rPr lang="en-US" sz="4400" b="1" i="1" dirty="0">
                <a:solidFill>
                  <a:srgbClr val="FF0000"/>
                </a:solidFill>
                <a:effectLst/>
                <a:latin typeface="Times New Roman" panose="02020603050405020304" pitchFamily="18" charset="0"/>
                <a:ea typeface="Aptos" panose="020B0004020202020204" pitchFamily="34" charset="0"/>
              </a:rPr>
              <a:t>Therefore we also pray always for you that our God would count you worthy of this calling</a:t>
            </a:r>
            <a:r>
              <a:rPr lang="en-US" sz="4400" b="1" i="1" dirty="0">
                <a:effectLst/>
                <a:latin typeface="Times New Roman" panose="02020603050405020304" pitchFamily="18" charset="0"/>
                <a:ea typeface="Aptos" panose="020B0004020202020204" pitchFamily="34" charset="0"/>
              </a:rPr>
              <a:t>, and fulfill all the good pleasure of His goodness and the work of faith with power, that the name of our Lord Jesus Christ may be glorified in you, and you in Him, according to the grace of our God and the Lord Jesus Christ.”</a:t>
            </a:r>
            <a:r>
              <a:rPr lang="en-US" sz="4400" dirty="0">
                <a:effectLst/>
                <a:latin typeface="Times New Roman" panose="02020603050405020304" pitchFamily="18" charset="0"/>
                <a:ea typeface="Aptos" panose="020B0004020202020204" pitchFamily="34" charset="0"/>
              </a:rPr>
              <a:t> </a:t>
            </a:r>
            <a:endParaRPr lang="en-US" sz="4400" dirty="0">
              <a:latin typeface="Times New Roman" panose="02020603050405020304" pitchFamily="18" charset="0"/>
              <a:ea typeface="Aptos" panose="020B0004020202020204" pitchFamily="34" charset="0"/>
            </a:endParaRPr>
          </a:p>
          <a:p>
            <a:pPr marL="0" indent="0">
              <a:buNone/>
            </a:pPr>
            <a:endParaRPr lang="en-US" sz="4000" dirty="0">
              <a:latin typeface="Times New Roman" panose="02020603050405020304" pitchFamily="18"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146895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6FBD8-CB74-0273-3746-87821135D543}"/>
              </a:ext>
            </a:extLst>
          </p:cNvPr>
          <p:cNvSpPr>
            <a:spLocks noGrp="1"/>
          </p:cNvSpPr>
          <p:nvPr>
            <p:ph idx="1"/>
          </p:nvPr>
        </p:nvSpPr>
        <p:spPr>
          <a:xfrm>
            <a:off x="838200" y="607219"/>
            <a:ext cx="10515600" cy="5569744"/>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2 Thessalonians 1:11-12 </a:t>
            </a:r>
          </a:p>
          <a:p>
            <a:pPr marL="0" indent="0">
              <a:buNone/>
            </a:pPr>
            <a:r>
              <a:rPr lang="en-US" sz="4400" b="1" i="1" dirty="0">
                <a:effectLst/>
                <a:latin typeface="Times New Roman" panose="02020603050405020304" pitchFamily="18" charset="0"/>
                <a:ea typeface="Aptos" panose="020B0004020202020204" pitchFamily="34" charset="0"/>
              </a:rPr>
              <a:t>“</a:t>
            </a:r>
            <a:r>
              <a:rPr lang="en-US" sz="4400" b="1" i="1" dirty="0">
                <a:solidFill>
                  <a:srgbClr val="FF0000"/>
                </a:solidFill>
                <a:effectLst/>
                <a:latin typeface="Times New Roman" panose="02020603050405020304" pitchFamily="18" charset="0"/>
                <a:ea typeface="Aptos" panose="020B0004020202020204" pitchFamily="34" charset="0"/>
              </a:rPr>
              <a:t>Therefore we also pray always for you that our God would count you worthy of this calling</a:t>
            </a:r>
            <a:r>
              <a:rPr lang="en-US" sz="4400" b="1" i="1" dirty="0">
                <a:effectLst/>
                <a:latin typeface="Times New Roman" panose="02020603050405020304" pitchFamily="18" charset="0"/>
                <a:ea typeface="Aptos" panose="020B0004020202020204" pitchFamily="34" charset="0"/>
              </a:rPr>
              <a:t>, and fulfill all the good pleasure of His goodness and the work of faith with power, that the name of our Lord Jesus Christ may be glorified in you, and you in Him, according to the grace of our God and the Lord Jesus Christ.”</a:t>
            </a:r>
            <a:r>
              <a:rPr lang="en-US" sz="4400" dirty="0">
                <a:effectLst/>
                <a:latin typeface="Times New Roman" panose="02020603050405020304" pitchFamily="18" charset="0"/>
                <a:ea typeface="Aptos" panose="020B0004020202020204" pitchFamily="34" charset="0"/>
              </a:rPr>
              <a:t> </a:t>
            </a:r>
            <a:endParaRPr lang="en-US" sz="4400" dirty="0">
              <a:latin typeface="Times New Roman" panose="02020603050405020304" pitchFamily="18" charset="0"/>
              <a:ea typeface="Aptos" panose="020B0004020202020204" pitchFamily="34" charset="0"/>
            </a:endParaRPr>
          </a:p>
          <a:p>
            <a:pPr marL="0" indent="0">
              <a:buNone/>
            </a:pPr>
            <a:endParaRPr lang="en-US" sz="4000" dirty="0">
              <a:latin typeface="Times New Roman" panose="02020603050405020304" pitchFamily="18" charset="0"/>
              <a:ea typeface="Calibri" panose="020F0502020204030204" pitchFamily="34" charset="0"/>
              <a:cs typeface="Calibri" panose="020F0502020204030204" pitchFamily="34" charset="0"/>
            </a:endParaRPr>
          </a:p>
        </p:txBody>
      </p:sp>
      <p:sp>
        <p:nvSpPr>
          <p:cNvPr id="2" name="Arrow: Up 1">
            <a:extLst>
              <a:ext uri="{FF2B5EF4-FFF2-40B4-BE49-F238E27FC236}">
                <a16:creationId xmlns:a16="http://schemas.microsoft.com/office/drawing/2014/main" id="{0527872F-CC2D-08C1-F20B-C8E29E33D041}"/>
              </a:ext>
            </a:extLst>
          </p:cNvPr>
          <p:cNvSpPr/>
          <p:nvPr/>
        </p:nvSpPr>
        <p:spPr>
          <a:xfrm>
            <a:off x="1354237" y="3217762"/>
            <a:ext cx="763929" cy="3125165"/>
          </a:xfrm>
          <a:prstGeom prst="up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074400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6FBD8-CB74-0273-3746-87821135D543}"/>
              </a:ext>
            </a:extLst>
          </p:cNvPr>
          <p:cNvSpPr>
            <a:spLocks noGrp="1"/>
          </p:cNvSpPr>
          <p:nvPr>
            <p:ph idx="1"/>
          </p:nvPr>
        </p:nvSpPr>
        <p:spPr>
          <a:xfrm>
            <a:off x="838200" y="607219"/>
            <a:ext cx="10515600" cy="5569744"/>
          </a:xfrm>
        </p:spPr>
        <p:txBody>
          <a:bodyPr>
            <a:no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Philippians 3:14</a:t>
            </a:r>
          </a:p>
          <a:p>
            <a:pPr marL="0" indent="0">
              <a:buNone/>
            </a:pPr>
            <a:r>
              <a:rPr lang="en-US" sz="4800" b="1" i="1" dirty="0">
                <a:effectLst/>
                <a:latin typeface="Times New Roman" panose="02020603050405020304" pitchFamily="18" charset="0"/>
                <a:ea typeface="Aptos" panose="020B0004020202020204" pitchFamily="34" charset="0"/>
              </a:rPr>
              <a:t>“I press toward the goal for the prize of the upward call of God in Christ Jesus.”</a:t>
            </a:r>
            <a:r>
              <a:rPr lang="en-US" sz="4800" dirty="0">
                <a:effectLst/>
                <a:latin typeface="Times New Roman" panose="02020603050405020304" pitchFamily="18" charset="0"/>
                <a:ea typeface="Aptos" panose="020B0004020202020204" pitchFamily="34" charset="0"/>
              </a:rPr>
              <a:t> </a:t>
            </a:r>
            <a:endParaRPr lang="en-US" sz="4800" dirty="0">
              <a:latin typeface="Times New Roman" panose="02020603050405020304" pitchFamily="18"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136249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6FBD8-CB74-0273-3746-87821135D543}"/>
              </a:ext>
            </a:extLst>
          </p:cNvPr>
          <p:cNvSpPr>
            <a:spLocks noGrp="1"/>
          </p:cNvSpPr>
          <p:nvPr>
            <p:ph idx="1"/>
          </p:nvPr>
        </p:nvSpPr>
        <p:spPr>
          <a:xfrm>
            <a:off x="838200" y="607219"/>
            <a:ext cx="10515600" cy="5569744"/>
          </a:xfrm>
        </p:spPr>
        <p:txBody>
          <a:bodyPr>
            <a:no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2 Peter 1:3-10</a:t>
            </a:r>
          </a:p>
          <a:p>
            <a:pPr marL="0" indent="0">
              <a:buNone/>
            </a:pPr>
            <a:r>
              <a:rPr lang="en-US" sz="4000" b="1" i="1" dirty="0">
                <a:effectLst/>
                <a:latin typeface="Times New Roman" panose="02020603050405020304" pitchFamily="18" charset="0"/>
                <a:ea typeface="Aptos" panose="020B0004020202020204" pitchFamily="34" charset="0"/>
              </a:rPr>
              <a:t>“His divine power has given us everything we need for a godly life through our knowledge of Him who called us by His own glory and goodness.  Through these He has given us His very great and precious promises, so that through them you may participate in the divine nature, having escaped the corruption in the world caused by evil desires.  For this very reason, make every effort to add to your faith </a:t>
            </a:r>
            <a:endParaRPr lang="en-US" sz="4000" dirty="0">
              <a:latin typeface="Times New Roman" panose="02020603050405020304" pitchFamily="18"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183690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6FBD8-CB74-0273-3746-87821135D543}"/>
              </a:ext>
            </a:extLst>
          </p:cNvPr>
          <p:cNvSpPr>
            <a:spLocks noGrp="1"/>
          </p:cNvSpPr>
          <p:nvPr>
            <p:ph idx="1"/>
          </p:nvPr>
        </p:nvSpPr>
        <p:spPr>
          <a:xfrm>
            <a:off x="838200" y="607219"/>
            <a:ext cx="10515600" cy="5569744"/>
          </a:xfrm>
        </p:spPr>
        <p:txBody>
          <a:bodyPr>
            <a:no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2 Peter 1:3-10</a:t>
            </a:r>
          </a:p>
          <a:p>
            <a:pPr marL="0" indent="0">
              <a:buNone/>
            </a:pPr>
            <a:r>
              <a:rPr lang="en-US" sz="4000" b="1" i="1" dirty="0">
                <a:effectLst/>
                <a:latin typeface="Times New Roman" panose="02020603050405020304" pitchFamily="18" charset="0"/>
                <a:ea typeface="Aptos" panose="020B0004020202020204" pitchFamily="34" charset="0"/>
              </a:rPr>
              <a:t>goodness; and to goodness, knowledge; and to knowledge, self-control; and to self-control, perseverance; and to perseverance, godliness; and to godliness, mutual affection; and to mutual affection, love.  For if you possess these qualities in increasing measure, they will keep you from being ineffective and unproductive in your knowledge of our Lord Jesus Christ. But whoever does not have them is nearsighted and </a:t>
            </a:r>
            <a:endParaRPr lang="en-US" sz="4000" dirty="0">
              <a:latin typeface="Times New Roman" panose="02020603050405020304" pitchFamily="18"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06589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10" name="Content Placeholder 9" descr="Close-up of hands touching each other&#10;&#10;Description automatically generated">
            <a:extLst>
              <a:ext uri="{FF2B5EF4-FFF2-40B4-BE49-F238E27FC236}">
                <a16:creationId xmlns:a16="http://schemas.microsoft.com/office/drawing/2014/main" id="{97C55C3C-D952-A492-8A92-8C23A039A0F7}"/>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t="19"/>
          <a:stretch/>
        </p:blipFill>
        <p:spPr>
          <a:xfrm>
            <a:off x="20" y="1282"/>
            <a:ext cx="12191980" cy="6856718"/>
          </a:xfrm>
          <a:prstGeom prst="rect">
            <a:avLst/>
          </a:prstGeom>
        </p:spPr>
      </p:pic>
    </p:spTree>
    <p:extLst>
      <p:ext uri="{BB962C8B-B14F-4D97-AF65-F5344CB8AC3E}">
        <p14:creationId xmlns:p14="http://schemas.microsoft.com/office/powerpoint/2010/main" val="425761681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6FBD8-CB74-0273-3746-87821135D543}"/>
              </a:ext>
            </a:extLst>
          </p:cNvPr>
          <p:cNvSpPr>
            <a:spLocks noGrp="1"/>
          </p:cNvSpPr>
          <p:nvPr>
            <p:ph idx="1"/>
          </p:nvPr>
        </p:nvSpPr>
        <p:spPr>
          <a:xfrm>
            <a:off x="838200" y="607219"/>
            <a:ext cx="10515600" cy="5569744"/>
          </a:xfrm>
        </p:spPr>
        <p:txBody>
          <a:bodyPr>
            <a:no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2 Peter 1:3-10</a:t>
            </a:r>
          </a:p>
          <a:p>
            <a:pPr marL="0" indent="0">
              <a:buNone/>
            </a:pPr>
            <a:r>
              <a:rPr lang="en-US" sz="4000" b="1" i="1" dirty="0">
                <a:effectLst/>
                <a:latin typeface="Times New Roman" panose="02020603050405020304" pitchFamily="18" charset="0"/>
                <a:ea typeface="Aptos" panose="020B0004020202020204" pitchFamily="34" charset="0"/>
              </a:rPr>
              <a:t>blind, forgetting that they have been cleansed from their past sins.  Therefore, my brothers and sisters, make every effort to confirm your calling and election.  For if you do these things, you will never stumble, and you will receive a rich welcome into the eternal kingdom of our Lord and Savior Jesus Christ.”</a:t>
            </a:r>
            <a:r>
              <a:rPr lang="en-US" sz="4000" dirty="0">
                <a:effectLst/>
                <a:latin typeface="Times New Roman" panose="02020603050405020304" pitchFamily="18" charset="0"/>
                <a:ea typeface="Aptos" panose="020B0004020202020204" pitchFamily="34" charset="0"/>
              </a:rPr>
              <a:t> </a:t>
            </a:r>
            <a:endParaRPr lang="en-US" sz="4000" dirty="0">
              <a:latin typeface="Times New Roman" panose="02020603050405020304" pitchFamily="18"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6159998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6FBD8-CB74-0273-3746-87821135D543}"/>
              </a:ext>
            </a:extLst>
          </p:cNvPr>
          <p:cNvSpPr>
            <a:spLocks noGrp="1"/>
          </p:cNvSpPr>
          <p:nvPr>
            <p:ph idx="1"/>
          </p:nvPr>
        </p:nvSpPr>
        <p:spPr>
          <a:xfrm>
            <a:off x="838200" y="607219"/>
            <a:ext cx="10515600" cy="5569744"/>
          </a:xfrm>
        </p:spPr>
        <p:txBody>
          <a:bodyPr>
            <a:no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2 Peter 1:3-10</a:t>
            </a:r>
          </a:p>
          <a:p>
            <a:pPr marL="0" indent="0">
              <a:buNone/>
            </a:pPr>
            <a:r>
              <a:rPr lang="en-US" sz="4000" b="1" i="1" dirty="0">
                <a:effectLst/>
                <a:latin typeface="Times New Roman" panose="02020603050405020304" pitchFamily="18" charset="0"/>
                <a:ea typeface="Aptos" panose="020B0004020202020204" pitchFamily="34" charset="0"/>
              </a:rPr>
              <a:t>“</a:t>
            </a:r>
            <a:r>
              <a:rPr lang="en-US" sz="4000" b="1" i="1" dirty="0">
                <a:solidFill>
                  <a:srgbClr val="FF0000"/>
                </a:solidFill>
                <a:effectLst/>
                <a:latin typeface="Times New Roman" panose="02020603050405020304" pitchFamily="18" charset="0"/>
                <a:ea typeface="Aptos" panose="020B0004020202020204" pitchFamily="34" charset="0"/>
              </a:rPr>
              <a:t>His divine power has given us everything we need for a godly life </a:t>
            </a:r>
            <a:r>
              <a:rPr lang="en-US" sz="4000" b="1" i="1" dirty="0">
                <a:effectLst/>
                <a:latin typeface="Times New Roman" panose="02020603050405020304" pitchFamily="18" charset="0"/>
                <a:ea typeface="Aptos" panose="020B0004020202020204" pitchFamily="34" charset="0"/>
              </a:rPr>
              <a:t>through our knowledge of Him who called us by His own glory and goodness.  Through these He has given us His very great and precious promises, so that through them you may participate in the divine nature, having escaped the corruption in the world caused by evil desires.  For this very reason, make every effort to add to your faith </a:t>
            </a:r>
            <a:endParaRPr lang="en-US" sz="4000" dirty="0">
              <a:latin typeface="Times New Roman" panose="02020603050405020304" pitchFamily="18"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085454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6FBD8-CB74-0273-3746-87821135D543}"/>
              </a:ext>
            </a:extLst>
          </p:cNvPr>
          <p:cNvSpPr>
            <a:spLocks noGrp="1"/>
          </p:cNvSpPr>
          <p:nvPr>
            <p:ph idx="1"/>
          </p:nvPr>
        </p:nvSpPr>
        <p:spPr>
          <a:xfrm>
            <a:off x="838200" y="607219"/>
            <a:ext cx="10515600" cy="5569744"/>
          </a:xfrm>
        </p:spPr>
        <p:txBody>
          <a:bodyPr>
            <a:no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2 Peter 1:3-10</a:t>
            </a:r>
          </a:p>
          <a:p>
            <a:pPr marL="0" indent="0">
              <a:buNone/>
            </a:pPr>
            <a:r>
              <a:rPr lang="en-US" sz="4000" b="1" i="1" dirty="0">
                <a:effectLst/>
                <a:latin typeface="Times New Roman" panose="02020603050405020304" pitchFamily="18" charset="0"/>
                <a:ea typeface="Aptos" panose="020B0004020202020204" pitchFamily="34" charset="0"/>
              </a:rPr>
              <a:t>goodness; and to goodness, knowledge; and to knowledge, self-control; and to self-control, perseverance; and to perseverance, godliness; and to godliness, mutual affection; and to mutual affection, love.  </a:t>
            </a:r>
            <a:r>
              <a:rPr lang="en-US" sz="4000" b="1" i="1" dirty="0">
                <a:solidFill>
                  <a:srgbClr val="FF0000"/>
                </a:solidFill>
                <a:effectLst/>
                <a:latin typeface="Times New Roman" panose="02020603050405020304" pitchFamily="18" charset="0"/>
                <a:ea typeface="Aptos" panose="020B0004020202020204" pitchFamily="34" charset="0"/>
              </a:rPr>
              <a:t>For if you possess these qualities in increasing measure, they will keep you from being ineffective and unproductive in your knowledge of our Lord Jesus Christ</a:t>
            </a:r>
            <a:r>
              <a:rPr lang="en-US" sz="4000" b="1" i="1" dirty="0">
                <a:effectLst/>
                <a:latin typeface="Times New Roman" panose="02020603050405020304" pitchFamily="18" charset="0"/>
                <a:ea typeface="Aptos" panose="020B0004020202020204" pitchFamily="34" charset="0"/>
              </a:rPr>
              <a:t>. But whoever does not have them is nearsighted and </a:t>
            </a:r>
            <a:endParaRPr lang="en-US" sz="4000" dirty="0">
              <a:latin typeface="Times New Roman" panose="02020603050405020304" pitchFamily="18"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1852636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6FBD8-CB74-0273-3746-87821135D543}"/>
              </a:ext>
            </a:extLst>
          </p:cNvPr>
          <p:cNvSpPr>
            <a:spLocks noGrp="1"/>
          </p:cNvSpPr>
          <p:nvPr>
            <p:ph idx="1"/>
          </p:nvPr>
        </p:nvSpPr>
        <p:spPr>
          <a:xfrm>
            <a:off x="838200" y="607219"/>
            <a:ext cx="10515600" cy="5569744"/>
          </a:xfrm>
        </p:spPr>
        <p:txBody>
          <a:bodyPr>
            <a:no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2 Peter 1:3-10</a:t>
            </a:r>
          </a:p>
          <a:p>
            <a:pPr marL="0" indent="0">
              <a:buNone/>
            </a:pPr>
            <a:r>
              <a:rPr lang="en-US" sz="4000" b="1" i="1" dirty="0">
                <a:effectLst/>
                <a:latin typeface="Times New Roman" panose="02020603050405020304" pitchFamily="18" charset="0"/>
                <a:ea typeface="Aptos" panose="020B0004020202020204" pitchFamily="34" charset="0"/>
              </a:rPr>
              <a:t>blind, forgetting that they have been cleansed from their past sins.  </a:t>
            </a:r>
            <a:r>
              <a:rPr lang="en-US" sz="4000" b="1" i="1" dirty="0">
                <a:solidFill>
                  <a:srgbClr val="FF0000"/>
                </a:solidFill>
                <a:effectLst/>
                <a:latin typeface="Times New Roman" panose="02020603050405020304" pitchFamily="18" charset="0"/>
                <a:ea typeface="Aptos" panose="020B0004020202020204" pitchFamily="34" charset="0"/>
              </a:rPr>
              <a:t>Therefore, my brothers and sisters, make every effort to confirm your calling and election.  For if you do these things, you will never stumble, and you will receive a rich welcome into the eternal kingdom of our Lord and Savior Jesus Christ</a:t>
            </a:r>
            <a:r>
              <a:rPr lang="en-US" sz="4000" b="1" i="1" dirty="0">
                <a:effectLst/>
                <a:latin typeface="Times New Roman" panose="02020603050405020304" pitchFamily="18" charset="0"/>
                <a:ea typeface="Aptos" panose="020B0004020202020204" pitchFamily="34" charset="0"/>
              </a:rPr>
              <a:t>.”</a:t>
            </a:r>
            <a:r>
              <a:rPr lang="en-US" sz="4000" dirty="0">
                <a:effectLst/>
                <a:latin typeface="Times New Roman" panose="02020603050405020304" pitchFamily="18" charset="0"/>
                <a:ea typeface="Aptos" panose="020B0004020202020204" pitchFamily="34" charset="0"/>
              </a:rPr>
              <a:t> </a:t>
            </a:r>
            <a:endParaRPr lang="en-US" sz="4000" dirty="0">
              <a:latin typeface="Times New Roman" panose="02020603050405020304" pitchFamily="18"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3649078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6FBD8-CB74-0273-3746-87821135D543}"/>
              </a:ext>
            </a:extLst>
          </p:cNvPr>
          <p:cNvSpPr>
            <a:spLocks noGrp="1"/>
          </p:cNvSpPr>
          <p:nvPr>
            <p:ph idx="1"/>
          </p:nvPr>
        </p:nvSpPr>
        <p:spPr>
          <a:xfrm>
            <a:off x="838200" y="607219"/>
            <a:ext cx="10515600" cy="5569744"/>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1:11 (NIV)</a:t>
            </a:r>
          </a:p>
          <a:p>
            <a:pPr marL="0" indent="0">
              <a:buNone/>
            </a:pPr>
            <a:r>
              <a:rPr lang="en-US" sz="4800" b="1" i="1" dirty="0">
                <a:effectLst/>
                <a:latin typeface="Times New Roman" panose="02020603050405020304" pitchFamily="18" charset="0"/>
                <a:ea typeface="Aptos" panose="020B0004020202020204" pitchFamily="34" charset="0"/>
              </a:rPr>
              <a:t>“With this in mind, we constantly pray for you, that our God may make you worthy of His calling, and that by His power He may bring to fruition your every desire for goodness and your every deed prompted by faith.”</a:t>
            </a:r>
            <a:r>
              <a:rPr lang="en-US" sz="4800" dirty="0">
                <a:effectLst/>
                <a:latin typeface="Times New Roman" panose="02020603050405020304" pitchFamily="18" charset="0"/>
                <a:ea typeface="Aptos" panose="020B0004020202020204" pitchFamily="34" charset="0"/>
              </a:rPr>
              <a:t> </a:t>
            </a:r>
            <a:endParaRPr lang="en-US" sz="4800" dirty="0">
              <a:latin typeface="Times New Roman" panose="02020603050405020304" pitchFamily="18"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5637064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6FBD8-CB74-0273-3746-87821135D543}"/>
              </a:ext>
            </a:extLst>
          </p:cNvPr>
          <p:cNvSpPr>
            <a:spLocks noGrp="1"/>
          </p:cNvSpPr>
          <p:nvPr>
            <p:ph idx="1"/>
          </p:nvPr>
        </p:nvSpPr>
        <p:spPr>
          <a:xfrm>
            <a:off x="838200" y="607219"/>
            <a:ext cx="10515600" cy="5569744"/>
          </a:xfrm>
        </p:spPr>
        <p:txBody>
          <a:bodyPr>
            <a:no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2 Peter 1:3-10</a:t>
            </a:r>
          </a:p>
          <a:p>
            <a:pPr marL="0" indent="0">
              <a:buNone/>
            </a:pPr>
            <a:r>
              <a:rPr lang="en-US" sz="4000" b="1" i="1" dirty="0">
                <a:effectLst/>
                <a:latin typeface="Times New Roman" panose="02020603050405020304" pitchFamily="18" charset="0"/>
                <a:ea typeface="Aptos" panose="020B0004020202020204" pitchFamily="34" charset="0"/>
              </a:rPr>
              <a:t>blind, forgetting that they have been cleansed from their past sins.  Therefore, my brothers and sisters, </a:t>
            </a:r>
            <a:r>
              <a:rPr lang="en-US" sz="4000" b="1" i="1" dirty="0">
                <a:solidFill>
                  <a:srgbClr val="FF0000"/>
                </a:solidFill>
                <a:effectLst/>
                <a:latin typeface="Times New Roman" panose="02020603050405020304" pitchFamily="18" charset="0"/>
                <a:ea typeface="Aptos" panose="020B0004020202020204" pitchFamily="34" charset="0"/>
              </a:rPr>
              <a:t>make every effort to confirm your calling and election.  </a:t>
            </a:r>
            <a:r>
              <a:rPr lang="en-US" sz="4000" b="1" i="1" dirty="0">
                <a:effectLst/>
                <a:latin typeface="Times New Roman" panose="02020603050405020304" pitchFamily="18" charset="0"/>
                <a:ea typeface="Aptos" panose="020B0004020202020204" pitchFamily="34" charset="0"/>
              </a:rPr>
              <a:t>For if you do these things, you will never stumble, and you will receive a rich welcome into the eternal kingdom of our Lord and Savior Jesus Christ.”</a:t>
            </a:r>
            <a:r>
              <a:rPr lang="en-US" sz="4000" dirty="0">
                <a:effectLst/>
                <a:latin typeface="Times New Roman" panose="02020603050405020304" pitchFamily="18" charset="0"/>
                <a:ea typeface="Aptos" panose="020B0004020202020204" pitchFamily="34" charset="0"/>
              </a:rPr>
              <a:t> </a:t>
            </a:r>
            <a:endParaRPr lang="en-US" sz="4000" dirty="0">
              <a:latin typeface="Times New Roman" panose="02020603050405020304" pitchFamily="18"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0764226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6FBD8-CB74-0273-3746-87821135D543}"/>
              </a:ext>
            </a:extLst>
          </p:cNvPr>
          <p:cNvSpPr>
            <a:spLocks noGrp="1"/>
          </p:cNvSpPr>
          <p:nvPr>
            <p:ph idx="1"/>
          </p:nvPr>
        </p:nvSpPr>
        <p:spPr>
          <a:xfrm>
            <a:off x="838200" y="607219"/>
            <a:ext cx="10515600" cy="5569744"/>
          </a:xfrm>
        </p:spPr>
        <p:txBody>
          <a:bodyPr>
            <a:no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2 Peter 1:3-10</a:t>
            </a:r>
          </a:p>
          <a:p>
            <a:pPr marL="0" indent="0">
              <a:buNone/>
            </a:pPr>
            <a:r>
              <a:rPr lang="en-US" sz="4000" b="1" i="1" dirty="0">
                <a:effectLst/>
                <a:latin typeface="Times New Roman" panose="02020603050405020304" pitchFamily="18" charset="0"/>
                <a:ea typeface="Aptos" panose="020B0004020202020204" pitchFamily="34" charset="0"/>
              </a:rPr>
              <a:t>blind, forgetting that they have been cleansed from their past sins.  Therefore, my brothers and sisters, make every effort to confirm your calling and election.  </a:t>
            </a:r>
            <a:r>
              <a:rPr lang="en-US" sz="4000" b="1" i="1" dirty="0">
                <a:solidFill>
                  <a:srgbClr val="FF0000"/>
                </a:solidFill>
                <a:effectLst/>
                <a:latin typeface="Times New Roman" panose="02020603050405020304" pitchFamily="18" charset="0"/>
                <a:ea typeface="Aptos" panose="020B0004020202020204" pitchFamily="34" charset="0"/>
              </a:rPr>
              <a:t>For if you do these things, you will never stumble</a:t>
            </a:r>
            <a:r>
              <a:rPr lang="en-US" sz="4000" b="1" i="1" dirty="0">
                <a:effectLst/>
                <a:latin typeface="Times New Roman" panose="02020603050405020304" pitchFamily="18" charset="0"/>
                <a:ea typeface="Aptos" panose="020B0004020202020204" pitchFamily="34" charset="0"/>
              </a:rPr>
              <a:t>, and you will receive a rich welcome into the eternal kingdom of our Lord and Savior Jesus Christ.”</a:t>
            </a:r>
            <a:r>
              <a:rPr lang="en-US" sz="4000" dirty="0">
                <a:effectLst/>
                <a:latin typeface="Times New Roman" panose="02020603050405020304" pitchFamily="18" charset="0"/>
                <a:ea typeface="Aptos" panose="020B0004020202020204" pitchFamily="34" charset="0"/>
              </a:rPr>
              <a:t> </a:t>
            </a:r>
            <a:endParaRPr lang="en-US" sz="4000" dirty="0">
              <a:latin typeface="Times New Roman" panose="02020603050405020304" pitchFamily="18"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4485435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6FBD8-CB74-0273-3746-87821135D543}"/>
              </a:ext>
            </a:extLst>
          </p:cNvPr>
          <p:cNvSpPr>
            <a:spLocks noGrp="1"/>
          </p:cNvSpPr>
          <p:nvPr>
            <p:ph idx="1"/>
          </p:nvPr>
        </p:nvSpPr>
        <p:spPr>
          <a:xfrm>
            <a:off x="838200" y="607219"/>
            <a:ext cx="10515600" cy="5569744"/>
          </a:xfrm>
        </p:spPr>
        <p:txBody>
          <a:bodyPr>
            <a:no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2 Peter 1:3-10</a:t>
            </a:r>
          </a:p>
          <a:p>
            <a:pPr marL="0" indent="0">
              <a:buNone/>
            </a:pPr>
            <a:r>
              <a:rPr lang="en-US" sz="4000" b="1" i="1" dirty="0">
                <a:effectLst/>
                <a:latin typeface="Times New Roman" panose="02020603050405020304" pitchFamily="18" charset="0"/>
                <a:ea typeface="Aptos" panose="020B0004020202020204" pitchFamily="34" charset="0"/>
              </a:rPr>
              <a:t>blind, forgetting that they have been cleansed from their past sins.  Therefore, my brothers and sisters, make every effort to confirm your calling and election.  For if you do these things, you will never stumble, </a:t>
            </a:r>
            <a:r>
              <a:rPr lang="en-US" sz="4000" b="1" i="1" dirty="0">
                <a:solidFill>
                  <a:srgbClr val="FF0000"/>
                </a:solidFill>
                <a:effectLst/>
                <a:latin typeface="Times New Roman" panose="02020603050405020304" pitchFamily="18" charset="0"/>
                <a:ea typeface="Aptos" panose="020B0004020202020204" pitchFamily="34" charset="0"/>
              </a:rPr>
              <a:t>and you will receive a rich welcome into the eternal kingdom of our Lord and Savior Jesus Christ</a:t>
            </a:r>
            <a:r>
              <a:rPr lang="en-US" sz="4000" b="1" i="1" dirty="0">
                <a:effectLst/>
                <a:latin typeface="Times New Roman" panose="02020603050405020304" pitchFamily="18" charset="0"/>
                <a:ea typeface="Aptos" panose="020B0004020202020204" pitchFamily="34" charset="0"/>
              </a:rPr>
              <a:t>.”</a:t>
            </a:r>
            <a:r>
              <a:rPr lang="en-US" sz="4000" dirty="0">
                <a:effectLst/>
                <a:latin typeface="Times New Roman" panose="02020603050405020304" pitchFamily="18" charset="0"/>
                <a:ea typeface="Aptos" panose="020B0004020202020204" pitchFamily="34" charset="0"/>
              </a:rPr>
              <a:t> </a:t>
            </a:r>
            <a:endParaRPr lang="en-US" sz="4000" dirty="0">
              <a:latin typeface="Times New Roman" panose="02020603050405020304" pitchFamily="18"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8499351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6FBD8-CB74-0273-3746-87821135D543}"/>
              </a:ext>
            </a:extLst>
          </p:cNvPr>
          <p:cNvSpPr>
            <a:spLocks noGrp="1"/>
          </p:cNvSpPr>
          <p:nvPr>
            <p:ph idx="1"/>
          </p:nvPr>
        </p:nvSpPr>
        <p:spPr>
          <a:xfrm>
            <a:off x="838200" y="607219"/>
            <a:ext cx="10515600" cy="5569744"/>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1:11 (NIV)</a:t>
            </a:r>
          </a:p>
          <a:p>
            <a:pPr marL="0" indent="0">
              <a:buNone/>
            </a:pPr>
            <a:r>
              <a:rPr lang="en-US" sz="4800" b="1" i="1" dirty="0">
                <a:effectLst/>
                <a:latin typeface="Times New Roman" panose="02020603050405020304" pitchFamily="18" charset="0"/>
                <a:ea typeface="Aptos" panose="020B0004020202020204" pitchFamily="34" charset="0"/>
              </a:rPr>
              <a:t>“With this in mind, we constantly pray for you, that our God may make you worthy of His calling, and that by His power He may bring to fruition your every desire for goodness and your every deed prompted by faith.”</a:t>
            </a:r>
            <a:r>
              <a:rPr lang="en-US" sz="4800" dirty="0">
                <a:effectLst/>
                <a:latin typeface="Times New Roman" panose="02020603050405020304" pitchFamily="18" charset="0"/>
                <a:ea typeface="Aptos" panose="020B0004020202020204" pitchFamily="34" charset="0"/>
              </a:rPr>
              <a:t> </a:t>
            </a:r>
            <a:endParaRPr lang="en-US" sz="4800" dirty="0">
              <a:latin typeface="Times New Roman" panose="02020603050405020304" pitchFamily="18"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22451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6FBD8-CB74-0273-3746-87821135D543}"/>
              </a:ext>
            </a:extLst>
          </p:cNvPr>
          <p:cNvSpPr>
            <a:spLocks noGrp="1"/>
          </p:cNvSpPr>
          <p:nvPr>
            <p:ph idx="1"/>
          </p:nvPr>
        </p:nvSpPr>
        <p:spPr>
          <a:xfrm>
            <a:off x="838200" y="607219"/>
            <a:ext cx="10515600" cy="5569744"/>
          </a:xfrm>
        </p:spPr>
        <p:txBody>
          <a:bodyPr>
            <a:noAutofit/>
          </a:bodyPr>
          <a:lstStyle/>
          <a:p>
            <a:pPr marL="0" indent="0">
              <a:buNone/>
            </a:pPr>
            <a:r>
              <a:rPr lang="en-US" sz="4500" dirty="0">
                <a:latin typeface="Calibri" panose="020F0502020204030204" pitchFamily="34" charset="0"/>
                <a:ea typeface="Calibri" panose="020F0502020204030204" pitchFamily="34" charset="0"/>
                <a:cs typeface="Calibri" panose="020F0502020204030204" pitchFamily="34" charset="0"/>
              </a:rPr>
              <a:t>Revelation 21:1-4</a:t>
            </a:r>
          </a:p>
          <a:p>
            <a:pPr marL="0" indent="0">
              <a:buNone/>
            </a:pPr>
            <a:r>
              <a:rPr lang="en-US" sz="4500" b="1" i="1" dirty="0">
                <a:effectLst/>
                <a:latin typeface="Times New Roman" panose="02020603050405020304" pitchFamily="18" charset="0"/>
                <a:ea typeface="Aptos" panose="020B0004020202020204" pitchFamily="34" charset="0"/>
              </a:rPr>
              <a:t>“Now I saw a new heaven and a new earth, for the first heaven and the first earth had passed away.  Also there was no more sea.  Then I, John, saw the holy city, New Jerusalem, coming down out of heaven from God, prepared as a bride adorned for her husband.  And I heard a loud voice from heaven saying, “Behold, the </a:t>
            </a:r>
            <a:endParaRPr lang="en-US" sz="45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9723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6FBD8-CB74-0273-3746-87821135D543}"/>
              </a:ext>
            </a:extLst>
          </p:cNvPr>
          <p:cNvSpPr>
            <a:spLocks noGrp="1"/>
          </p:cNvSpPr>
          <p:nvPr>
            <p:ph idx="1"/>
          </p:nvPr>
        </p:nvSpPr>
        <p:spPr>
          <a:xfrm>
            <a:off x="838200" y="607219"/>
            <a:ext cx="10515600" cy="5569744"/>
          </a:xfrm>
        </p:spPr>
        <p:txBody>
          <a:bodyPr>
            <a:noAutofit/>
          </a:bodyPr>
          <a:lstStyle/>
          <a:p>
            <a:pPr marL="0" indent="0">
              <a:buNone/>
            </a:pPr>
            <a:r>
              <a:rPr lang="en-US" sz="4500" dirty="0">
                <a:latin typeface="Calibri" panose="020F0502020204030204" pitchFamily="34" charset="0"/>
                <a:ea typeface="Calibri" panose="020F0502020204030204" pitchFamily="34" charset="0"/>
                <a:cs typeface="Calibri" panose="020F0502020204030204" pitchFamily="34" charset="0"/>
              </a:rPr>
              <a:t>Revelation 21:1-4</a:t>
            </a:r>
          </a:p>
          <a:p>
            <a:pPr marL="0" indent="0">
              <a:buNone/>
            </a:pPr>
            <a:r>
              <a:rPr lang="en-US" sz="4500" b="1" i="1" dirty="0">
                <a:effectLst/>
                <a:latin typeface="Times New Roman" panose="02020603050405020304" pitchFamily="18" charset="0"/>
                <a:ea typeface="Aptos" panose="020B0004020202020204" pitchFamily="34" charset="0"/>
              </a:rPr>
              <a:t>tabernacle of God is with men, and He will dwell with them, and they shall be His people.  God Himself will be with them and be their God.  And God will wipe away every tear from their eyes; there shall be no more death, nor sorrow, nor crying.  There shall be no more pain, for the former things have passed away.”</a:t>
            </a:r>
            <a:r>
              <a:rPr lang="en-US" sz="4500" dirty="0">
                <a:effectLst/>
                <a:latin typeface="Times New Roman" panose="02020603050405020304" pitchFamily="18" charset="0"/>
                <a:ea typeface="Aptos" panose="020B0004020202020204" pitchFamily="34" charset="0"/>
              </a:rPr>
              <a:t> </a:t>
            </a:r>
            <a:endParaRPr lang="en-US" sz="45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87426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6FBD8-CB74-0273-3746-87821135D543}"/>
              </a:ext>
            </a:extLst>
          </p:cNvPr>
          <p:cNvSpPr>
            <a:spLocks noGrp="1"/>
          </p:cNvSpPr>
          <p:nvPr>
            <p:ph idx="1"/>
          </p:nvPr>
        </p:nvSpPr>
        <p:spPr>
          <a:xfrm>
            <a:off x="838200" y="607219"/>
            <a:ext cx="10515600" cy="5569744"/>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1:8-9</a:t>
            </a:r>
          </a:p>
          <a:p>
            <a:pPr marL="0" indent="0">
              <a:buNone/>
            </a:pPr>
            <a:r>
              <a:rPr lang="en-US" sz="4800" b="1" i="1" dirty="0">
                <a:effectLst/>
                <a:latin typeface="Times New Roman" panose="02020603050405020304" pitchFamily="18" charset="0"/>
                <a:ea typeface="Aptos" panose="020B0004020202020204" pitchFamily="34" charset="0"/>
              </a:rPr>
              <a:t>“… in flaming fire taking vengeance on those who do not know God, and on those who do not obey the gospel of our Lord Jesus Christ.  </a:t>
            </a:r>
            <a:r>
              <a:rPr lang="en-US" sz="4800" b="1" i="1" dirty="0">
                <a:solidFill>
                  <a:srgbClr val="FF0000"/>
                </a:solidFill>
                <a:effectLst/>
                <a:latin typeface="Times New Roman" panose="02020603050405020304" pitchFamily="18" charset="0"/>
                <a:ea typeface="Aptos" panose="020B0004020202020204" pitchFamily="34" charset="0"/>
              </a:rPr>
              <a:t>These shall be punished with everlasting destruction from the presence of the Lord and from the glory of His power </a:t>
            </a:r>
            <a:r>
              <a:rPr lang="en-US" sz="4800" b="1" i="1" dirty="0">
                <a:effectLst/>
                <a:latin typeface="Times New Roman" panose="02020603050405020304" pitchFamily="18" charset="0"/>
                <a:ea typeface="Aptos" panose="020B0004020202020204" pitchFamily="34" charset="0"/>
              </a:rPr>
              <a:t>…”.</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906354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6FBD8-CB74-0273-3746-87821135D543}"/>
              </a:ext>
            </a:extLst>
          </p:cNvPr>
          <p:cNvSpPr>
            <a:spLocks noGrp="1"/>
          </p:cNvSpPr>
          <p:nvPr>
            <p:ph idx="1"/>
          </p:nvPr>
        </p:nvSpPr>
        <p:spPr>
          <a:xfrm>
            <a:off x="838200" y="607219"/>
            <a:ext cx="10515600" cy="5569744"/>
          </a:xfrm>
        </p:spPr>
        <p:txBody>
          <a:bodyPr>
            <a:norm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2 Thessalonians 1:9-10</a:t>
            </a:r>
          </a:p>
          <a:p>
            <a:pPr marL="0" indent="0">
              <a:buNone/>
            </a:pPr>
            <a:r>
              <a:rPr lang="en-US" sz="4400" b="1" i="1" dirty="0">
                <a:effectLst/>
                <a:latin typeface="Times New Roman" panose="02020603050405020304" pitchFamily="18" charset="0"/>
                <a:ea typeface="Aptos" panose="020B0004020202020204" pitchFamily="34" charset="0"/>
              </a:rPr>
              <a:t>“These shall be punished with everlasting destruction from the presence of the Lord and from the glory of His power, when He comes, in that Day, to be glorified in His saints and to be admired among all those who believe, because our testimony among you was believed.”</a:t>
            </a:r>
            <a:r>
              <a:rPr lang="en-US" sz="4400" dirty="0">
                <a:effectLst/>
                <a:latin typeface="Times New Roman" panose="02020603050405020304" pitchFamily="18" charset="0"/>
                <a:ea typeface="Aptos" panose="020B0004020202020204" pitchFamily="34" charset="0"/>
              </a:rPr>
              <a:t>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019766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6FBD8-CB74-0273-3746-87821135D543}"/>
              </a:ext>
            </a:extLst>
          </p:cNvPr>
          <p:cNvSpPr>
            <a:spLocks noGrp="1"/>
          </p:cNvSpPr>
          <p:nvPr>
            <p:ph idx="1"/>
          </p:nvPr>
        </p:nvSpPr>
        <p:spPr>
          <a:xfrm>
            <a:off x="838200" y="607219"/>
            <a:ext cx="10515600" cy="5569744"/>
          </a:xfrm>
        </p:spPr>
        <p:txBody>
          <a:bodyPr>
            <a:no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2 Thessalonians 1:8-10 (NLT)</a:t>
            </a:r>
          </a:p>
          <a:p>
            <a:pPr marL="0" indent="0">
              <a:buNone/>
            </a:pPr>
            <a:r>
              <a:rPr lang="en-US" sz="4000" b="1" i="1" dirty="0">
                <a:effectLst/>
                <a:latin typeface="Times New Roman" panose="02020603050405020304" pitchFamily="18" charset="0"/>
                <a:ea typeface="Aptos" panose="020B0004020202020204" pitchFamily="34" charset="0"/>
              </a:rPr>
              <a:t>“… in flaming fire, bringing judgment on those who don’t know God and on those who refuse to obey the Good News of our Lord Jesus.  They will be punished with eternal destruction, forever separated from the Lord and from his glorious power.  When he comes on that day, he will receive glory from his holy people – praise from all who believe.  And this includes you, for you believed what we told you about him.”</a:t>
            </a:r>
            <a:r>
              <a:rPr lang="en-US" sz="4000" dirty="0">
                <a:effectLst/>
                <a:latin typeface="Times New Roman" panose="02020603050405020304" pitchFamily="18" charset="0"/>
                <a:ea typeface="Aptos" panose="020B0004020202020204" pitchFamily="34" charset="0"/>
              </a:rPr>
              <a:t> </a:t>
            </a:r>
            <a:endParaRPr lang="en-US" sz="4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549897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72</TotalTime>
  <Words>2644</Words>
  <Application>Microsoft Office PowerPoint</Application>
  <PresentationFormat>Widescreen</PresentationFormat>
  <Paragraphs>124</Paragraphs>
  <Slides>48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48</vt:i4>
      </vt:variant>
    </vt:vector>
  </HeadingPairs>
  <TitlesOfParts>
    <vt:vector size="54" baseType="lpstr">
      <vt:lpstr>Aptos</vt:lpstr>
      <vt:lpstr>Aptos Display</vt:lpstr>
      <vt:lpstr>Arial</vt:lpstr>
      <vt:lpstr>Calibri</vt:lpstr>
      <vt:lpstr>Times New Roman</vt:lpstr>
      <vt:lpstr>Office Theme</vt:lpstr>
      <vt:lpstr>Second Thessalonians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Kenneth Stearns</dc:creator>
  <cp:lastModifiedBy>Kenneth Stearns</cp:lastModifiedBy>
  <cp:revision>1</cp:revision>
  <dcterms:created xsi:type="dcterms:W3CDTF">2024-09-15T01:37:49Z</dcterms:created>
  <dcterms:modified xsi:type="dcterms:W3CDTF">2024-09-15T02:50:45Z</dcterms:modified>
</cp:coreProperties>
</file>