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4" d="100"/>
          <a:sy n="104" d="100"/>
        </p:scale>
        <p:origin x="2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4078-6459-3554-7C9A-C9EBED8A9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5D7DE2-E6E9-B4C3-BE27-B23925A50B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FC06B-4777-DF62-7E24-8EF81661E111}"/>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5" name="Footer Placeholder 4">
            <a:extLst>
              <a:ext uri="{FF2B5EF4-FFF2-40B4-BE49-F238E27FC236}">
                <a16:creationId xmlns:a16="http://schemas.microsoft.com/office/drawing/2014/main" id="{BEBE3912-AAD4-4029-D28E-4FC919239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590B5-0CE4-26B9-BBD5-CED96200D6D4}"/>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173478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8E82-218E-B06D-EC9A-AB6936C389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155293-4F39-B462-062F-1C8EED239A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5E949-302B-30DF-F82D-0AAC90C4C123}"/>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5" name="Footer Placeholder 4">
            <a:extLst>
              <a:ext uri="{FF2B5EF4-FFF2-40B4-BE49-F238E27FC236}">
                <a16:creationId xmlns:a16="http://schemas.microsoft.com/office/drawing/2014/main" id="{3B9708D6-6FDD-FCB8-E20B-A88C63C9C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7C17F-B5D9-8CCF-61B5-29F0AE13174D}"/>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344478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DACA-DCBA-EA78-8BE7-5096DA2CB3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B368B-8AE7-6681-7518-BAC00F1F88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772E2-F0A1-3CBA-A095-CD83E19D2DF2}"/>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5" name="Footer Placeholder 4">
            <a:extLst>
              <a:ext uri="{FF2B5EF4-FFF2-40B4-BE49-F238E27FC236}">
                <a16:creationId xmlns:a16="http://schemas.microsoft.com/office/drawing/2014/main" id="{657DEF56-D9B5-13AA-4E0C-E3B3F8FC4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BA1EB-441F-598E-7E36-5FAAB0D167C4}"/>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283091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30AE-660A-9854-E0A2-B6C3A30ED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7206A-69C9-2BAA-A083-F62DDD6AF1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8579E-4028-4E88-EC6C-EC9C10783721}"/>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5" name="Footer Placeholder 4">
            <a:extLst>
              <a:ext uri="{FF2B5EF4-FFF2-40B4-BE49-F238E27FC236}">
                <a16:creationId xmlns:a16="http://schemas.microsoft.com/office/drawing/2014/main" id="{85015DB1-D9E1-5FDD-F7DE-EEA545BE6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D55D7-4428-955E-6553-3E0604BAC0D5}"/>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152914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E842-C961-FC2C-F52A-BFCA2E5175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905F66-7239-8D02-B01D-87D6F6A05A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1D5BF0-A99F-8258-684B-0DC73B42D8C5}"/>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5" name="Footer Placeholder 4">
            <a:extLst>
              <a:ext uri="{FF2B5EF4-FFF2-40B4-BE49-F238E27FC236}">
                <a16:creationId xmlns:a16="http://schemas.microsoft.com/office/drawing/2014/main" id="{6B30CB99-1B78-3A09-8346-310BE31D6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40B63-31F2-9784-707F-D6A1ED97BD8D}"/>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152340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4002-E36E-1B49-EEE3-6A6D812EE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F9EE2-D4D6-E1EF-C555-2579F696D8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FBA075-A354-8E69-BE24-6188873D9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766D9-1159-85E2-97F7-BA520BDED338}"/>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6" name="Footer Placeholder 5">
            <a:extLst>
              <a:ext uri="{FF2B5EF4-FFF2-40B4-BE49-F238E27FC236}">
                <a16:creationId xmlns:a16="http://schemas.microsoft.com/office/drawing/2014/main" id="{1FF2EE0A-0F5C-45FE-34F6-0528EAA68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AE9F6-DE17-39BB-7F7F-0622D5D0A959}"/>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90553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F7A7-6D0B-1184-F03F-4EC03B994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18DD91-61C8-9D56-9640-6AB6EFD3A0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46462-74A5-9D73-8EE7-70D8A11AC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1E17BB-7E40-401D-5C3C-72482EB43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01758-07A9-BC6D-174E-3B46C8A16B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876EC2-557C-34AA-A703-8DBA57DBFDD6}"/>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8" name="Footer Placeholder 7">
            <a:extLst>
              <a:ext uri="{FF2B5EF4-FFF2-40B4-BE49-F238E27FC236}">
                <a16:creationId xmlns:a16="http://schemas.microsoft.com/office/drawing/2014/main" id="{54F6A628-68DF-1222-2F41-B48A01851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B06819-BE81-733A-9014-B49986610D84}"/>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54555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2824-15AE-5DF9-D855-E6A2074534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3D20F-A076-656C-ECD6-1B265EDBD04A}"/>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4" name="Footer Placeholder 3">
            <a:extLst>
              <a:ext uri="{FF2B5EF4-FFF2-40B4-BE49-F238E27FC236}">
                <a16:creationId xmlns:a16="http://schemas.microsoft.com/office/drawing/2014/main" id="{8122BF35-F980-3DEA-5F2C-61BA10092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8A7A6A-C966-1014-D950-EB10D2860FC1}"/>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411307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BF03A9-90B5-57B6-A4A5-335F35D93CDD}"/>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3" name="Footer Placeholder 2">
            <a:extLst>
              <a:ext uri="{FF2B5EF4-FFF2-40B4-BE49-F238E27FC236}">
                <a16:creationId xmlns:a16="http://schemas.microsoft.com/office/drawing/2014/main" id="{BBFC091A-BA9C-1E95-D1FC-F9878A319C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A0027-4EC6-10B1-F694-076CAB4DB630}"/>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343154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B5CD-BE2D-AD8A-8BB9-471B3B19F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0E2489-EB74-BA53-FB2E-23B011BA6E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5009B-841B-9DDE-D515-449A17E22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84714-6422-B119-F7C6-1901712B26D2}"/>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6" name="Footer Placeholder 5">
            <a:extLst>
              <a:ext uri="{FF2B5EF4-FFF2-40B4-BE49-F238E27FC236}">
                <a16:creationId xmlns:a16="http://schemas.microsoft.com/office/drawing/2014/main" id="{E6F89012-9695-E78D-2D7A-CA2526A88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D425E-BD27-2787-523D-61D99472A0FC}"/>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366478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3BB1-B383-FEC3-36A9-7951E27DE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9DAEB9-578D-14B0-2E8B-78AD433E55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A3E1F1-9054-AA51-4544-4594AB8AB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5C92B2-19D4-DB11-58E2-2D6863D85DDE}"/>
              </a:ext>
            </a:extLst>
          </p:cNvPr>
          <p:cNvSpPr>
            <a:spLocks noGrp="1"/>
          </p:cNvSpPr>
          <p:nvPr>
            <p:ph type="dt" sz="half" idx="10"/>
          </p:nvPr>
        </p:nvSpPr>
        <p:spPr/>
        <p:txBody>
          <a:bodyPr/>
          <a:lstStyle/>
          <a:p>
            <a:fld id="{276D83F1-D68E-459D-A9E9-25A74C30FF8A}" type="datetimeFigureOut">
              <a:rPr lang="en-US" smtClean="0"/>
              <a:t>8/31/2024</a:t>
            </a:fld>
            <a:endParaRPr lang="en-US"/>
          </a:p>
        </p:txBody>
      </p:sp>
      <p:sp>
        <p:nvSpPr>
          <p:cNvPr id="6" name="Footer Placeholder 5">
            <a:extLst>
              <a:ext uri="{FF2B5EF4-FFF2-40B4-BE49-F238E27FC236}">
                <a16:creationId xmlns:a16="http://schemas.microsoft.com/office/drawing/2014/main" id="{288340B6-79D6-AAF7-F665-2A4A227A3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CF415-668F-A5DB-F625-ED915A903AEA}"/>
              </a:ext>
            </a:extLst>
          </p:cNvPr>
          <p:cNvSpPr>
            <a:spLocks noGrp="1"/>
          </p:cNvSpPr>
          <p:nvPr>
            <p:ph type="sldNum" sz="quarter" idx="12"/>
          </p:nvPr>
        </p:nvSpPr>
        <p:spPr/>
        <p:txBody>
          <a:bodyPr/>
          <a:lstStyle/>
          <a:p>
            <a:fld id="{77323829-7572-4883-8829-A547C0CD3890}" type="slidenum">
              <a:rPr lang="en-US" smtClean="0"/>
              <a:t>‹#›</a:t>
            </a:fld>
            <a:endParaRPr lang="en-US"/>
          </a:p>
        </p:txBody>
      </p:sp>
    </p:spTree>
    <p:extLst>
      <p:ext uri="{BB962C8B-B14F-4D97-AF65-F5344CB8AC3E}">
        <p14:creationId xmlns:p14="http://schemas.microsoft.com/office/powerpoint/2010/main" val="16241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D632B-7B28-FE5D-0180-91BCF75EB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1BAFF4-B5BF-6063-0C91-8F01C34C3F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71E17-6E19-09C7-AAA7-30890C69F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6D83F1-D68E-459D-A9E9-25A74C30FF8A}" type="datetimeFigureOut">
              <a:rPr lang="en-US" smtClean="0"/>
              <a:t>8/31/2024</a:t>
            </a:fld>
            <a:endParaRPr lang="en-US"/>
          </a:p>
        </p:txBody>
      </p:sp>
      <p:sp>
        <p:nvSpPr>
          <p:cNvPr id="5" name="Footer Placeholder 4">
            <a:extLst>
              <a:ext uri="{FF2B5EF4-FFF2-40B4-BE49-F238E27FC236}">
                <a16:creationId xmlns:a16="http://schemas.microsoft.com/office/drawing/2014/main" id="{E2D3E968-5C4E-DD41-6997-F28F908B3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620DC3-B6EE-5B75-F80E-F4B7A913B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323829-7572-4883-8829-A547C0CD3890}" type="slidenum">
              <a:rPr lang="en-US" smtClean="0"/>
              <a:t>‹#›</a:t>
            </a:fld>
            <a:endParaRPr lang="en-US"/>
          </a:p>
        </p:txBody>
      </p:sp>
    </p:spTree>
    <p:extLst>
      <p:ext uri="{BB962C8B-B14F-4D97-AF65-F5344CB8AC3E}">
        <p14:creationId xmlns:p14="http://schemas.microsoft.com/office/powerpoint/2010/main" val="317179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6E48-F786-0241-8F77-2BDDD4BFC42F}"/>
              </a:ext>
            </a:extLst>
          </p:cNvPr>
          <p:cNvSpPr>
            <a:spLocks noGrp="1"/>
          </p:cNvSpPr>
          <p:nvPr>
            <p:ph type="ctrTitle"/>
          </p:nvPr>
        </p:nvSpPr>
        <p:spPr>
          <a:xfrm>
            <a:off x="1524000" y="2235200"/>
            <a:ext cx="9144000" cy="2387600"/>
          </a:xfrm>
        </p:spPr>
        <p:txBody>
          <a:bodyPr>
            <a:normAutofit fontScale="90000"/>
          </a:bodyPr>
          <a:lstStyle/>
          <a:p>
            <a:r>
              <a:rPr lang="en-US" sz="9600" b="1" dirty="0">
                <a:latin typeface="Calibri" panose="020F0502020204030204" pitchFamily="34" charset="0"/>
                <a:ea typeface="Calibri" panose="020F0502020204030204" pitchFamily="34" charset="0"/>
                <a:cs typeface="Calibri" panose="020F0502020204030204" pitchFamily="34" charset="0"/>
              </a:rPr>
              <a:t>Second</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Thessalonians</a:t>
            </a:r>
          </a:p>
        </p:txBody>
      </p:sp>
    </p:spTree>
    <p:extLst>
      <p:ext uri="{BB962C8B-B14F-4D97-AF65-F5344CB8AC3E}">
        <p14:creationId xmlns:p14="http://schemas.microsoft.com/office/powerpoint/2010/main" val="2506833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400" dirty="0"/>
              <a:t>Revelation 11:1-6</a:t>
            </a:r>
          </a:p>
          <a:p>
            <a:pPr marL="0" indent="0">
              <a:buNone/>
            </a:pPr>
            <a:r>
              <a:rPr lang="en-US" sz="4400" b="1" i="1" dirty="0">
                <a:effectLst/>
                <a:latin typeface="Times New Roman" panose="02020603050405020304" pitchFamily="18" charset="0"/>
                <a:ea typeface="Aptos" panose="020B0004020202020204" pitchFamily="34" charset="0"/>
              </a:rPr>
              <a:t>be killed in this manner.  These have power to shut heaven, so that no rain falls in the days of their prophecy; and they have power over waters to turn them to blood, and to strike the earth with all plagues, as often as they desire.”</a:t>
            </a:r>
            <a:r>
              <a:rPr lang="en-US" sz="4400" dirty="0">
                <a:effectLst/>
                <a:latin typeface="Times New Roman" panose="02020603050405020304" pitchFamily="18" charset="0"/>
                <a:ea typeface="Aptos" panose="020B0004020202020204" pitchFamily="34" charset="0"/>
              </a:rPr>
              <a:t> </a:t>
            </a:r>
            <a:endParaRPr lang="en-US" sz="4400" dirty="0"/>
          </a:p>
        </p:txBody>
      </p:sp>
    </p:spTree>
    <p:extLst>
      <p:ext uri="{BB962C8B-B14F-4D97-AF65-F5344CB8AC3E}">
        <p14:creationId xmlns:p14="http://schemas.microsoft.com/office/powerpoint/2010/main" val="281455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11:1-6</a:t>
            </a:r>
          </a:p>
          <a:p>
            <a:pPr marL="0" indent="0">
              <a:buNone/>
            </a:pPr>
            <a:r>
              <a:rPr lang="en-US" sz="4400" b="1" i="1" dirty="0">
                <a:effectLst/>
                <a:latin typeface="Times New Roman" panose="02020603050405020304" pitchFamily="18" charset="0"/>
                <a:ea typeface="Aptos" panose="020B0004020202020204" pitchFamily="34" charset="0"/>
              </a:rPr>
              <a:t>“Then I was given a reed like a measuring rod.  And the angel stood, saying, “Rise and measure the temple of God, the altar, and those who worship there.  But leave out the court which is outside the temple, and do not measure it, for it has been given to the Gentiles.  </a:t>
            </a:r>
            <a:r>
              <a:rPr lang="en-US" sz="4400" b="1" i="1" dirty="0">
                <a:solidFill>
                  <a:srgbClr val="FF0000"/>
                </a:solidFill>
                <a:effectLst/>
                <a:latin typeface="Times New Roman" panose="02020603050405020304" pitchFamily="18" charset="0"/>
                <a:ea typeface="Aptos" panose="020B0004020202020204" pitchFamily="34" charset="0"/>
              </a:rPr>
              <a:t>And they will tread the holy city underfoot for forty-two months</a:t>
            </a:r>
            <a:r>
              <a:rPr lang="en-US" sz="4400" b="1" i="1" dirty="0">
                <a:effectLst/>
                <a:latin typeface="Times New Roman" panose="02020603050405020304" pitchFamily="18" charset="0"/>
                <a:ea typeface="Aptos" panose="020B0004020202020204" pitchFamily="34" charset="0"/>
              </a:rPr>
              <a:t>.  And I will </a:t>
            </a:r>
            <a:endParaRPr lang="en-US" sz="4400" dirty="0"/>
          </a:p>
        </p:txBody>
      </p:sp>
    </p:spTree>
    <p:extLst>
      <p:ext uri="{BB962C8B-B14F-4D97-AF65-F5344CB8AC3E}">
        <p14:creationId xmlns:p14="http://schemas.microsoft.com/office/powerpoint/2010/main" val="237666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11:1-6</a:t>
            </a:r>
          </a:p>
          <a:p>
            <a:pPr marL="0" indent="0">
              <a:buNone/>
            </a:pPr>
            <a:r>
              <a:rPr lang="en-US" sz="4400" b="1" i="1" dirty="0">
                <a:effectLst/>
                <a:latin typeface="Times New Roman" panose="02020603050405020304" pitchFamily="18" charset="0"/>
                <a:ea typeface="Aptos" panose="020B0004020202020204" pitchFamily="34" charset="0"/>
              </a:rPr>
              <a:t>give power to my two witnesses, </a:t>
            </a:r>
            <a:r>
              <a:rPr lang="en-US" sz="4400" b="1" i="1" dirty="0">
                <a:solidFill>
                  <a:srgbClr val="FF0000"/>
                </a:solidFill>
                <a:effectLst/>
                <a:latin typeface="Times New Roman" panose="02020603050405020304" pitchFamily="18" charset="0"/>
                <a:ea typeface="Aptos" panose="020B0004020202020204" pitchFamily="34" charset="0"/>
              </a:rPr>
              <a:t>and they will prophesy one thousand two hundred and sixty days</a:t>
            </a:r>
            <a:r>
              <a:rPr lang="en-US" sz="4400" b="1" i="1" dirty="0">
                <a:effectLst/>
                <a:latin typeface="Times New Roman" panose="02020603050405020304" pitchFamily="18" charset="0"/>
                <a:ea typeface="Aptos" panose="020B0004020202020204" pitchFamily="34" charset="0"/>
              </a:rPr>
              <a:t>, clothed in sackcloth.”  These are the two olive trees and the two lampstands standing before the God of the earth.  And if anyone wants to harm them, fire proceeds from their mouth and devours their enemies.  And if anyone wants to harm them, he must </a:t>
            </a:r>
            <a:endParaRPr lang="en-US" sz="4400" dirty="0"/>
          </a:p>
        </p:txBody>
      </p:sp>
    </p:spTree>
    <p:extLst>
      <p:ext uri="{BB962C8B-B14F-4D97-AF65-F5344CB8AC3E}">
        <p14:creationId xmlns:p14="http://schemas.microsoft.com/office/powerpoint/2010/main" val="365867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14:1-5</a:t>
            </a:r>
          </a:p>
          <a:p>
            <a:pPr marL="0" indent="0">
              <a:buNone/>
            </a:pPr>
            <a:r>
              <a:rPr lang="en-US" sz="4400" b="1" i="1" dirty="0">
                <a:effectLst/>
                <a:latin typeface="Times New Roman" panose="02020603050405020304" pitchFamily="18" charset="0"/>
                <a:ea typeface="Aptos" panose="020B0004020202020204" pitchFamily="34" charset="0"/>
              </a:rPr>
              <a:t>“Then I looked, and behold, a Lamb standing on Mount Zion, and with Him one hundred and forty-four thousand, having His Father’s name written on their foreheads.  And I heard a voice from heaven, like the voice of many waters, and like the voice of loud thunder.  And I heard the sound of harpists playing their harps. </a:t>
            </a:r>
            <a:endParaRPr lang="en-US" sz="4400" dirty="0"/>
          </a:p>
        </p:txBody>
      </p:sp>
    </p:spTree>
    <p:extLst>
      <p:ext uri="{BB962C8B-B14F-4D97-AF65-F5344CB8AC3E}">
        <p14:creationId xmlns:p14="http://schemas.microsoft.com/office/powerpoint/2010/main" val="31608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14:1-5</a:t>
            </a:r>
          </a:p>
          <a:p>
            <a:pPr marL="0" indent="0">
              <a:buNone/>
            </a:pPr>
            <a:r>
              <a:rPr lang="en-US" sz="4400" b="1" i="1" dirty="0">
                <a:effectLst/>
                <a:latin typeface="Times New Roman" panose="02020603050405020304" pitchFamily="18" charset="0"/>
                <a:ea typeface="Aptos" panose="020B0004020202020204" pitchFamily="34" charset="0"/>
              </a:rPr>
              <a:t>They sang as it were a new song before the throne, before the four living creatures, and the elders; and no one could learn that song except the hundred and forty-four thousand who were redeemed from the earth.  These are the ones who were not defiled with women, for they are virgins.  These are the ones who follow the Lamb wherever He</a:t>
            </a:r>
            <a:endParaRPr lang="en-US" sz="4400" dirty="0"/>
          </a:p>
        </p:txBody>
      </p:sp>
    </p:spTree>
    <p:extLst>
      <p:ext uri="{BB962C8B-B14F-4D97-AF65-F5344CB8AC3E}">
        <p14:creationId xmlns:p14="http://schemas.microsoft.com/office/powerpoint/2010/main" val="158418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14:1-5</a:t>
            </a:r>
          </a:p>
          <a:p>
            <a:pPr marL="0" indent="0">
              <a:buNone/>
            </a:pPr>
            <a:r>
              <a:rPr lang="en-US" sz="4400" b="1" i="1" dirty="0">
                <a:effectLst/>
                <a:latin typeface="Times New Roman" panose="02020603050405020304" pitchFamily="18" charset="0"/>
                <a:ea typeface="Aptos" panose="020B0004020202020204" pitchFamily="34" charset="0"/>
              </a:rPr>
              <a:t>goes. These were redeemed from among men, being firstfruits to God and to the Lamb.  And in their mouth was found no deceit, for they are without fault before the throne of God.”</a:t>
            </a:r>
            <a:r>
              <a:rPr lang="en-US" sz="4400" dirty="0">
                <a:effectLst/>
                <a:latin typeface="Times New Roman" panose="02020603050405020304" pitchFamily="18" charset="0"/>
                <a:ea typeface="Aptos" panose="020B0004020202020204" pitchFamily="34" charset="0"/>
              </a:rPr>
              <a:t> </a:t>
            </a:r>
            <a:endParaRPr lang="en-US" sz="4400" dirty="0"/>
          </a:p>
        </p:txBody>
      </p:sp>
    </p:spTree>
    <p:extLst>
      <p:ext uri="{BB962C8B-B14F-4D97-AF65-F5344CB8AC3E}">
        <p14:creationId xmlns:p14="http://schemas.microsoft.com/office/powerpoint/2010/main" val="5766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7:9-14</a:t>
            </a:r>
          </a:p>
          <a:p>
            <a:pPr marL="0" indent="0">
              <a:buNone/>
            </a:pPr>
            <a:r>
              <a:rPr lang="en-US" sz="4400" b="1" i="1" dirty="0">
                <a:effectLst/>
                <a:latin typeface="Times New Roman" panose="02020603050405020304" pitchFamily="18" charset="0"/>
                <a:ea typeface="Aptos" panose="020B0004020202020204" pitchFamily="34" charset="0"/>
              </a:rPr>
              <a:t>“After these things I looked, and behold, a great multitude which no one could number, of all nations, tribes, people, and tongues, standing before the throne and before the Lamb, clothed with white robes, with palm branches in their hands, and crying out with a loud voice, saying, “Salvation belongs to our God who sits on the throne, and to the</a:t>
            </a:r>
            <a:endParaRPr lang="en-US" sz="4400" dirty="0"/>
          </a:p>
        </p:txBody>
      </p:sp>
    </p:spTree>
    <p:extLst>
      <p:ext uri="{BB962C8B-B14F-4D97-AF65-F5344CB8AC3E}">
        <p14:creationId xmlns:p14="http://schemas.microsoft.com/office/powerpoint/2010/main" val="66414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7:9-14</a:t>
            </a:r>
          </a:p>
          <a:p>
            <a:pPr marL="0" indent="0">
              <a:buNone/>
            </a:pPr>
            <a:r>
              <a:rPr lang="en-US" sz="4400" b="1" i="1" dirty="0">
                <a:effectLst/>
                <a:latin typeface="Times New Roman" panose="02020603050405020304" pitchFamily="18" charset="0"/>
                <a:ea typeface="Aptos" panose="020B0004020202020204" pitchFamily="34" charset="0"/>
              </a:rPr>
              <a:t>Lamb!”  All the angels stood around the throne and the elders and the four living creatures, and fell on their faces before the throne and worshiped God, saying: “Amen!  Blessing and glory and wisdom, Thanksgiving and honor and power and might, Be to our God forever and ever. Amen.”  Then one of the elders answered, </a:t>
            </a:r>
            <a:endParaRPr lang="en-US" sz="4400" dirty="0"/>
          </a:p>
        </p:txBody>
      </p:sp>
    </p:spTree>
    <p:extLst>
      <p:ext uri="{BB962C8B-B14F-4D97-AF65-F5344CB8AC3E}">
        <p14:creationId xmlns:p14="http://schemas.microsoft.com/office/powerpoint/2010/main" val="379060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7:9-14</a:t>
            </a:r>
          </a:p>
          <a:p>
            <a:pPr marL="0" indent="0">
              <a:buNone/>
            </a:pPr>
            <a:r>
              <a:rPr lang="en-US" sz="4400" b="1" i="1" dirty="0">
                <a:effectLst/>
                <a:latin typeface="Times New Roman" panose="02020603050405020304" pitchFamily="18" charset="0"/>
                <a:ea typeface="Aptos" panose="020B0004020202020204" pitchFamily="34" charset="0"/>
              </a:rPr>
              <a:t>saying to me, “Who are these arrayed in white robes, and where did they come from?”  And I said to him, “Sir, you know.”  So he said to me, “These are the ones who come out of the great tribulation, and washed their robes and made them white in the blood of the Lamb.”</a:t>
            </a:r>
            <a:endParaRPr lang="en-US" sz="4400" dirty="0"/>
          </a:p>
        </p:txBody>
      </p:sp>
    </p:spTree>
    <p:extLst>
      <p:ext uri="{BB962C8B-B14F-4D97-AF65-F5344CB8AC3E}">
        <p14:creationId xmlns:p14="http://schemas.microsoft.com/office/powerpoint/2010/main" val="190583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Content Placeholder 3" descr="A close up of a paper&#10;&#10;Description automatically generated">
            <a:extLst>
              <a:ext uri="{FF2B5EF4-FFF2-40B4-BE49-F238E27FC236}">
                <a16:creationId xmlns:a16="http://schemas.microsoft.com/office/drawing/2014/main" id="{18667525-E958-9B89-BB7E-D09D03037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59" y="1044112"/>
            <a:ext cx="10843065" cy="2412581"/>
          </a:xfrm>
          <a:prstGeom prst="rect">
            <a:avLst/>
          </a:prstGeom>
        </p:spPr>
      </p:pic>
      <p:grpSp>
        <p:nvGrpSpPr>
          <p:cNvPr id="39" name="Group 3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40" name="Straight Connector 3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Oval 4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DE068E0-4BE0-EDCB-10D8-3D43DE45FD0A}"/>
              </a:ext>
            </a:extLst>
          </p:cNvPr>
          <p:cNvSpPr>
            <a:spLocks noGrp="1"/>
          </p:cNvSpPr>
          <p:nvPr>
            <p:ph idx="1"/>
          </p:nvPr>
        </p:nvSpPr>
        <p:spPr>
          <a:xfrm>
            <a:off x="5925304" y="4018143"/>
            <a:ext cx="5549111" cy="2129599"/>
          </a:xfrm>
          <a:noFill/>
        </p:spPr>
        <p:txBody>
          <a:bodyPr anchor="t">
            <a:normAutofit/>
          </a:bodyPr>
          <a:lstStyle/>
          <a:p>
            <a:pPr marL="0" indent="0" algn="ctr">
              <a:buNone/>
            </a:pPr>
            <a:r>
              <a:rPr lang="en-US" sz="3600" dirty="0">
                <a:solidFill>
                  <a:schemeClr val="bg1"/>
                </a:solidFill>
              </a:rPr>
              <a:t>The Impending Apocalypse</a:t>
            </a:r>
          </a:p>
          <a:p>
            <a:pPr marL="0" indent="0" algn="ctr">
              <a:buNone/>
            </a:pPr>
            <a:r>
              <a:rPr lang="en-US" sz="3600" dirty="0">
                <a:solidFill>
                  <a:schemeClr val="bg1"/>
                </a:solidFill>
              </a:rPr>
              <a:t>by </a:t>
            </a:r>
          </a:p>
          <a:p>
            <a:pPr marL="0" indent="0" algn="ctr">
              <a:buNone/>
            </a:pPr>
            <a:r>
              <a:rPr lang="en-US" sz="3600" dirty="0">
                <a:solidFill>
                  <a:schemeClr val="bg1"/>
                </a:solidFill>
              </a:rPr>
              <a:t>John </a:t>
            </a:r>
            <a:r>
              <a:rPr lang="en-US" sz="3600" dirty="0" err="1">
                <a:solidFill>
                  <a:schemeClr val="bg1"/>
                </a:solidFill>
              </a:rPr>
              <a:t>Claeys</a:t>
            </a:r>
            <a:endParaRPr lang="en-US" sz="3600" dirty="0">
              <a:solidFill>
                <a:schemeClr val="bg1"/>
              </a:solidFill>
            </a:endParaRPr>
          </a:p>
        </p:txBody>
      </p:sp>
    </p:spTree>
    <p:extLst>
      <p:ext uri="{BB962C8B-B14F-4D97-AF65-F5344CB8AC3E}">
        <p14:creationId xmlns:p14="http://schemas.microsoft.com/office/powerpoint/2010/main" val="307469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wo men wearing hats and shirts&#10;&#10;Description automatically generated">
            <a:extLst>
              <a:ext uri="{FF2B5EF4-FFF2-40B4-BE49-F238E27FC236}">
                <a16:creationId xmlns:a16="http://schemas.microsoft.com/office/drawing/2014/main" id="{A67D7EEF-24F7-C395-FD86-78EDDECC00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9720" y="457200"/>
            <a:ext cx="4472559" cy="5943600"/>
          </a:xfrm>
          <a:prstGeom prst="rect">
            <a:avLst/>
          </a:prstGeom>
        </p:spPr>
      </p:pic>
    </p:spTree>
    <p:extLst>
      <p:ext uri="{BB962C8B-B14F-4D97-AF65-F5344CB8AC3E}">
        <p14:creationId xmlns:p14="http://schemas.microsoft.com/office/powerpoint/2010/main" val="377539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endParaRPr lang="en-US" sz="4800" dirty="0"/>
          </a:p>
          <a:p>
            <a:pPr marL="0" indent="0">
              <a:buNone/>
            </a:pPr>
            <a:r>
              <a:rPr lang="en-US" sz="4800" dirty="0"/>
              <a:t>2 Thessalonians 1:8</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a:t>
            </a:r>
            <a:r>
              <a:rPr lang="en-US" sz="4800" b="1" i="1" dirty="0">
                <a:solidFill>
                  <a:srgbClr val="FF0000"/>
                </a:solidFill>
                <a:effectLst/>
                <a:latin typeface="Times New Roman" panose="02020603050405020304" pitchFamily="18" charset="0"/>
                <a:ea typeface="Aptos" panose="020B0004020202020204" pitchFamily="34" charset="0"/>
              </a:rPr>
              <a:t>those who do not know God</a:t>
            </a:r>
            <a:r>
              <a:rPr lang="en-US" sz="4800" b="1" i="1" dirty="0">
                <a:effectLst/>
                <a:latin typeface="Times New Roman" panose="02020603050405020304" pitchFamily="18" charset="0"/>
                <a:ea typeface="Aptos" panose="020B0004020202020204" pitchFamily="34" charset="0"/>
              </a:rPr>
              <a:t>, and on those who do not obey the gospel of our Lord Jesus Christ.”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260521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endParaRPr lang="en-US" sz="4800" dirty="0"/>
          </a:p>
          <a:p>
            <a:pPr marL="0" indent="0">
              <a:buNone/>
            </a:pPr>
            <a:r>
              <a:rPr lang="en-US" sz="4800" dirty="0"/>
              <a:t>2 Thessalonians 1:8</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those who do not know God, and on </a:t>
            </a:r>
            <a:r>
              <a:rPr lang="en-US" sz="4800" b="1" i="1" dirty="0">
                <a:solidFill>
                  <a:srgbClr val="FF0000"/>
                </a:solidFill>
                <a:effectLst/>
                <a:latin typeface="Times New Roman" panose="02020603050405020304" pitchFamily="18" charset="0"/>
                <a:ea typeface="Aptos" panose="020B0004020202020204" pitchFamily="34" charset="0"/>
              </a:rPr>
              <a:t>those who do not obey the gospel of our Lord Jesus Christ</a:t>
            </a:r>
            <a:r>
              <a:rPr lang="en-US" sz="4800" b="1" i="1" dirty="0">
                <a:effectLst/>
                <a:latin typeface="Times New Roman" panose="02020603050405020304" pitchFamily="18" charset="0"/>
                <a:ea typeface="Aptos" panose="020B0004020202020204" pitchFamily="34" charset="0"/>
              </a:rPr>
              <a: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695656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endParaRPr lang="en-US" sz="4800" dirty="0"/>
          </a:p>
          <a:p>
            <a:pPr marL="0" indent="0">
              <a:buNone/>
            </a:pPr>
            <a:r>
              <a:rPr lang="en-US" sz="4800" dirty="0"/>
              <a:t>2 Thessalonians 1:9</a:t>
            </a:r>
          </a:p>
          <a:p>
            <a:pPr marL="0" indent="0">
              <a:buNone/>
            </a:pPr>
            <a:r>
              <a:rPr lang="en-US" sz="4800" b="1" i="1" dirty="0">
                <a:effectLst/>
                <a:latin typeface="Times New Roman" panose="02020603050405020304" pitchFamily="18" charset="0"/>
                <a:ea typeface="Aptos" panose="020B0004020202020204" pitchFamily="34" charset="0"/>
              </a:rPr>
              <a:t>“These shall be punished with everlasting destruction from the presence of the Lord and from the glory of His power …”.</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1316347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endParaRPr lang="en-US" sz="4800" dirty="0"/>
          </a:p>
          <a:p>
            <a:pPr marL="0" indent="0">
              <a:buNone/>
            </a:pPr>
            <a:r>
              <a:rPr lang="en-US" sz="4800" dirty="0"/>
              <a:t>2 Thessalonians 1:9</a:t>
            </a:r>
          </a:p>
          <a:p>
            <a:pPr marL="0" indent="0">
              <a:buNone/>
            </a:pPr>
            <a:r>
              <a:rPr lang="en-US" sz="4800" b="1" i="1" dirty="0">
                <a:effectLst/>
                <a:latin typeface="Times New Roman" panose="02020603050405020304" pitchFamily="18" charset="0"/>
                <a:ea typeface="Aptos" panose="020B0004020202020204" pitchFamily="34" charset="0"/>
              </a:rPr>
              <a:t>“</a:t>
            </a:r>
            <a:r>
              <a:rPr lang="en-US" sz="4800" b="1" i="1" dirty="0">
                <a:solidFill>
                  <a:srgbClr val="FF0000"/>
                </a:solidFill>
                <a:effectLst/>
                <a:latin typeface="Times New Roman" panose="02020603050405020304" pitchFamily="18" charset="0"/>
                <a:ea typeface="Aptos" panose="020B0004020202020204" pitchFamily="34" charset="0"/>
              </a:rPr>
              <a:t>These</a:t>
            </a:r>
            <a:r>
              <a:rPr lang="en-US" sz="4800" b="1" i="1" dirty="0">
                <a:effectLst/>
                <a:latin typeface="Times New Roman" panose="02020603050405020304" pitchFamily="18" charset="0"/>
                <a:ea typeface="Aptos" panose="020B0004020202020204" pitchFamily="34" charset="0"/>
              </a:rPr>
              <a:t> shall be punished with everlasting destruction from the presence of the Lord and from the glory of His power …”.</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1079368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lgn="ctr">
              <a:buNone/>
            </a:pPr>
            <a:endParaRPr lang="en-US" sz="3600" i="1" dirty="0">
              <a:effectLst/>
              <a:latin typeface="Times New Roman" panose="02020603050405020304" pitchFamily="18" charset="0"/>
              <a:ea typeface="Aptos" panose="020B0004020202020204" pitchFamily="34" charset="0"/>
            </a:endParaRPr>
          </a:p>
          <a:p>
            <a:pPr marL="0" indent="0" algn="ctr">
              <a:buNone/>
            </a:pPr>
            <a:r>
              <a:rPr lang="en-US" sz="6600" i="1" dirty="0">
                <a:effectLst/>
                <a:latin typeface="Times New Roman" panose="02020603050405020304" pitchFamily="18" charset="0"/>
                <a:ea typeface="Aptos" panose="020B0004020202020204" pitchFamily="34" charset="0"/>
              </a:rPr>
              <a:t>There will be different levels of torment for those that ultimately end up in the lake of fire because they haven’t believed in Jesus Christ. </a:t>
            </a:r>
            <a:endParaRPr lang="en-US" sz="6600" i="1" dirty="0"/>
          </a:p>
        </p:txBody>
      </p:sp>
    </p:spTree>
    <p:extLst>
      <p:ext uri="{BB962C8B-B14F-4D97-AF65-F5344CB8AC3E}">
        <p14:creationId xmlns:p14="http://schemas.microsoft.com/office/powerpoint/2010/main" val="89869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lgn="ctr">
              <a:buNone/>
            </a:pPr>
            <a:r>
              <a:rPr lang="en-US" sz="5400" dirty="0">
                <a:effectLst/>
                <a:latin typeface="Times New Roman" panose="02020603050405020304" pitchFamily="18" charset="0"/>
                <a:ea typeface="Aptos" panose="020B0004020202020204" pitchFamily="34" charset="0"/>
              </a:rPr>
              <a:t>Sheol is an Old Testament Hebrew term that refers to the place where people go when they die.</a:t>
            </a:r>
            <a:endParaRPr lang="en-US" sz="5400" i="1" dirty="0"/>
          </a:p>
        </p:txBody>
      </p:sp>
    </p:spTree>
    <p:extLst>
      <p:ext uri="{BB962C8B-B14F-4D97-AF65-F5344CB8AC3E}">
        <p14:creationId xmlns:p14="http://schemas.microsoft.com/office/powerpoint/2010/main" val="295190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995686"/>
          </a:xfrm>
        </p:spPr>
        <p:txBody>
          <a:bodyPr>
            <a:normAutofit/>
          </a:bodyPr>
          <a:lstStyle/>
          <a:p>
            <a:pPr marL="0" indent="0" algn="ctr">
              <a:buNone/>
            </a:pPr>
            <a:r>
              <a:rPr lang="en-US" sz="5400" dirty="0">
                <a:effectLst/>
                <a:latin typeface="Times New Roman" panose="02020603050405020304" pitchFamily="18" charset="0"/>
                <a:ea typeface="Aptos" panose="020B0004020202020204" pitchFamily="34" charset="0"/>
              </a:rPr>
              <a:t>Sheol is an Old Testament Hebrew term that refers to the place where people go when they die.</a:t>
            </a:r>
          </a:p>
          <a:p>
            <a:pPr marL="0" indent="0" algn="ctr">
              <a:buNone/>
            </a:pPr>
            <a:endParaRPr lang="en-US" sz="2400" i="1" dirty="0">
              <a:latin typeface="Times New Roman" panose="02020603050405020304" pitchFamily="18" charset="0"/>
            </a:endParaRPr>
          </a:p>
          <a:p>
            <a:pPr marL="0" indent="0" algn="ctr">
              <a:buNone/>
            </a:pPr>
            <a:r>
              <a:rPr lang="en-US" sz="5400" dirty="0">
                <a:effectLst/>
                <a:latin typeface="Times New Roman" panose="02020603050405020304" pitchFamily="18" charset="0"/>
                <a:ea typeface="Aptos" panose="020B0004020202020204" pitchFamily="34" charset="0"/>
              </a:rPr>
              <a:t>The word, “Hades” is the New Testament Greek term that refers to the same place – </a:t>
            </a:r>
            <a:r>
              <a:rPr lang="en-US" sz="5400" i="1" dirty="0">
                <a:effectLst/>
                <a:latin typeface="Times New Roman" panose="02020603050405020304" pitchFamily="18" charset="0"/>
                <a:ea typeface="Aptos" panose="020B0004020202020204" pitchFamily="34" charset="0"/>
              </a:rPr>
              <a:t>at least prior to Christ’s resurrection from the dead</a:t>
            </a:r>
            <a:r>
              <a:rPr lang="en-US" sz="5400" dirty="0">
                <a:effectLst/>
                <a:latin typeface="Times New Roman" panose="02020603050405020304" pitchFamily="18" charset="0"/>
                <a:ea typeface="Aptos" panose="020B0004020202020204" pitchFamily="34" charset="0"/>
              </a:rPr>
              <a:t>. </a:t>
            </a:r>
            <a:endParaRPr lang="en-US" sz="5400" i="1" dirty="0"/>
          </a:p>
        </p:txBody>
      </p:sp>
    </p:spTree>
    <p:extLst>
      <p:ext uri="{BB962C8B-B14F-4D97-AF65-F5344CB8AC3E}">
        <p14:creationId xmlns:p14="http://schemas.microsoft.com/office/powerpoint/2010/main" val="3277849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000" dirty="0"/>
              <a:t>Luke 16:22-24</a:t>
            </a:r>
          </a:p>
          <a:p>
            <a:pPr marL="0" indent="0">
              <a:buNone/>
            </a:pPr>
            <a:r>
              <a:rPr lang="en-US" sz="4000" b="1" i="1" dirty="0">
                <a:effectLst/>
                <a:latin typeface="Times New Roman" panose="02020603050405020304" pitchFamily="18" charset="0"/>
                <a:ea typeface="Aptos" panose="020B0004020202020204" pitchFamily="34" charset="0"/>
              </a:rPr>
              <a:t>“So it was that the beggar died, and was carried by the angels to Abraham’s bosom.  The rich man also died and was buried.  And being in torments in Hades, he lifted up his eyes and saw Abraham afar off, and Lazarus in his bosom.  “Then he cried and said, ‘Father Abraham, have mercy on me, and send Lazarus that he may dip the tip of his finger in water and cool my tongue; for I am tormented in this flame.’”</a:t>
            </a:r>
            <a:r>
              <a:rPr lang="en-US" sz="4000" dirty="0">
                <a:effectLst/>
                <a:latin typeface="Times New Roman" panose="02020603050405020304" pitchFamily="18" charset="0"/>
                <a:ea typeface="Aptos" panose="020B0004020202020204" pitchFamily="34" charset="0"/>
              </a:rPr>
              <a:t> </a:t>
            </a:r>
            <a:endParaRPr lang="en-US" sz="4000" dirty="0"/>
          </a:p>
        </p:txBody>
      </p:sp>
    </p:spTree>
    <p:extLst>
      <p:ext uri="{BB962C8B-B14F-4D97-AF65-F5344CB8AC3E}">
        <p14:creationId xmlns:p14="http://schemas.microsoft.com/office/powerpoint/2010/main" val="1153151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000" dirty="0"/>
              <a:t>Luke 16:22-24</a:t>
            </a:r>
          </a:p>
          <a:p>
            <a:pPr marL="0" indent="0">
              <a:buNone/>
            </a:pPr>
            <a:r>
              <a:rPr lang="en-US" sz="4000" b="1" i="1" dirty="0">
                <a:effectLst/>
                <a:latin typeface="Times New Roman" panose="02020603050405020304" pitchFamily="18" charset="0"/>
                <a:ea typeface="Aptos" panose="020B0004020202020204" pitchFamily="34" charset="0"/>
              </a:rPr>
              <a:t>“So it was that the beggar died, and was carried by the angels to Abraham’s bosom.  The rich man also died and was buried.  And being in torments in Hades, he lifted up his eyes and saw Abraham afar off, and Lazarus in his bosom.  “Then he cried and said, ‘Father Abraham, have mercy on me, and send Lazarus that he may dip the tip of his finger in water and cool my tongue; </a:t>
            </a:r>
            <a:r>
              <a:rPr lang="en-US" sz="4000" b="1" i="1" dirty="0">
                <a:solidFill>
                  <a:srgbClr val="FF0000"/>
                </a:solidFill>
                <a:effectLst/>
                <a:latin typeface="Times New Roman" panose="02020603050405020304" pitchFamily="18" charset="0"/>
                <a:ea typeface="Aptos" panose="020B0004020202020204" pitchFamily="34" charset="0"/>
              </a:rPr>
              <a:t>for I am tormented in this flame</a:t>
            </a:r>
            <a:r>
              <a:rPr lang="en-US" sz="4000" b="1" i="1" dirty="0">
                <a:effectLst/>
                <a:latin typeface="Times New Roman" panose="02020603050405020304" pitchFamily="18" charset="0"/>
                <a:ea typeface="Aptos" panose="020B0004020202020204" pitchFamily="34" charset="0"/>
              </a:rPr>
              <a:t>.’”</a:t>
            </a:r>
            <a:r>
              <a:rPr lang="en-US" sz="4000" dirty="0">
                <a:effectLst/>
                <a:latin typeface="Times New Roman" panose="02020603050405020304" pitchFamily="18" charset="0"/>
                <a:ea typeface="Aptos" panose="020B0004020202020204" pitchFamily="34" charset="0"/>
              </a:rPr>
              <a:t> </a:t>
            </a:r>
            <a:endParaRPr lang="en-US" sz="4000" dirty="0"/>
          </a:p>
        </p:txBody>
      </p:sp>
    </p:spTree>
    <p:extLst>
      <p:ext uri="{BB962C8B-B14F-4D97-AF65-F5344CB8AC3E}">
        <p14:creationId xmlns:p14="http://schemas.microsoft.com/office/powerpoint/2010/main" val="243213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000" dirty="0"/>
              <a:t>Luke 16:22-24</a:t>
            </a:r>
          </a:p>
          <a:p>
            <a:pPr marL="0" indent="0">
              <a:buNone/>
            </a:pPr>
            <a:r>
              <a:rPr lang="en-US" sz="4000" b="1" i="1" dirty="0">
                <a:effectLst/>
                <a:latin typeface="Times New Roman" panose="02020603050405020304" pitchFamily="18" charset="0"/>
                <a:ea typeface="Aptos" panose="020B0004020202020204" pitchFamily="34" charset="0"/>
              </a:rPr>
              <a:t>“So it was that the beggar died, and was carried by the angels to Abraham’s bosom.  The rich man also died and was buried.  And being in torments in Hades, he lifted up his eyes and saw Abraham afar off, and Lazarus in his bosom.  “Then he cried and said, ‘Father Abraham, have mercy on me, and </a:t>
            </a:r>
            <a:r>
              <a:rPr lang="en-US" sz="4000" b="1" i="1" dirty="0">
                <a:solidFill>
                  <a:srgbClr val="FF0000"/>
                </a:solidFill>
                <a:effectLst/>
                <a:latin typeface="Times New Roman" panose="02020603050405020304" pitchFamily="18" charset="0"/>
                <a:ea typeface="Aptos" panose="020B0004020202020204" pitchFamily="34" charset="0"/>
              </a:rPr>
              <a:t>send Lazarus that he may dip the tip of his finger in water and cool my tongue</a:t>
            </a:r>
            <a:r>
              <a:rPr lang="en-US" sz="4000" b="1" i="1" dirty="0">
                <a:effectLst/>
                <a:latin typeface="Times New Roman" panose="02020603050405020304" pitchFamily="18" charset="0"/>
                <a:ea typeface="Aptos" panose="020B0004020202020204" pitchFamily="34" charset="0"/>
              </a:rPr>
              <a:t>; for I am tormented in this flame.’”</a:t>
            </a:r>
            <a:r>
              <a:rPr lang="en-US" sz="4000" dirty="0">
                <a:effectLst/>
                <a:latin typeface="Times New Roman" panose="02020603050405020304" pitchFamily="18" charset="0"/>
                <a:ea typeface="Aptos" panose="020B0004020202020204" pitchFamily="34" charset="0"/>
              </a:rPr>
              <a:t> </a:t>
            </a:r>
            <a:endParaRPr lang="en-US" sz="4000" dirty="0"/>
          </a:p>
        </p:txBody>
      </p:sp>
    </p:spTree>
    <p:extLst>
      <p:ext uri="{BB962C8B-B14F-4D97-AF65-F5344CB8AC3E}">
        <p14:creationId xmlns:p14="http://schemas.microsoft.com/office/powerpoint/2010/main" val="370066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wo men wearing hats&#10;&#10;Description automatically generated">
            <a:extLst>
              <a:ext uri="{FF2B5EF4-FFF2-40B4-BE49-F238E27FC236}">
                <a16:creationId xmlns:a16="http://schemas.microsoft.com/office/drawing/2014/main" id="{133AD1B2-1429-3FA3-0F92-4D823AECA7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298"/>
          <a:stretch/>
        </p:blipFill>
        <p:spPr>
          <a:xfrm>
            <a:off x="457200" y="457200"/>
            <a:ext cx="11277600" cy="5943600"/>
          </a:xfrm>
          <a:prstGeom prst="rect">
            <a:avLst/>
          </a:prstGeom>
        </p:spPr>
      </p:pic>
    </p:spTree>
    <p:extLst>
      <p:ext uri="{BB962C8B-B14F-4D97-AF65-F5344CB8AC3E}">
        <p14:creationId xmlns:p14="http://schemas.microsoft.com/office/powerpoint/2010/main" val="132476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800" dirty="0"/>
              <a:t>Luke 23:39-43</a:t>
            </a:r>
          </a:p>
          <a:p>
            <a:pPr marL="0" indent="0">
              <a:buNone/>
            </a:pPr>
            <a:r>
              <a:rPr lang="en-US" sz="4800" b="1" i="1" dirty="0">
                <a:effectLst/>
                <a:latin typeface="Times New Roman" panose="02020603050405020304" pitchFamily="18" charset="0"/>
                <a:ea typeface="Aptos" panose="020B0004020202020204" pitchFamily="34" charset="0"/>
              </a:rPr>
              <a:t>“Then one of the criminals who were hanged blasphemed Him, saying, “If You are the Christ, save Yourself and us.”  But the other, answering, rebuked him, saying, “Do you not even fear God, seeing you are under the same condemnation?  And we indeed justly, </a:t>
            </a:r>
            <a:endParaRPr lang="en-US" sz="4800" dirty="0"/>
          </a:p>
        </p:txBody>
      </p:sp>
    </p:spTree>
    <p:extLst>
      <p:ext uri="{BB962C8B-B14F-4D97-AF65-F5344CB8AC3E}">
        <p14:creationId xmlns:p14="http://schemas.microsoft.com/office/powerpoint/2010/main" val="2536914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800" dirty="0"/>
              <a:t>Luke 23:39-43</a:t>
            </a:r>
          </a:p>
          <a:p>
            <a:pPr marL="0" indent="0">
              <a:buNone/>
            </a:pPr>
            <a:r>
              <a:rPr lang="en-US" sz="4800" b="1" i="1" dirty="0">
                <a:effectLst/>
                <a:latin typeface="Times New Roman" panose="02020603050405020304" pitchFamily="18" charset="0"/>
                <a:ea typeface="Aptos" panose="020B0004020202020204" pitchFamily="34" charset="0"/>
              </a:rPr>
              <a:t>for we receive the due reward of our deeds; but this Man has done nothing wrong.”  Then he said to Jesus, “Lord, remember me when You come into Your kingdom.”  And Jesus said to him, “Assuredly, I say to you, today you will be with Me in Paradise.”</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2092747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800" dirty="0"/>
              <a:t>Luke 23:39-43</a:t>
            </a:r>
          </a:p>
          <a:p>
            <a:pPr marL="0" indent="0">
              <a:buNone/>
            </a:pPr>
            <a:r>
              <a:rPr lang="en-US" sz="4800" b="1" i="1" dirty="0">
                <a:effectLst/>
                <a:latin typeface="Times New Roman" panose="02020603050405020304" pitchFamily="18" charset="0"/>
                <a:ea typeface="Aptos" panose="020B0004020202020204" pitchFamily="34" charset="0"/>
              </a:rPr>
              <a:t>for we receive the due reward of our deeds; but this Man has done nothing wrong.”  Then he said to Jesus, “Lord, remember me when You come into Your kingdom.”  And Jesus said to him, “</a:t>
            </a:r>
            <a:r>
              <a:rPr lang="en-US" sz="4800" b="1" i="1" dirty="0">
                <a:solidFill>
                  <a:srgbClr val="FF0000"/>
                </a:solidFill>
                <a:effectLst/>
                <a:latin typeface="Times New Roman" panose="02020603050405020304" pitchFamily="18" charset="0"/>
                <a:ea typeface="Aptos" panose="020B0004020202020204" pitchFamily="34" charset="0"/>
              </a:rPr>
              <a:t>Assuredly, I say to you, today you will be with Me in Paradise</a:t>
            </a:r>
            <a:r>
              <a:rPr lang="en-US" sz="4800" b="1" i="1" dirty="0">
                <a:effectLst/>
                <a:latin typeface="Times New Roman" panose="02020603050405020304" pitchFamily="18" charset="0"/>
                <a:ea typeface="Aptos" panose="020B0004020202020204" pitchFamily="34" charset="0"/>
              </a:rPr>
              <a: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69073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499640" y="647247"/>
            <a:ext cx="11192719" cy="5563505"/>
          </a:xfrm>
        </p:spPr>
        <p:txBody>
          <a:bodyPr>
            <a:noAutofit/>
          </a:bodyPr>
          <a:lstStyle/>
          <a:p>
            <a:pPr marL="0" indent="0">
              <a:buNone/>
            </a:pPr>
            <a:r>
              <a:rPr lang="en-US" sz="4400" dirty="0"/>
              <a:t>Ephesians 4:8-10</a:t>
            </a:r>
          </a:p>
          <a:p>
            <a:pPr marL="0" indent="0">
              <a:buNone/>
            </a:pPr>
            <a:r>
              <a:rPr lang="en-US" sz="4400" b="1" i="1" dirty="0">
                <a:effectLst/>
                <a:latin typeface="Times New Roman" panose="02020603050405020304" pitchFamily="18" charset="0"/>
                <a:ea typeface="Aptos" panose="020B0004020202020204" pitchFamily="34" charset="0"/>
              </a:rPr>
              <a:t>“Therefore He says: “When He ascended on high, He led captivity captive, and gave gifts to men.”  (Now this, “He ascended” – what does it mean but that He also first descended into the lower parts of the earth?  He who descended is also the One who ascended far above all the heavens, that He might fill all things.)”</a:t>
            </a:r>
            <a:endParaRPr lang="en-US" sz="4400" dirty="0"/>
          </a:p>
        </p:txBody>
      </p:sp>
    </p:spTree>
    <p:extLst>
      <p:ext uri="{BB962C8B-B14F-4D97-AF65-F5344CB8AC3E}">
        <p14:creationId xmlns:p14="http://schemas.microsoft.com/office/powerpoint/2010/main" val="629344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499640" y="647247"/>
            <a:ext cx="11192719" cy="5563505"/>
          </a:xfrm>
        </p:spPr>
        <p:txBody>
          <a:bodyPr>
            <a:noAutofit/>
          </a:bodyPr>
          <a:lstStyle/>
          <a:p>
            <a:pPr marL="0" indent="0">
              <a:buNone/>
            </a:pPr>
            <a:r>
              <a:rPr lang="en-US" sz="4400" dirty="0"/>
              <a:t>Ephesians 4:8-10</a:t>
            </a:r>
          </a:p>
          <a:p>
            <a:pPr marL="0" indent="0">
              <a:buNone/>
            </a:pPr>
            <a:r>
              <a:rPr lang="en-US" sz="4400" b="1" i="1" dirty="0">
                <a:effectLst/>
                <a:latin typeface="Times New Roman" panose="02020603050405020304" pitchFamily="18" charset="0"/>
                <a:ea typeface="Aptos" panose="020B0004020202020204" pitchFamily="34" charset="0"/>
              </a:rPr>
              <a:t>“Therefore He says: “When He ascended on high, He </a:t>
            </a:r>
            <a:r>
              <a:rPr lang="en-US" sz="4400" b="1" i="1" dirty="0">
                <a:solidFill>
                  <a:srgbClr val="FF0000"/>
                </a:solidFill>
                <a:effectLst/>
                <a:latin typeface="Times New Roman" panose="02020603050405020304" pitchFamily="18" charset="0"/>
                <a:ea typeface="Aptos" panose="020B0004020202020204" pitchFamily="34" charset="0"/>
              </a:rPr>
              <a:t>led captivity captive</a:t>
            </a:r>
            <a:r>
              <a:rPr lang="en-US" sz="4400" b="1" i="1" dirty="0">
                <a:effectLst/>
                <a:latin typeface="Times New Roman" panose="02020603050405020304" pitchFamily="18" charset="0"/>
                <a:ea typeface="Aptos" panose="020B0004020202020204" pitchFamily="34" charset="0"/>
              </a:rPr>
              <a:t>, and gave gifts to men.”  (Now this, “He ascended” – what does it mean but that He also first descended into the lower parts of the earth?  He who descended is also the One who ascended far above all the heavens, that He might fill all things.)”</a:t>
            </a:r>
            <a:endParaRPr lang="en-US" sz="4400" dirty="0"/>
          </a:p>
        </p:txBody>
      </p:sp>
    </p:spTree>
    <p:extLst>
      <p:ext uri="{BB962C8B-B14F-4D97-AF65-F5344CB8AC3E}">
        <p14:creationId xmlns:p14="http://schemas.microsoft.com/office/powerpoint/2010/main" val="2291122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787079" y="647247"/>
            <a:ext cx="10498238" cy="5563505"/>
          </a:xfrm>
        </p:spPr>
        <p:txBody>
          <a:bodyPr>
            <a:noAutofit/>
          </a:bodyPr>
          <a:lstStyle/>
          <a:p>
            <a:pPr marL="0" indent="0">
              <a:buNone/>
            </a:pPr>
            <a:endParaRPr lang="en-US" sz="4800" dirty="0"/>
          </a:p>
          <a:p>
            <a:pPr marL="0" indent="0">
              <a:buNone/>
            </a:pPr>
            <a:endParaRPr lang="en-US" sz="4800" dirty="0"/>
          </a:p>
          <a:p>
            <a:pPr marL="0" indent="0">
              <a:buNone/>
            </a:pPr>
            <a:r>
              <a:rPr lang="en-US" sz="4800" dirty="0"/>
              <a:t>2 Corinthians 5:8</a:t>
            </a:r>
          </a:p>
          <a:p>
            <a:pPr marL="0" indent="0">
              <a:buNone/>
            </a:pPr>
            <a:r>
              <a:rPr lang="en-US" sz="4800" b="1" i="1" dirty="0">
                <a:effectLst/>
                <a:latin typeface="Times New Roman" panose="02020603050405020304" pitchFamily="18" charset="0"/>
                <a:ea typeface="Aptos" panose="020B0004020202020204" pitchFamily="34" charset="0"/>
              </a:rPr>
              <a:t>“We are confident, yes, well pleased rather to be absent from the body and to be present with the Lord.”</a:t>
            </a:r>
            <a:endParaRPr lang="en-US" sz="4800" dirty="0"/>
          </a:p>
        </p:txBody>
      </p:sp>
    </p:spTree>
    <p:extLst>
      <p:ext uri="{BB962C8B-B14F-4D97-AF65-F5344CB8AC3E}">
        <p14:creationId xmlns:p14="http://schemas.microsoft.com/office/powerpoint/2010/main" val="1578901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787079" y="647247"/>
            <a:ext cx="10498238" cy="5563505"/>
          </a:xfrm>
        </p:spPr>
        <p:txBody>
          <a:bodyPr>
            <a:noAutofit/>
          </a:bodyPr>
          <a:lstStyle/>
          <a:p>
            <a:pPr marL="0" indent="0" algn="ctr">
              <a:buNone/>
            </a:pPr>
            <a:endParaRPr lang="en-US" sz="4000" i="1" dirty="0">
              <a:effectLst/>
              <a:latin typeface="Times New Roman" panose="02020603050405020304" pitchFamily="18" charset="0"/>
              <a:ea typeface="Aptos" panose="020B0004020202020204" pitchFamily="34" charset="0"/>
            </a:endParaRPr>
          </a:p>
          <a:p>
            <a:pPr marL="0" indent="0" algn="ctr">
              <a:buNone/>
            </a:pPr>
            <a:r>
              <a:rPr lang="en-US" sz="6000" i="1" dirty="0">
                <a:effectLst/>
                <a:latin typeface="Times New Roman" panose="02020603050405020304" pitchFamily="18" charset="0"/>
                <a:ea typeface="Aptos" panose="020B0004020202020204" pitchFamily="34" charset="0"/>
              </a:rPr>
              <a:t>We have these ideas that hell is going to be a place of unbearable agony and misery and maybe even torture for every single unbeliever for all of eternity. </a:t>
            </a:r>
            <a:endParaRPr lang="en-US" sz="6000" i="1" dirty="0"/>
          </a:p>
        </p:txBody>
      </p:sp>
    </p:spTree>
    <p:extLst>
      <p:ext uri="{BB962C8B-B14F-4D97-AF65-F5344CB8AC3E}">
        <p14:creationId xmlns:p14="http://schemas.microsoft.com/office/powerpoint/2010/main" val="2915073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590309" y="613458"/>
            <a:ext cx="10961225" cy="5563505"/>
          </a:xfrm>
        </p:spPr>
        <p:txBody>
          <a:bodyPr>
            <a:noAutofit/>
          </a:bodyPr>
          <a:lstStyle/>
          <a:p>
            <a:pPr marL="0" indent="0">
              <a:buNone/>
            </a:pPr>
            <a:r>
              <a:rPr lang="en-US" sz="4400" dirty="0"/>
              <a:t>Matthew 11:20-24</a:t>
            </a:r>
          </a:p>
          <a:p>
            <a:pPr marL="0" indent="0">
              <a:buNone/>
            </a:pPr>
            <a:r>
              <a:rPr lang="en-US" sz="4400" b="1" i="1" dirty="0">
                <a:effectLst/>
                <a:latin typeface="Times New Roman" panose="02020603050405020304" pitchFamily="18" charset="0"/>
                <a:ea typeface="Aptos" panose="020B0004020202020204" pitchFamily="34" charset="0"/>
              </a:rPr>
              <a:t>“Then He began to rebuke the cities in which most of His mighty works had been done, because they did not repent: “Woe to you, </a:t>
            </a:r>
            <a:r>
              <a:rPr lang="en-US" sz="4400" b="1" i="1" dirty="0" err="1">
                <a:effectLst/>
                <a:latin typeface="Times New Roman" panose="02020603050405020304" pitchFamily="18" charset="0"/>
                <a:ea typeface="Aptos" panose="020B0004020202020204" pitchFamily="34" charset="0"/>
              </a:rPr>
              <a:t>Chorazin</a:t>
            </a:r>
            <a:r>
              <a:rPr lang="en-US" sz="4400" b="1" i="1" dirty="0">
                <a:effectLst/>
                <a:latin typeface="Times New Roman" panose="02020603050405020304" pitchFamily="18" charset="0"/>
                <a:ea typeface="Aptos" panose="020B0004020202020204" pitchFamily="34" charset="0"/>
              </a:rPr>
              <a:t>!  Woe to you, Bethsaida!  For if the mighty works which were done in you had been done in Tyre and Sidon, they would have repented long ago in sackcloth and ashes.  But I say to you, it will be more tolerable for</a:t>
            </a:r>
            <a:endParaRPr lang="en-US" sz="4400" dirty="0"/>
          </a:p>
        </p:txBody>
      </p:sp>
    </p:spTree>
    <p:extLst>
      <p:ext uri="{BB962C8B-B14F-4D97-AF65-F5344CB8AC3E}">
        <p14:creationId xmlns:p14="http://schemas.microsoft.com/office/powerpoint/2010/main" val="4067820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574876" y="647247"/>
            <a:ext cx="11042248" cy="5563505"/>
          </a:xfrm>
        </p:spPr>
        <p:txBody>
          <a:bodyPr>
            <a:noAutofit/>
          </a:bodyPr>
          <a:lstStyle/>
          <a:p>
            <a:pPr marL="0" indent="0">
              <a:buNone/>
            </a:pPr>
            <a:r>
              <a:rPr lang="en-US" sz="4400" dirty="0"/>
              <a:t>Matthew 11:20-24</a:t>
            </a:r>
          </a:p>
          <a:p>
            <a:pPr marL="0" indent="0">
              <a:buNone/>
            </a:pPr>
            <a:r>
              <a:rPr lang="en-US" sz="4400" b="1" i="1" dirty="0">
                <a:effectLst/>
                <a:latin typeface="Times New Roman" panose="02020603050405020304" pitchFamily="18" charset="0"/>
                <a:ea typeface="Aptos" panose="020B0004020202020204" pitchFamily="34" charset="0"/>
              </a:rPr>
              <a:t>Tyre and Sidon in the day of judgment than for you.  And you, Capernaum, who are exalted to heaven, will be brought down to Hades; for if the mighty works which were done in you had been done in Sodom, it would have remained until this day.  But I say to you that it shall be more tolerable for the land of Sodom in the day of judgment than for you.”</a:t>
            </a:r>
            <a:r>
              <a:rPr lang="en-US" sz="4400" dirty="0">
                <a:effectLst/>
                <a:latin typeface="Times New Roman" panose="02020603050405020304" pitchFamily="18" charset="0"/>
                <a:ea typeface="Aptos" panose="020B0004020202020204" pitchFamily="34" charset="0"/>
              </a:rPr>
              <a:t> </a:t>
            </a:r>
            <a:endParaRPr lang="en-US" sz="4400" dirty="0"/>
          </a:p>
        </p:txBody>
      </p:sp>
    </p:spTree>
    <p:extLst>
      <p:ext uri="{BB962C8B-B14F-4D97-AF65-F5344CB8AC3E}">
        <p14:creationId xmlns:p14="http://schemas.microsoft.com/office/powerpoint/2010/main" val="2822540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6007261"/>
          </a:xfrm>
        </p:spPr>
        <p:txBody>
          <a:bodyPr>
            <a:noAutofit/>
          </a:bodyPr>
          <a:lstStyle/>
          <a:p>
            <a:pPr marL="0" indent="0">
              <a:buNone/>
            </a:pPr>
            <a:r>
              <a:rPr lang="en-US" sz="4000" i="1" dirty="0">
                <a:effectLst/>
                <a:latin typeface="Times New Roman" panose="02020603050405020304" pitchFamily="18" charset="0"/>
                <a:ea typeface="Aptos" panose="020B0004020202020204" pitchFamily="34" charset="0"/>
              </a:rPr>
              <a:t>“It should surprise us which unbelievers get the more tolerable torment.  Those of Sodom and Gomorrah and Tyre and Sidon were notorious sinners.  Yet their torment will be more tolerable than law abiding, legalistic, self-righteous Jews of the first century who rejected the Messiah when they saw and heard Him directly.  Degree of torment will be based in great part on how much revelation from God a person rejected.”</a:t>
            </a:r>
          </a:p>
          <a:p>
            <a:pPr marL="0" indent="0">
              <a:buNone/>
            </a:pPr>
            <a:r>
              <a:rPr lang="en-US" i="1" dirty="0">
                <a:latin typeface="Times New Roman" panose="02020603050405020304" pitchFamily="18" charset="0"/>
              </a:rPr>
              <a:t>                 Bob Wilkin – The Ten Most Misunderstood Words in the Bible</a:t>
            </a:r>
            <a:endParaRPr lang="en-US" dirty="0"/>
          </a:p>
        </p:txBody>
      </p:sp>
    </p:spTree>
    <p:extLst>
      <p:ext uri="{BB962C8B-B14F-4D97-AF65-F5344CB8AC3E}">
        <p14:creationId xmlns:p14="http://schemas.microsoft.com/office/powerpoint/2010/main" val="160559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endParaRPr lang="en-US" sz="4800" dirty="0"/>
          </a:p>
          <a:p>
            <a:pPr marL="0" indent="0">
              <a:buNone/>
            </a:pPr>
            <a:r>
              <a:rPr lang="en-US" sz="4800" dirty="0"/>
              <a:t>2 Thessalonians 1:8</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those who do not know God, and on those who do not obey the gospel of our Lord Jesus Christ.”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2888340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endParaRPr lang="en-US" sz="4800" dirty="0"/>
          </a:p>
          <a:p>
            <a:pPr marL="0" indent="0">
              <a:buNone/>
            </a:pPr>
            <a:r>
              <a:rPr lang="en-US" sz="4800" dirty="0"/>
              <a:t>2 Thessalonians 1:8</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those who do not know God, and on those who do not obey the gospel of our Lord Jesus Christ.”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287406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800" dirty="0"/>
              <a:t>2 Thessalonians 1:9</a:t>
            </a:r>
          </a:p>
          <a:p>
            <a:pPr marL="0" indent="0">
              <a:buNone/>
            </a:pPr>
            <a:r>
              <a:rPr lang="en-US" sz="4800" b="1" i="1" dirty="0">
                <a:effectLst/>
                <a:latin typeface="Times New Roman" panose="02020603050405020304" pitchFamily="18" charset="0"/>
                <a:ea typeface="Aptos" panose="020B0004020202020204" pitchFamily="34" charset="0"/>
              </a:rPr>
              <a:t>“These shall be punished with everlasting destruction from the presence of the Lord and from the glory of His power …”.</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325625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800" dirty="0"/>
              <a:t>2 Thessalonians 1:9 (NASB)</a:t>
            </a:r>
          </a:p>
          <a:p>
            <a:pPr marL="0" indent="0">
              <a:buNone/>
            </a:pPr>
            <a:r>
              <a:rPr lang="en-US" sz="4800" b="1" i="1" dirty="0">
                <a:effectLst/>
                <a:latin typeface="Times New Roman" panose="02020603050405020304" pitchFamily="18" charset="0"/>
                <a:ea typeface="Aptos" panose="020B0004020202020204" pitchFamily="34" charset="0"/>
              </a:rPr>
              <a:t>“These will pay the penalty of eternal destruction, away from the presence of the Lord and from the glory of His power …”.</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2448829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800" dirty="0"/>
              <a:t>2 Thessalonians 1:9 (NASB)</a:t>
            </a:r>
          </a:p>
          <a:p>
            <a:pPr marL="0" indent="0">
              <a:buNone/>
            </a:pPr>
            <a:r>
              <a:rPr lang="en-US" sz="4800" b="1" i="1" dirty="0">
                <a:effectLst/>
                <a:latin typeface="Times New Roman" panose="02020603050405020304" pitchFamily="18" charset="0"/>
                <a:ea typeface="Aptos" panose="020B0004020202020204" pitchFamily="34" charset="0"/>
              </a:rPr>
              <a:t>“These will </a:t>
            </a:r>
            <a:r>
              <a:rPr lang="en-US" sz="4800" b="1" i="1" dirty="0">
                <a:solidFill>
                  <a:srgbClr val="FF0000"/>
                </a:solidFill>
                <a:effectLst/>
                <a:latin typeface="Times New Roman" panose="02020603050405020304" pitchFamily="18" charset="0"/>
                <a:ea typeface="Aptos" panose="020B0004020202020204" pitchFamily="34" charset="0"/>
              </a:rPr>
              <a:t>pay the penalty of eternal destruction</a:t>
            </a:r>
            <a:r>
              <a:rPr lang="en-US" sz="4800" b="1" i="1" dirty="0">
                <a:effectLst/>
                <a:latin typeface="Times New Roman" panose="02020603050405020304" pitchFamily="18" charset="0"/>
                <a:ea typeface="Aptos" panose="020B0004020202020204" pitchFamily="34" charset="0"/>
              </a:rPr>
              <a:t>, away from the presence of the Lord and from the glory of His power …”.</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628736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800" dirty="0"/>
              <a:t>2 Thessalonians 1:9 (NASB)</a:t>
            </a:r>
          </a:p>
          <a:p>
            <a:pPr marL="0" indent="0">
              <a:buNone/>
            </a:pPr>
            <a:r>
              <a:rPr lang="en-US" sz="4800" b="1" i="1" dirty="0">
                <a:effectLst/>
                <a:latin typeface="Times New Roman" panose="02020603050405020304" pitchFamily="18" charset="0"/>
                <a:ea typeface="Aptos" panose="020B0004020202020204" pitchFamily="34" charset="0"/>
              </a:rPr>
              <a:t>“These will </a:t>
            </a:r>
            <a:r>
              <a:rPr lang="en-US" sz="4800" b="1" i="1" dirty="0">
                <a:solidFill>
                  <a:srgbClr val="FF0000"/>
                </a:solidFill>
                <a:effectLst/>
                <a:latin typeface="Times New Roman" panose="02020603050405020304" pitchFamily="18" charset="0"/>
                <a:ea typeface="Aptos" panose="020B0004020202020204" pitchFamily="34" charset="0"/>
              </a:rPr>
              <a:t>pay the penalty of eternal destruction</a:t>
            </a:r>
            <a:r>
              <a:rPr lang="en-US" sz="4800" b="1" i="1" dirty="0">
                <a:effectLst/>
                <a:latin typeface="Times New Roman" panose="02020603050405020304" pitchFamily="18" charset="0"/>
                <a:ea typeface="Aptos" panose="020B0004020202020204" pitchFamily="34" charset="0"/>
              </a:rPr>
              <a:t>, away from the presence of the Lord and from the glory of His power …”.</a:t>
            </a:r>
            <a:r>
              <a:rPr lang="en-US" sz="4800" dirty="0">
                <a:effectLst/>
                <a:latin typeface="Times New Roman" panose="02020603050405020304" pitchFamily="18" charset="0"/>
                <a:ea typeface="Aptos" panose="020B0004020202020204" pitchFamily="34" charset="0"/>
              </a:rPr>
              <a:t> </a:t>
            </a:r>
          </a:p>
          <a:p>
            <a:pPr marL="0" indent="0">
              <a:buNone/>
            </a:pPr>
            <a:endParaRPr lang="en-US" sz="4800" dirty="0">
              <a:latin typeface="Times New Roman" panose="02020603050405020304" pitchFamily="18" charset="0"/>
            </a:endParaRPr>
          </a:p>
          <a:p>
            <a:pPr marL="0" indent="0" algn="ctr">
              <a:buNone/>
            </a:pPr>
            <a:r>
              <a:rPr lang="en-US" sz="4800" dirty="0">
                <a:solidFill>
                  <a:srgbClr val="FF0000"/>
                </a:solidFill>
                <a:latin typeface="Times New Roman" panose="02020603050405020304" pitchFamily="18" charset="0"/>
              </a:rPr>
              <a:t>Destruction = Death</a:t>
            </a:r>
            <a:endParaRPr lang="en-US" sz="4800" dirty="0">
              <a:solidFill>
                <a:srgbClr val="FF0000"/>
              </a:solidFill>
            </a:endParaRPr>
          </a:p>
        </p:txBody>
      </p:sp>
    </p:spTree>
    <p:extLst>
      <p:ext uri="{BB962C8B-B14F-4D97-AF65-F5344CB8AC3E}">
        <p14:creationId xmlns:p14="http://schemas.microsoft.com/office/powerpoint/2010/main" val="1790234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800" dirty="0"/>
              <a:t>2 Thessalonians 1:9 (NASB)</a:t>
            </a:r>
          </a:p>
          <a:p>
            <a:pPr marL="0" indent="0">
              <a:buNone/>
            </a:pPr>
            <a:r>
              <a:rPr lang="en-US" sz="4800" b="1" i="1" dirty="0">
                <a:effectLst/>
                <a:latin typeface="Times New Roman" panose="02020603050405020304" pitchFamily="18" charset="0"/>
                <a:ea typeface="Aptos" panose="020B0004020202020204" pitchFamily="34" charset="0"/>
              </a:rPr>
              <a:t>“These will pay the penalty of eternal destruction, </a:t>
            </a:r>
            <a:r>
              <a:rPr lang="en-US" sz="4800" b="1" i="1" dirty="0">
                <a:solidFill>
                  <a:srgbClr val="FF0000"/>
                </a:solidFill>
                <a:effectLst/>
                <a:latin typeface="Times New Roman" panose="02020603050405020304" pitchFamily="18" charset="0"/>
                <a:ea typeface="Aptos" panose="020B0004020202020204" pitchFamily="34" charset="0"/>
              </a:rPr>
              <a:t>away from the presence of the Lord and from the glory of His power</a:t>
            </a:r>
            <a:r>
              <a:rPr lang="en-US" sz="4800" b="1" i="1" dirty="0">
                <a:effectLst/>
                <a:latin typeface="Times New Roman" panose="02020603050405020304" pitchFamily="18" charset="0"/>
                <a:ea typeface="Aptos" panose="020B0004020202020204" pitchFamily="34" charset="0"/>
              </a:rPr>
              <a:t> …”.</a:t>
            </a:r>
            <a:r>
              <a:rPr lang="en-US" sz="4800" dirty="0">
                <a:effectLst/>
                <a:latin typeface="Times New Roman" panose="02020603050405020304" pitchFamily="18" charset="0"/>
                <a:ea typeface="Aptos" panose="020B0004020202020204" pitchFamily="34" charset="0"/>
              </a:rPr>
              <a:t> </a:t>
            </a:r>
          </a:p>
          <a:p>
            <a:pPr marL="0" indent="0">
              <a:buNone/>
            </a:pPr>
            <a:endParaRPr lang="en-US" sz="4800" dirty="0">
              <a:latin typeface="Times New Roman" panose="02020603050405020304" pitchFamily="18" charset="0"/>
            </a:endParaRPr>
          </a:p>
          <a:p>
            <a:pPr marL="0" indent="0" algn="ctr">
              <a:buNone/>
            </a:pPr>
            <a:r>
              <a:rPr lang="en-US" sz="4800" dirty="0">
                <a:solidFill>
                  <a:srgbClr val="FF0000"/>
                </a:solidFill>
                <a:latin typeface="Times New Roman" panose="02020603050405020304" pitchFamily="18" charset="0"/>
              </a:rPr>
              <a:t>Destruction = Death</a:t>
            </a:r>
            <a:endParaRPr lang="en-US" sz="4800" dirty="0">
              <a:solidFill>
                <a:srgbClr val="FF0000"/>
              </a:solidFill>
            </a:endParaRPr>
          </a:p>
        </p:txBody>
      </p:sp>
    </p:spTree>
    <p:extLst>
      <p:ext uri="{BB962C8B-B14F-4D97-AF65-F5344CB8AC3E}">
        <p14:creationId xmlns:p14="http://schemas.microsoft.com/office/powerpoint/2010/main" val="3085255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800" dirty="0"/>
              <a:t>Revelation 21:2-4</a:t>
            </a:r>
          </a:p>
          <a:p>
            <a:pPr marL="0" indent="0">
              <a:buNone/>
            </a:pPr>
            <a:r>
              <a:rPr lang="en-US" sz="4800" b="1" i="1" dirty="0">
                <a:effectLst/>
                <a:latin typeface="Times New Roman" panose="02020603050405020304" pitchFamily="18" charset="0"/>
                <a:ea typeface="Aptos" panose="020B0004020202020204" pitchFamily="34" charset="0"/>
              </a:rPr>
              <a:t>“Then I, John, saw the holy city, New Jerusalem, coming down out of heaven from God, prepared as a bride adorned for her husband.  And I heard a loud voice from heaven saying, “Behold, the tabernacle of God is with men, and He will dwell with them, and they shall be</a:t>
            </a:r>
            <a:endParaRPr lang="en-US" sz="4800" dirty="0"/>
          </a:p>
        </p:txBody>
      </p:sp>
    </p:spTree>
    <p:extLst>
      <p:ext uri="{BB962C8B-B14F-4D97-AF65-F5344CB8AC3E}">
        <p14:creationId xmlns:p14="http://schemas.microsoft.com/office/powerpoint/2010/main" val="1285604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800" dirty="0"/>
              <a:t>Revelation 21:2-4</a:t>
            </a:r>
          </a:p>
          <a:p>
            <a:pPr marL="0" indent="0">
              <a:buNone/>
            </a:pPr>
            <a:r>
              <a:rPr lang="en-US" sz="4800" b="1" i="1" dirty="0">
                <a:effectLst/>
                <a:latin typeface="Times New Roman" panose="02020603050405020304" pitchFamily="18" charset="0"/>
                <a:ea typeface="Aptos" panose="020B0004020202020204" pitchFamily="34" charset="0"/>
              </a:rPr>
              <a:t>His people.  God Himself will be with them and be their God.  And God will wipe away every tear from their eyes; there shall be no more death, nor sorrow, nor crying.  There shall be no more pain, for the former things have passed away.”</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4164590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000" dirty="0"/>
              <a:t>2 Thessalonians 1:9 (NASB)</a:t>
            </a:r>
          </a:p>
          <a:p>
            <a:pPr marL="0" indent="0">
              <a:buNone/>
            </a:pPr>
            <a:r>
              <a:rPr lang="en-US" sz="4000" b="1" i="1" dirty="0">
                <a:effectLst/>
                <a:latin typeface="Times New Roman" panose="02020603050405020304" pitchFamily="18" charset="0"/>
                <a:ea typeface="Aptos" panose="020B0004020202020204" pitchFamily="34" charset="0"/>
              </a:rPr>
              <a:t>“These will pay the penalty of eternal destruction, </a:t>
            </a:r>
            <a:r>
              <a:rPr lang="en-US" sz="4000" b="1" i="1" dirty="0">
                <a:solidFill>
                  <a:srgbClr val="FF0000"/>
                </a:solidFill>
                <a:effectLst/>
                <a:latin typeface="Times New Roman" panose="02020603050405020304" pitchFamily="18" charset="0"/>
                <a:ea typeface="Aptos" panose="020B0004020202020204" pitchFamily="34" charset="0"/>
              </a:rPr>
              <a:t>away from the presence of the Lord and from the glory of His power</a:t>
            </a:r>
            <a:r>
              <a:rPr lang="en-US" sz="4000" b="1" i="1" dirty="0">
                <a:effectLst/>
                <a:latin typeface="Times New Roman" panose="02020603050405020304" pitchFamily="18" charset="0"/>
                <a:ea typeface="Aptos" panose="020B0004020202020204" pitchFamily="34" charset="0"/>
              </a:rPr>
              <a:t> …”.</a:t>
            </a:r>
            <a:r>
              <a:rPr lang="en-US" sz="4000" dirty="0">
                <a:effectLst/>
                <a:latin typeface="Times New Roman" panose="02020603050405020304" pitchFamily="18" charset="0"/>
                <a:ea typeface="Aptos" panose="020B0004020202020204" pitchFamily="34" charset="0"/>
              </a:rPr>
              <a:t> </a:t>
            </a:r>
          </a:p>
          <a:p>
            <a:pPr marL="0" indent="0">
              <a:buNone/>
            </a:pPr>
            <a:endParaRPr lang="en-US" sz="4800" dirty="0">
              <a:latin typeface="Times New Roman" panose="02020603050405020304" pitchFamily="18" charset="0"/>
            </a:endParaRPr>
          </a:p>
        </p:txBody>
      </p:sp>
    </p:spTree>
    <p:extLst>
      <p:ext uri="{BB962C8B-B14F-4D97-AF65-F5344CB8AC3E}">
        <p14:creationId xmlns:p14="http://schemas.microsoft.com/office/powerpoint/2010/main" val="2180982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000" dirty="0"/>
              <a:t>2 Thessalonians 1:9 (NASB)</a:t>
            </a:r>
          </a:p>
          <a:p>
            <a:pPr marL="0" indent="0">
              <a:buNone/>
            </a:pPr>
            <a:r>
              <a:rPr lang="en-US" sz="4000" b="1" i="1" dirty="0">
                <a:effectLst/>
                <a:latin typeface="Times New Roman" panose="02020603050405020304" pitchFamily="18" charset="0"/>
                <a:ea typeface="Aptos" panose="020B0004020202020204" pitchFamily="34" charset="0"/>
              </a:rPr>
              <a:t>“These will pay the penalty of eternal destruction, </a:t>
            </a:r>
            <a:r>
              <a:rPr lang="en-US" sz="4000" b="1" i="1" dirty="0">
                <a:solidFill>
                  <a:srgbClr val="FF0000"/>
                </a:solidFill>
                <a:effectLst/>
                <a:latin typeface="Times New Roman" panose="02020603050405020304" pitchFamily="18" charset="0"/>
                <a:ea typeface="Aptos" panose="020B0004020202020204" pitchFamily="34" charset="0"/>
              </a:rPr>
              <a:t>away from the presence of the Lord and from the glory of His power</a:t>
            </a:r>
            <a:r>
              <a:rPr lang="en-US" sz="4000" b="1" i="1" dirty="0">
                <a:effectLst/>
                <a:latin typeface="Times New Roman" panose="02020603050405020304" pitchFamily="18" charset="0"/>
                <a:ea typeface="Aptos" panose="020B0004020202020204" pitchFamily="34" charset="0"/>
              </a:rPr>
              <a:t> …”.</a:t>
            </a:r>
            <a:r>
              <a:rPr lang="en-US" sz="4000" dirty="0">
                <a:effectLst/>
                <a:latin typeface="Times New Roman" panose="02020603050405020304" pitchFamily="18" charset="0"/>
                <a:ea typeface="Aptos" panose="020B0004020202020204" pitchFamily="34" charset="0"/>
              </a:rPr>
              <a:t> </a:t>
            </a:r>
          </a:p>
          <a:p>
            <a:pPr marL="0" indent="0">
              <a:buNone/>
            </a:pPr>
            <a:endParaRPr lang="en-US" sz="4000" dirty="0">
              <a:latin typeface="Times New Roman" panose="02020603050405020304" pitchFamily="18" charset="0"/>
              <a:ea typeface="Aptos" panose="020B0004020202020204" pitchFamily="34" charset="0"/>
            </a:endParaRPr>
          </a:p>
          <a:p>
            <a:pPr marL="0" indent="0">
              <a:buNone/>
            </a:pPr>
            <a:r>
              <a:rPr lang="en-US" sz="4000" dirty="0">
                <a:effectLst/>
                <a:latin typeface="Times New Roman" panose="02020603050405020304" pitchFamily="18" charset="0"/>
                <a:ea typeface="Aptos" panose="020B0004020202020204" pitchFamily="34" charset="0"/>
              </a:rPr>
              <a:t>John 3:16</a:t>
            </a:r>
          </a:p>
          <a:p>
            <a:pPr marL="0" indent="0">
              <a:buNone/>
            </a:pPr>
            <a:r>
              <a:rPr lang="en-US" sz="4000" b="1" i="1" dirty="0">
                <a:effectLst/>
                <a:latin typeface="Times New Roman" panose="02020603050405020304" pitchFamily="18" charset="0"/>
                <a:ea typeface="Aptos" panose="020B0004020202020204" pitchFamily="34" charset="0"/>
              </a:rPr>
              <a:t>“For God so loved the world that He gave His only begotten Son, that whoever believes in Him should not perish but have eternal life.”</a:t>
            </a:r>
            <a:r>
              <a:rPr lang="en-US" sz="4000" dirty="0">
                <a:effectLst/>
                <a:latin typeface="Times New Roman" panose="02020603050405020304" pitchFamily="18" charset="0"/>
                <a:ea typeface="Aptos" panose="020B0004020202020204" pitchFamily="34" charset="0"/>
              </a:rPr>
              <a:t> </a:t>
            </a:r>
          </a:p>
          <a:p>
            <a:pPr marL="0" indent="0">
              <a:buNone/>
            </a:pPr>
            <a:endParaRPr lang="en-US" sz="4800" dirty="0">
              <a:latin typeface="Times New Roman" panose="02020603050405020304" pitchFamily="18" charset="0"/>
            </a:endParaRPr>
          </a:p>
        </p:txBody>
      </p:sp>
    </p:spTree>
    <p:extLst>
      <p:ext uri="{BB962C8B-B14F-4D97-AF65-F5344CB8AC3E}">
        <p14:creationId xmlns:p14="http://schemas.microsoft.com/office/powerpoint/2010/main" val="148117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endParaRPr lang="en-US" sz="4800" dirty="0"/>
          </a:p>
          <a:p>
            <a:pPr marL="0" indent="0">
              <a:buNone/>
            </a:pPr>
            <a:r>
              <a:rPr lang="en-US" sz="4800" dirty="0"/>
              <a:t>2 Thessalonians 1:8</a:t>
            </a:r>
          </a:p>
          <a:p>
            <a:pPr marL="0" indent="0">
              <a:buNone/>
            </a:pPr>
            <a:r>
              <a:rPr lang="en-US" sz="4800" b="1" i="1" dirty="0">
                <a:effectLst/>
                <a:latin typeface="Times New Roman" panose="02020603050405020304" pitchFamily="18" charset="0"/>
                <a:ea typeface="Aptos" panose="020B0004020202020204" pitchFamily="34" charset="0"/>
              </a:rPr>
              <a:t>“… in flaming fire taking vengeance on </a:t>
            </a:r>
            <a:r>
              <a:rPr lang="en-US" sz="4800" b="1" i="1" dirty="0">
                <a:solidFill>
                  <a:srgbClr val="FF0000"/>
                </a:solidFill>
                <a:effectLst/>
                <a:latin typeface="Times New Roman" panose="02020603050405020304" pitchFamily="18" charset="0"/>
                <a:ea typeface="Aptos" panose="020B0004020202020204" pitchFamily="34" charset="0"/>
              </a:rPr>
              <a:t>those who do not know God</a:t>
            </a:r>
            <a:r>
              <a:rPr lang="en-US" sz="4800" b="1" i="1" dirty="0">
                <a:effectLst/>
                <a:latin typeface="Times New Roman" panose="02020603050405020304" pitchFamily="18" charset="0"/>
                <a:ea typeface="Aptos" panose="020B0004020202020204" pitchFamily="34" charset="0"/>
              </a:rPr>
              <a:t>, and on those who do not obey the gospel of our Lord Jesus Christ.”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2043050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r>
              <a:rPr lang="en-US" sz="4000" dirty="0"/>
              <a:t>2 Thessalonians 1:9 (NASB)</a:t>
            </a:r>
          </a:p>
          <a:p>
            <a:pPr marL="0" indent="0">
              <a:buNone/>
            </a:pPr>
            <a:r>
              <a:rPr lang="en-US" sz="4000" b="1" i="1" dirty="0">
                <a:effectLst/>
                <a:latin typeface="Times New Roman" panose="02020603050405020304" pitchFamily="18" charset="0"/>
                <a:ea typeface="Aptos" panose="020B0004020202020204" pitchFamily="34" charset="0"/>
              </a:rPr>
              <a:t>“These will pay the penalty of eternal destruction, </a:t>
            </a:r>
            <a:r>
              <a:rPr lang="en-US" sz="4000" b="1" i="1" dirty="0">
                <a:solidFill>
                  <a:srgbClr val="FF0000"/>
                </a:solidFill>
                <a:effectLst/>
                <a:latin typeface="Times New Roman" panose="02020603050405020304" pitchFamily="18" charset="0"/>
                <a:ea typeface="Aptos" panose="020B0004020202020204" pitchFamily="34" charset="0"/>
              </a:rPr>
              <a:t>away from the presence of the Lord and from the glory of His power</a:t>
            </a:r>
            <a:r>
              <a:rPr lang="en-US" sz="4000" b="1" i="1" dirty="0">
                <a:effectLst/>
                <a:latin typeface="Times New Roman" panose="02020603050405020304" pitchFamily="18" charset="0"/>
                <a:ea typeface="Aptos" panose="020B0004020202020204" pitchFamily="34" charset="0"/>
              </a:rPr>
              <a:t> …”.</a:t>
            </a:r>
            <a:r>
              <a:rPr lang="en-US" sz="4000" dirty="0">
                <a:effectLst/>
                <a:latin typeface="Times New Roman" panose="02020603050405020304" pitchFamily="18" charset="0"/>
                <a:ea typeface="Aptos" panose="020B0004020202020204" pitchFamily="34" charset="0"/>
              </a:rPr>
              <a:t> </a:t>
            </a:r>
          </a:p>
          <a:p>
            <a:pPr marL="0" indent="0">
              <a:buNone/>
            </a:pPr>
            <a:endParaRPr lang="en-US" sz="4000" dirty="0">
              <a:latin typeface="Times New Roman" panose="02020603050405020304" pitchFamily="18" charset="0"/>
              <a:ea typeface="Aptos" panose="020B0004020202020204" pitchFamily="34" charset="0"/>
            </a:endParaRPr>
          </a:p>
          <a:p>
            <a:pPr marL="0" indent="0">
              <a:buNone/>
            </a:pPr>
            <a:r>
              <a:rPr lang="en-US" sz="4000" dirty="0">
                <a:effectLst/>
                <a:latin typeface="Times New Roman" panose="02020603050405020304" pitchFamily="18" charset="0"/>
                <a:ea typeface="Aptos" panose="020B0004020202020204" pitchFamily="34" charset="0"/>
              </a:rPr>
              <a:t>John 3:16</a:t>
            </a:r>
          </a:p>
          <a:p>
            <a:pPr marL="0" indent="0">
              <a:buNone/>
            </a:pPr>
            <a:r>
              <a:rPr lang="en-US" sz="4000" b="1" i="1" dirty="0">
                <a:effectLst/>
                <a:latin typeface="Times New Roman" panose="02020603050405020304" pitchFamily="18" charset="0"/>
                <a:ea typeface="Aptos" panose="020B0004020202020204" pitchFamily="34" charset="0"/>
              </a:rPr>
              <a:t>“For God so loved the world that He gave His only begotten Son, that whoever believes in Him </a:t>
            </a:r>
            <a:r>
              <a:rPr lang="en-US" sz="4000" b="1" i="1" dirty="0">
                <a:solidFill>
                  <a:srgbClr val="FF0000"/>
                </a:solidFill>
                <a:effectLst/>
                <a:latin typeface="Times New Roman" panose="02020603050405020304" pitchFamily="18" charset="0"/>
                <a:ea typeface="Aptos" panose="020B0004020202020204" pitchFamily="34" charset="0"/>
              </a:rPr>
              <a:t>should not perish </a:t>
            </a:r>
            <a:r>
              <a:rPr lang="en-US" sz="4000" b="1" i="1" dirty="0">
                <a:effectLst/>
                <a:latin typeface="Times New Roman" panose="02020603050405020304" pitchFamily="18" charset="0"/>
                <a:ea typeface="Aptos" panose="020B0004020202020204" pitchFamily="34" charset="0"/>
              </a:rPr>
              <a:t>but have eternal life.”</a:t>
            </a:r>
            <a:r>
              <a:rPr lang="en-US" sz="4000" dirty="0">
                <a:effectLst/>
                <a:latin typeface="Times New Roman" panose="02020603050405020304" pitchFamily="18" charset="0"/>
                <a:ea typeface="Aptos" panose="020B0004020202020204" pitchFamily="34" charset="0"/>
              </a:rPr>
              <a:t> </a:t>
            </a:r>
          </a:p>
          <a:p>
            <a:pPr marL="0" indent="0">
              <a:buNone/>
            </a:pPr>
            <a:endParaRPr lang="en-US" sz="4800" dirty="0">
              <a:latin typeface="Times New Roman" panose="02020603050405020304" pitchFamily="18" charset="0"/>
            </a:endParaRPr>
          </a:p>
        </p:txBody>
      </p:sp>
    </p:spTree>
    <p:extLst>
      <p:ext uri="{BB962C8B-B14F-4D97-AF65-F5344CB8AC3E}">
        <p14:creationId xmlns:p14="http://schemas.microsoft.com/office/powerpoint/2010/main" val="138435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1 Corinthians 15:51-53</a:t>
            </a:r>
          </a:p>
          <a:p>
            <a:pPr marL="0" indent="0">
              <a:buNone/>
            </a:pPr>
            <a:r>
              <a:rPr lang="en-US" sz="4400" b="1" i="1" dirty="0">
                <a:effectLst/>
                <a:latin typeface="Times New Roman" panose="02020603050405020304" pitchFamily="18" charset="0"/>
                <a:ea typeface="Aptos" panose="020B0004020202020204" pitchFamily="34" charset="0"/>
              </a:rPr>
              <a:t>“Behold, I tell you a mystery: We shall not all sleep, but we shall all be changed – in a moment, in the twinkling of an eye, at the last trumpet.  For the trumpet will sound, and the dead will be raised incorruptible, and we shall be changed.  For this corruptible must put on incorruption, and this mortal must put on immortality.”</a:t>
            </a:r>
            <a:r>
              <a:rPr lang="en-US" sz="4400" dirty="0">
                <a:effectLst/>
                <a:latin typeface="Times New Roman" panose="02020603050405020304" pitchFamily="18" charset="0"/>
                <a:ea typeface="Aptos" panose="020B0004020202020204" pitchFamily="34" charset="0"/>
              </a:rPr>
              <a:t> </a:t>
            </a:r>
            <a:endParaRPr lang="en-US" sz="4400" dirty="0"/>
          </a:p>
        </p:txBody>
      </p:sp>
    </p:spTree>
    <p:extLst>
      <p:ext uri="{BB962C8B-B14F-4D97-AF65-F5344CB8AC3E}">
        <p14:creationId xmlns:p14="http://schemas.microsoft.com/office/powerpoint/2010/main" val="342083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rmAutofit/>
          </a:bodyPr>
          <a:lstStyle/>
          <a:p>
            <a:pPr marL="0" indent="0">
              <a:buNone/>
            </a:pPr>
            <a:endParaRPr lang="en-US" sz="4800" dirty="0"/>
          </a:p>
          <a:p>
            <a:pPr marL="0" indent="0">
              <a:buNone/>
            </a:pPr>
            <a:r>
              <a:rPr lang="en-US" sz="4800" dirty="0"/>
              <a:t>John 1:12</a:t>
            </a:r>
          </a:p>
          <a:p>
            <a:pPr marL="0" indent="0">
              <a:buNone/>
            </a:pPr>
            <a:r>
              <a:rPr lang="en-US" sz="4800" b="1" i="1" dirty="0">
                <a:effectLst/>
                <a:latin typeface="Times New Roman" panose="02020603050405020304" pitchFamily="18" charset="0"/>
                <a:ea typeface="Aptos" panose="020B0004020202020204" pitchFamily="34" charset="0"/>
              </a:rPr>
              <a:t>“But as many as received Him, to them He gave the right to become children of God, to those who believe in His name.”</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158030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11:1-6</a:t>
            </a:r>
          </a:p>
          <a:p>
            <a:pPr marL="0" indent="0">
              <a:buNone/>
            </a:pPr>
            <a:r>
              <a:rPr lang="en-US" sz="4400" b="1" i="1" dirty="0">
                <a:effectLst/>
                <a:latin typeface="Times New Roman" panose="02020603050405020304" pitchFamily="18" charset="0"/>
                <a:ea typeface="Aptos" panose="020B0004020202020204" pitchFamily="34" charset="0"/>
              </a:rPr>
              <a:t>“Then I was given a reed like a measuring rod.  And the angel stood, saying, “Rise and measure the temple of God, the altar, and those who worship there.  But leave out the court which is outside the temple, and do not measure it, for it has been given to the Gentiles.  And they will tread the holy city underfoot for forty-two months.  And I will </a:t>
            </a:r>
            <a:endParaRPr lang="en-US" sz="4400" dirty="0"/>
          </a:p>
        </p:txBody>
      </p:sp>
    </p:spTree>
    <p:extLst>
      <p:ext uri="{BB962C8B-B14F-4D97-AF65-F5344CB8AC3E}">
        <p14:creationId xmlns:p14="http://schemas.microsoft.com/office/powerpoint/2010/main" val="388184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7138E-9A38-A041-DC81-45D96958EF8A}"/>
              </a:ext>
            </a:extLst>
          </p:cNvPr>
          <p:cNvSpPr>
            <a:spLocks noGrp="1"/>
          </p:cNvSpPr>
          <p:nvPr>
            <p:ph idx="1"/>
          </p:nvPr>
        </p:nvSpPr>
        <p:spPr>
          <a:xfrm>
            <a:off x="838200" y="613458"/>
            <a:ext cx="10515600" cy="5563505"/>
          </a:xfrm>
        </p:spPr>
        <p:txBody>
          <a:bodyPr>
            <a:noAutofit/>
          </a:bodyPr>
          <a:lstStyle/>
          <a:p>
            <a:pPr marL="0" indent="0">
              <a:buNone/>
            </a:pPr>
            <a:r>
              <a:rPr lang="en-US" sz="4400" dirty="0"/>
              <a:t>Revelation 11:1-6</a:t>
            </a:r>
          </a:p>
          <a:p>
            <a:pPr marL="0" indent="0">
              <a:buNone/>
            </a:pPr>
            <a:r>
              <a:rPr lang="en-US" sz="4400" b="1" i="1" dirty="0">
                <a:effectLst/>
                <a:latin typeface="Times New Roman" panose="02020603050405020304" pitchFamily="18" charset="0"/>
                <a:ea typeface="Aptos" panose="020B0004020202020204" pitchFamily="34" charset="0"/>
              </a:rPr>
              <a:t>give power to my two witnesses, and they will prophesy one thousand two hundred and sixty days, clothed in sackcloth.”  These are the two olive trees and the two lampstands standing before the God of the earth.  And if anyone wants to harm them, fire proceeds from their mouth and devours their enemies.  And if anyone wants to harm them, he must </a:t>
            </a:r>
            <a:endParaRPr lang="en-US" sz="4400" dirty="0"/>
          </a:p>
        </p:txBody>
      </p:sp>
    </p:spTree>
    <p:extLst>
      <p:ext uri="{BB962C8B-B14F-4D97-AF65-F5344CB8AC3E}">
        <p14:creationId xmlns:p14="http://schemas.microsoft.com/office/powerpoint/2010/main" val="2109162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2524</Words>
  <Application>Microsoft Office PowerPoint</Application>
  <PresentationFormat>Widescreen</PresentationFormat>
  <Paragraphs>116</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Aptos</vt:lpstr>
      <vt:lpstr>Aptos Display</vt:lpstr>
      <vt:lpstr>Arial</vt:lpstr>
      <vt:lpstr>Calibri</vt:lpstr>
      <vt:lpstr>Times New Roman</vt:lpstr>
      <vt:lpstr>Office Theme</vt:lpstr>
      <vt:lpstr>Second Thessalonians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2024-09-01T05:22:51Z</dcterms:created>
  <dcterms:modified xsi:type="dcterms:W3CDTF">2024-09-01T06:18:16Z</dcterms:modified>
</cp:coreProperties>
</file>