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3" r:id="rId58"/>
    <p:sldId id="312" r:id="rId5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93" autoAdjust="0"/>
    <p:restoredTop sz="94660"/>
  </p:normalViewPr>
  <p:slideViewPr>
    <p:cSldViewPr snapToGrid="0">
      <p:cViewPr varScale="1">
        <p:scale>
          <a:sx n="104" d="100"/>
          <a:sy n="104" d="100"/>
        </p:scale>
        <p:origin x="216" y="8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61D21E-17D1-0362-96F5-FCEA8D92006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0A28D35-97AF-FB2C-B5E1-0D1877567CD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DA1132F-6BC8-1D73-9748-F0389C0A425F}"/>
              </a:ext>
            </a:extLst>
          </p:cNvPr>
          <p:cNvSpPr>
            <a:spLocks noGrp="1"/>
          </p:cNvSpPr>
          <p:nvPr>
            <p:ph type="dt" sz="half" idx="10"/>
          </p:nvPr>
        </p:nvSpPr>
        <p:spPr/>
        <p:txBody>
          <a:bodyPr/>
          <a:lstStyle/>
          <a:p>
            <a:fld id="{378EA90A-ABD6-40A1-A5FD-BC402CA55FA6}" type="datetimeFigureOut">
              <a:rPr lang="en-US" smtClean="0"/>
              <a:t>8/17/2024</a:t>
            </a:fld>
            <a:endParaRPr lang="en-US"/>
          </a:p>
        </p:txBody>
      </p:sp>
      <p:sp>
        <p:nvSpPr>
          <p:cNvPr id="5" name="Footer Placeholder 4">
            <a:extLst>
              <a:ext uri="{FF2B5EF4-FFF2-40B4-BE49-F238E27FC236}">
                <a16:creationId xmlns:a16="http://schemas.microsoft.com/office/drawing/2014/main" id="{45B9CD1D-520B-DDAE-5513-0C389DD78B6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A83064E-4964-6FCE-EB71-138AF17490A1}"/>
              </a:ext>
            </a:extLst>
          </p:cNvPr>
          <p:cNvSpPr>
            <a:spLocks noGrp="1"/>
          </p:cNvSpPr>
          <p:nvPr>
            <p:ph type="sldNum" sz="quarter" idx="12"/>
          </p:nvPr>
        </p:nvSpPr>
        <p:spPr/>
        <p:txBody>
          <a:bodyPr/>
          <a:lstStyle/>
          <a:p>
            <a:fld id="{8303FEFC-D672-4702-8146-912BD1418337}" type="slidenum">
              <a:rPr lang="en-US" smtClean="0"/>
              <a:t>‹#›</a:t>
            </a:fld>
            <a:endParaRPr lang="en-US"/>
          </a:p>
        </p:txBody>
      </p:sp>
    </p:spTree>
    <p:extLst>
      <p:ext uri="{BB962C8B-B14F-4D97-AF65-F5344CB8AC3E}">
        <p14:creationId xmlns:p14="http://schemas.microsoft.com/office/powerpoint/2010/main" val="39802046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479CF7-2332-579D-4449-09387494996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9064392-E5DB-6D88-D78E-0DEBE1E4565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C621B4C-0A2E-5C50-F077-0B368E4E8A86}"/>
              </a:ext>
            </a:extLst>
          </p:cNvPr>
          <p:cNvSpPr>
            <a:spLocks noGrp="1"/>
          </p:cNvSpPr>
          <p:nvPr>
            <p:ph type="dt" sz="half" idx="10"/>
          </p:nvPr>
        </p:nvSpPr>
        <p:spPr/>
        <p:txBody>
          <a:bodyPr/>
          <a:lstStyle/>
          <a:p>
            <a:fld id="{378EA90A-ABD6-40A1-A5FD-BC402CA55FA6}" type="datetimeFigureOut">
              <a:rPr lang="en-US" smtClean="0"/>
              <a:t>8/17/2024</a:t>
            </a:fld>
            <a:endParaRPr lang="en-US"/>
          </a:p>
        </p:txBody>
      </p:sp>
      <p:sp>
        <p:nvSpPr>
          <p:cNvPr id="5" name="Footer Placeholder 4">
            <a:extLst>
              <a:ext uri="{FF2B5EF4-FFF2-40B4-BE49-F238E27FC236}">
                <a16:creationId xmlns:a16="http://schemas.microsoft.com/office/drawing/2014/main" id="{CB25B0DD-F62B-A470-8A6B-0ADAD3C669A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B42A718-2F03-AD3E-F0C8-071A56E5932B}"/>
              </a:ext>
            </a:extLst>
          </p:cNvPr>
          <p:cNvSpPr>
            <a:spLocks noGrp="1"/>
          </p:cNvSpPr>
          <p:nvPr>
            <p:ph type="sldNum" sz="quarter" idx="12"/>
          </p:nvPr>
        </p:nvSpPr>
        <p:spPr/>
        <p:txBody>
          <a:bodyPr/>
          <a:lstStyle/>
          <a:p>
            <a:fld id="{8303FEFC-D672-4702-8146-912BD1418337}" type="slidenum">
              <a:rPr lang="en-US" smtClean="0"/>
              <a:t>‹#›</a:t>
            </a:fld>
            <a:endParaRPr lang="en-US"/>
          </a:p>
        </p:txBody>
      </p:sp>
    </p:spTree>
    <p:extLst>
      <p:ext uri="{BB962C8B-B14F-4D97-AF65-F5344CB8AC3E}">
        <p14:creationId xmlns:p14="http://schemas.microsoft.com/office/powerpoint/2010/main" val="8144729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9F3B112-5180-C425-900B-9B09F46F0E4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3E6E5AD-DB24-C5DD-6772-8CB33FCF18B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59A2872-AB76-BDB1-0DC2-C0537D718231}"/>
              </a:ext>
            </a:extLst>
          </p:cNvPr>
          <p:cNvSpPr>
            <a:spLocks noGrp="1"/>
          </p:cNvSpPr>
          <p:nvPr>
            <p:ph type="dt" sz="half" idx="10"/>
          </p:nvPr>
        </p:nvSpPr>
        <p:spPr/>
        <p:txBody>
          <a:bodyPr/>
          <a:lstStyle/>
          <a:p>
            <a:fld id="{378EA90A-ABD6-40A1-A5FD-BC402CA55FA6}" type="datetimeFigureOut">
              <a:rPr lang="en-US" smtClean="0"/>
              <a:t>8/17/2024</a:t>
            </a:fld>
            <a:endParaRPr lang="en-US"/>
          </a:p>
        </p:txBody>
      </p:sp>
      <p:sp>
        <p:nvSpPr>
          <p:cNvPr id="5" name="Footer Placeholder 4">
            <a:extLst>
              <a:ext uri="{FF2B5EF4-FFF2-40B4-BE49-F238E27FC236}">
                <a16:creationId xmlns:a16="http://schemas.microsoft.com/office/drawing/2014/main" id="{6A02C1F4-157C-4651-B9DC-10437BDBB71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B9890A5-7AB7-AB21-FC9B-41C7B15897B3}"/>
              </a:ext>
            </a:extLst>
          </p:cNvPr>
          <p:cNvSpPr>
            <a:spLocks noGrp="1"/>
          </p:cNvSpPr>
          <p:nvPr>
            <p:ph type="sldNum" sz="quarter" idx="12"/>
          </p:nvPr>
        </p:nvSpPr>
        <p:spPr/>
        <p:txBody>
          <a:bodyPr/>
          <a:lstStyle/>
          <a:p>
            <a:fld id="{8303FEFC-D672-4702-8146-912BD1418337}" type="slidenum">
              <a:rPr lang="en-US" smtClean="0"/>
              <a:t>‹#›</a:t>
            </a:fld>
            <a:endParaRPr lang="en-US"/>
          </a:p>
        </p:txBody>
      </p:sp>
    </p:spTree>
    <p:extLst>
      <p:ext uri="{BB962C8B-B14F-4D97-AF65-F5344CB8AC3E}">
        <p14:creationId xmlns:p14="http://schemas.microsoft.com/office/powerpoint/2010/main" val="1576050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7A56BC-7477-AEC1-740A-A08B8BA829B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DE6C506-1961-9508-9F52-C8F5DE35CC0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9AAE50F-944B-F265-ED9D-85EAF8185C9A}"/>
              </a:ext>
            </a:extLst>
          </p:cNvPr>
          <p:cNvSpPr>
            <a:spLocks noGrp="1"/>
          </p:cNvSpPr>
          <p:nvPr>
            <p:ph type="dt" sz="half" idx="10"/>
          </p:nvPr>
        </p:nvSpPr>
        <p:spPr/>
        <p:txBody>
          <a:bodyPr/>
          <a:lstStyle/>
          <a:p>
            <a:fld id="{378EA90A-ABD6-40A1-A5FD-BC402CA55FA6}" type="datetimeFigureOut">
              <a:rPr lang="en-US" smtClean="0"/>
              <a:t>8/17/2024</a:t>
            </a:fld>
            <a:endParaRPr lang="en-US"/>
          </a:p>
        </p:txBody>
      </p:sp>
      <p:sp>
        <p:nvSpPr>
          <p:cNvPr id="5" name="Footer Placeholder 4">
            <a:extLst>
              <a:ext uri="{FF2B5EF4-FFF2-40B4-BE49-F238E27FC236}">
                <a16:creationId xmlns:a16="http://schemas.microsoft.com/office/drawing/2014/main" id="{E791B2BA-89DA-CE8F-7371-FB8E6CFCF89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FA72F01-D081-F88D-4FF6-B732C4C8B162}"/>
              </a:ext>
            </a:extLst>
          </p:cNvPr>
          <p:cNvSpPr>
            <a:spLocks noGrp="1"/>
          </p:cNvSpPr>
          <p:nvPr>
            <p:ph type="sldNum" sz="quarter" idx="12"/>
          </p:nvPr>
        </p:nvSpPr>
        <p:spPr/>
        <p:txBody>
          <a:bodyPr/>
          <a:lstStyle/>
          <a:p>
            <a:fld id="{8303FEFC-D672-4702-8146-912BD1418337}" type="slidenum">
              <a:rPr lang="en-US" smtClean="0"/>
              <a:t>‹#›</a:t>
            </a:fld>
            <a:endParaRPr lang="en-US"/>
          </a:p>
        </p:txBody>
      </p:sp>
    </p:spTree>
    <p:extLst>
      <p:ext uri="{BB962C8B-B14F-4D97-AF65-F5344CB8AC3E}">
        <p14:creationId xmlns:p14="http://schemas.microsoft.com/office/powerpoint/2010/main" val="17560529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2D5F0A-EC68-D013-FA8B-CE2F7CEE083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FD14016-0CBF-FB34-5DF4-0AFDAF26C6CF}"/>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E05D6B9-A846-EF37-F08B-27E8BE6DDA07}"/>
              </a:ext>
            </a:extLst>
          </p:cNvPr>
          <p:cNvSpPr>
            <a:spLocks noGrp="1"/>
          </p:cNvSpPr>
          <p:nvPr>
            <p:ph type="dt" sz="half" idx="10"/>
          </p:nvPr>
        </p:nvSpPr>
        <p:spPr/>
        <p:txBody>
          <a:bodyPr/>
          <a:lstStyle/>
          <a:p>
            <a:fld id="{378EA90A-ABD6-40A1-A5FD-BC402CA55FA6}" type="datetimeFigureOut">
              <a:rPr lang="en-US" smtClean="0"/>
              <a:t>8/17/2024</a:t>
            </a:fld>
            <a:endParaRPr lang="en-US"/>
          </a:p>
        </p:txBody>
      </p:sp>
      <p:sp>
        <p:nvSpPr>
          <p:cNvPr id="5" name="Footer Placeholder 4">
            <a:extLst>
              <a:ext uri="{FF2B5EF4-FFF2-40B4-BE49-F238E27FC236}">
                <a16:creationId xmlns:a16="http://schemas.microsoft.com/office/drawing/2014/main" id="{A35E3588-58F9-69F5-370E-7F25F79262C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8D511BB-5A4B-79D7-6FA8-83E4AE549A2F}"/>
              </a:ext>
            </a:extLst>
          </p:cNvPr>
          <p:cNvSpPr>
            <a:spLocks noGrp="1"/>
          </p:cNvSpPr>
          <p:nvPr>
            <p:ph type="sldNum" sz="quarter" idx="12"/>
          </p:nvPr>
        </p:nvSpPr>
        <p:spPr/>
        <p:txBody>
          <a:bodyPr/>
          <a:lstStyle/>
          <a:p>
            <a:fld id="{8303FEFC-D672-4702-8146-912BD1418337}" type="slidenum">
              <a:rPr lang="en-US" smtClean="0"/>
              <a:t>‹#›</a:t>
            </a:fld>
            <a:endParaRPr lang="en-US"/>
          </a:p>
        </p:txBody>
      </p:sp>
    </p:spTree>
    <p:extLst>
      <p:ext uri="{BB962C8B-B14F-4D97-AF65-F5344CB8AC3E}">
        <p14:creationId xmlns:p14="http://schemas.microsoft.com/office/powerpoint/2010/main" val="33310937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46279C-9B8B-4034-19F5-FFA45C334EA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FF9B893-AA6A-1C8F-7CC6-FA2DAB3704D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CEB12BB-72F0-2483-6789-50321912560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E8F9D32-807D-5FCA-289B-7C058B0858EE}"/>
              </a:ext>
            </a:extLst>
          </p:cNvPr>
          <p:cNvSpPr>
            <a:spLocks noGrp="1"/>
          </p:cNvSpPr>
          <p:nvPr>
            <p:ph type="dt" sz="half" idx="10"/>
          </p:nvPr>
        </p:nvSpPr>
        <p:spPr/>
        <p:txBody>
          <a:bodyPr/>
          <a:lstStyle/>
          <a:p>
            <a:fld id="{378EA90A-ABD6-40A1-A5FD-BC402CA55FA6}" type="datetimeFigureOut">
              <a:rPr lang="en-US" smtClean="0"/>
              <a:t>8/17/2024</a:t>
            </a:fld>
            <a:endParaRPr lang="en-US"/>
          </a:p>
        </p:txBody>
      </p:sp>
      <p:sp>
        <p:nvSpPr>
          <p:cNvPr id="6" name="Footer Placeholder 5">
            <a:extLst>
              <a:ext uri="{FF2B5EF4-FFF2-40B4-BE49-F238E27FC236}">
                <a16:creationId xmlns:a16="http://schemas.microsoft.com/office/drawing/2014/main" id="{A713EC76-F1A4-7D41-7433-38C49862E70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BDBF234-E7D1-737C-20B1-93FB5F24AC81}"/>
              </a:ext>
            </a:extLst>
          </p:cNvPr>
          <p:cNvSpPr>
            <a:spLocks noGrp="1"/>
          </p:cNvSpPr>
          <p:nvPr>
            <p:ph type="sldNum" sz="quarter" idx="12"/>
          </p:nvPr>
        </p:nvSpPr>
        <p:spPr/>
        <p:txBody>
          <a:bodyPr/>
          <a:lstStyle/>
          <a:p>
            <a:fld id="{8303FEFC-D672-4702-8146-912BD1418337}" type="slidenum">
              <a:rPr lang="en-US" smtClean="0"/>
              <a:t>‹#›</a:t>
            </a:fld>
            <a:endParaRPr lang="en-US"/>
          </a:p>
        </p:txBody>
      </p:sp>
    </p:spTree>
    <p:extLst>
      <p:ext uri="{BB962C8B-B14F-4D97-AF65-F5344CB8AC3E}">
        <p14:creationId xmlns:p14="http://schemas.microsoft.com/office/powerpoint/2010/main" val="23865581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5D4FA2-FD91-EF34-962E-F69B25DE817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58FAB67-C6E5-7DCF-8B72-A911D6AC5B4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C64CE40-DD4C-5097-A865-2469F7CAED6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DFBB73E-A738-EF18-2C93-D02853A214C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209BA4B-F599-EB1C-5B8B-898ECFA6029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2521F7C-CE43-F24B-7055-92247557B28E}"/>
              </a:ext>
            </a:extLst>
          </p:cNvPr>
          <p:cNvSpPr>
            <a:spLocks noGrp="1"/>
          </p:cNvSpPr>
          <p:nvPr>
            <p:ph type="dt" sz="half" idx="10"/>
          </p:nvPr>
        </p:nvSpPr>
        <p:spPr/>
        <p:txBody>
          <a:bodyPr/>
          <a:lstStyle/>
          <a:p>
            <a:fld id="{378EA90A-ABD6-40A1-A5FD-BC402CA55FA6}" type="datetimeFigureOut">
              <a:rPr lang="en-US" smtClean="0"/>
              <a:t>8/17/2024</a:t>
            </a:fld>
            <a:endParaRPr lang="en-US"/>
          </a:p>
        </p:txBody>
      </p:sp>
      <p:sp>
        <p:nvSpPr>
          <p:cNvPr id="8" name="Footer Placeholder 7">
            <a:extLst>
              <a:ext uri="{FF2B5EF4-FFF2-40B4-BE49-F238E27FC236}">
                <a16:creationId xmlns:a16="http://schemas.microsoft.com/office/drawing/2014/main" id="{37C75F67-9C9E-501B-4E61-AAE80F98910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65D2A67-55F3-85CD-29AC-C0E049CE9470}"/>
              </a:ext>
            </a:extLst>
          </p:cNvPr>
          <p:cNvSpPr>
            <a:spLocks noGrp="1"/>
          </p:cNvSpPr>
          <p:nvPr>
            <p:ph type="sldNum" sz="quarter" idx="12"/>
          </p:nvPr>
        </p:nvSpPr>
        <p:spPr/>
        <p:txBody>
          <a:bodyPr/>
          <a:lstStyle/>
          <a:p>
            <a:fld id="{8303FEFC-D672-4702-8146-912BD1418337}" type="slidenum">
              <a:rPr lang="en-US" smtClean="0"/>
              <a:t>‹#›</a:t>
            </a:fld>
            <a:endParaRPr lang="en-US"/>
          </a:p>
        </p:txBody>
      </p:sp>
    </p:spTree>
    <p:extLst>
      <p:ext uri="{BB962C8B-B14F-4D97-AF65-F5344CB8AC3E}">
        <p14:creationId xmlns:p14="http://schemas.microsoft.com/office/powerpoint/2010/main" val="24801666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2B1F82-0868-BFB2-6C5B-B83C5993535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66A3372-AD56-8E9B-950A-9A89392DA118}"/>
              </a:ext>
            </a:extLst>
          </p:cNvPr>
          <p:cNvSpPr>
            <a:spLocks noGrp="1"/>
          </p:cNvSpPr>
          <p:nvPr>
            <p:ph type="dt" sz="half" idx="10"/>
          </p:nvPr>
        </p:nvSpPr>
        <p:spPr/>
        <p:txBody>
          <a:bodyPr/>
          <a:lstStyle/>
          <a:p>
            <a:fld id="{378EA90A-ABD6-40A1-A5FD-BC402CA55FA6}" type="datetimeFigureOut">
              <a:rPr lang="en-US" smtClean="0"/>
              <a:t>8/17/2024</a:t>
            </a:fld>
            <a:endParaRPr lang="en-US"/>
          </a:p>
        </p:txBody>
      </p:sp>
      <p:sp>
        <p:nvSpPr>
          <p:cNvPr id="4" name="Footer Placeholder 3">
            <a:extLst>
              <a:ext uri="{FF2B5EF4-FFF2-40B4-BE49-F238E27FC236}">
                <a16:creationId xmlns:a16="http://schemas.microsoft.com/office/drawing/2014/main" id="{E7B37BFB-2642-21FB-7A7F-F879536C504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59CE28D-62A5-8BE6-ABA0-76E2AA843E5D}"/>
              </a:ext>
            </a:extLst>
          </p:cNvPr>
          <p:cNvSpPr>
            <a:spLocks noGrp="1"/>
          </p:cNvSpPr>
          <p:nvPr>
            <p:ph type="sldNum" sz="quarter" idx="12"/>
          </p:nvPr>
        </p:nvSpPr>
        <p:spPr/>
        <p:txBody>
          <a:bodyPr/>
          <a:lstStyle/>
          <a:p>
            <a:fld id="{8303FEFC-D672-4702-8146-912BD1418337}" type="slidenum">
              <a:rPr lang="en-US" smtClean="0"/>
              <a:t>‹#›</a:t>
            </a:fld>
            <a:endParaRPr lang="en-US"/>
          </a:p>
        </p:txBody>
      </p:sp>
    </p:spTree>
    <p:extLst>
      <p:ext uri="{BB962C8B-B14F-4D97-AF65-F5344CB8AC3E}">
        <p14:creationId xmlns:p14="http://schemas.microsoft.com/office/powerpoint/2010/main" val="39366181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F4A9F45-BAC2-8D5D-E816-C72054AE351C}"/>
              </a:ext>
            </a:extLst>
          </p:cNvPr>
          <p:cNvSpPr>
            <a:spLocks noGrp="1"/>
          </p:cNvSpPr>
          <p:nvPr>
            <p:ph type="dt" sz="half" idx="10"/>
          </p:nvPr>
        </p:nvSpPr>
        <p:spPr/>
        <p:txBody>
          <a:bodyPr/>
          <a:lstStyle/>
          <a:p>
            <a:fld id="{378EA90A-ABD6-40A1-A5FD-BC402CA55FA6}" type="datetimeFigureOut">
              <a:rPr lang="en-US" smtClean="0"/>
              <a:t>8/17/2024</a:t>
            </a:fld>
            <a:endParaRPr lang="en-US"/>
          </a:p>
        </p:txBody>
      </p:sp>
      <p:sp>
        <p:nvSpPr>
          <p:cNvPr id="3" name="Footer Placeholder 2">
            <a:extLst>
              <a:ext uri="{FF2B5EF4-FFF2-40B4-BE49-F238E27FC236}">
                <a16:creationId xmlns:a16="http://schemas.microsoft.com/office/drawing/2014/main" id="{ECDA061B-7D5A-434E-870C-F21992D7754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9C91AB2-B7B3-A950-BCE3-AB4FE385A256}"/>
              </a:ext>
            </a:extLst>
          </p:cNvPr>
          <p:cNvSpPr>
            <a:spLocks noGrp="1"/>
          </p:cNvSpPr>
          <p:nvPr>
            <p:ph type="sldNum" sz="quarter" idx="12"/>
          </p:nvPr>
        </p:nvSpPr>
        <p:spPr/>
        <p:txBody>
          <a:bodyPr/>
          <a:lstStyle/>
          <a:p>
            <a:fld id="{8303FEFC-D672-4702-8146-912BD1418337}" type="slidenum">
              <a:rPr lang="en-US" smtClean="0"/>
              <a:t>‹#›</a:t>
            </a:fld>
            <a:endParaRPr lang="en-US"/>
          </a:p>
        </p:txBody>
      </p:sp>
    </p:spTree>
    <p:extLst>
      <p:ext uri="{BB962C8B-B14F-4D97-AF65-F5344CB8AC3E}">
        <p14:creationId xmlns:p14="http://schemas.microsoft.com/office/powerpoint/2010/main" val="21658762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CF7E0B-169E-FE2D-A9E5-8798B48AF64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09C5729-4BAE-6FD3-04B4-ECCFF78AEF9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31C6D6F-10BE-E875-2C41-9468C0F021D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F398C27-E0EF-E63E-836A-E988AC0E543E}"/>
              </a:ext>
            </a:extLst>
          </p:cNvPr>
          <p:cNvSpPr>
            <a:spLocks noGrp="1"/>
          </p:cNvSpPr>
          <p:nvPr>
            <p:ph type="dt" sz="half" idx="10"/>
          </p:nvPr>
        </p:nvSpPr>
        <p:spPr/>
        <p:txBody>
          <a:bodyPr/>
          <a:lstStyle/>
          <a:p>
            <a:fld id="{378EA90A-ABD6-40A1-A5FD-BC402CA55FA6}" type="datetimeFigureOut">
              <a:rPr lang="en-US" smtClean="0"/>
              <a:t>8/17/2024</a:t>
            </a:fld>
            <a:endParaRPr lang="en-US"/>
          </a:p>
        </p:txBody>
      </p:sp>
      <p:sp>
        <p:nvSpPr>
          <p:cNvPr id="6" name="Footer Placeholder 5">
            <a:extLst>
              <a:ext uri="{FF2B5EF4-FFF2-40B4-BE49-F238E27FC236}">
                <a16:creationId xmlns:a16="http://schemas.microsoft.com/office/drawing/2014/main" id="{47AACCC3-78D3-41F4-7F7F-6DCBA670B90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817AF7C-F5E1-F7DA-DF1E-CB3111E5AA44}"/>
              </a:ext>
            </a:extLst>
          </p:cNvPr>
          <p:cNvSpPr>
            <a:spLocks noGrp="1"/>
          </p:cNvSpPr>
          <p:nvPr>
            <p:ph type="sldNum" sz="quarter" idx="12"/>
          </p:nvPr>
        </p:nvSpPr>
        <p:spPr/>
        <p:txBody>
          <a:bodyPr/>
          <a:lstStyle/>
          <a:p>
            <a:fld id="{8303FEFC-D672-4702-8146-912BD1418337}" type="slidenum">
              <a:rPr lang="en-US" smtClean="0"/>
              <a:t>‹#›</a:t>
            </a:fld>
            <a:endParaRPr lang="en-US"/>
          </a:p>
        </p:txBody>
      </p:sp>
    </p:spTree>
    <p:extLst>
      <p:ext uri="{BB962C8B-B14F-4D97-AF65-F5344CB8AC3E}">
        <p14:creationId xmlns:p14="http://schemas.microsoft.com/office/powerpoint/2010/main" val="11262871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2C50CA-26C6-8B27-CA5B-D7FDCA33334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FA869D2-B0D4-ECF7-0846-EBD494175E6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385700D-FC40-0C19-9C26-462119C9E04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4DF1763-14E3-C8E6-BE28-A3C90177A0BE}"/>
              </a:ext>
            </a:extLst>
          </p:cNvPr>
          <p:cNvSpPr>
            <a:spLocks noGrp="1"/>
          </p:cNvSpPr>
          <p:nvPr>
            <p:ph type="dt" sz="half" idx="10"/>
          </p:nvPr>
        </p:nvSpPr>
        <p:spPr/>
        <p:txBody>
          <a:bodyPr/>
          <a:lstStyle/>
          <a:p>
            <a:fld id="{378EA90A-ABD6-40A1-A5FD-BC402CA55FA6}" type="datetimeFigureOut">
              <a:rPr lang="en-US" smtClean="0"/>
              <a:t>8/17/2024</a:t>
            </a:fld>
            <a:endParaRPr lang="en-US"/>
          </a:p>
        </p:txBody>
      </p:sp>
      <p:sp>
        <p:nvSpPr>
          <p:cNvPr id="6" name="Footer Placeholder 5">
            <a:extLst>
              <a:ext uri="{FF2B5EF4-FFF2-40B4-BE49-F238E27FC236}">
                <a16:creationId xmlns:a16="http://schemas.microsoft.com/office/drawing/2014/main" id="{6923D217-431E-ACBF-D19E-FF07DCE75FD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E0255DB-DB77-8158-D808-9B1DB15BD38C}"/>
              </a:ext>
            </a:extLst>
          </p:cNvPr>
          <p:cNvSpPr>
            <a:spLocks noGrp="1"/>
          </p:cNvSpPr>
          <p:nvPr>
            <p:ph type="sldNum" sz="quarter" idx="12"/>
          </p:nvPr>
        </p:nvSpPr>
        <p:spPr/>
        <p:txBody>
          <a:bodyPr/>
          <a:lstStyle/>
          <a:p>
            <a:fld id="{8303FEFC-D672-4702-8146-912BD1418337}" type="slidenum">
              <a:rPr lang="en-US" smtClean="0"/>
              <a:t>‹#›</a:t>
            </a:fld>
            <a:endParaRPr lang="en-US"/>
          </a:p>
        </p:txBody>
      </p:sp>
    </p:spTree>
    <p:extLst>
      <p:ext uri="{BB962C8B-B14F-4D97-AF65-F5344CB8AC3E}">
        <p14:creationId xmlns:p14="http://schemas.microsoft.com/office/powerpoint/2010/main" val="23196053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4F4728A-DF7B-F9C9-37F8-6D6D5E7EAF1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633A3E3-0F2E-8572-9C30-57EDE6813C7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EBE69BC-A1FF-FAD4-08FF-6E5AD7E55B7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378EA90A-ABD6-40A1-A5FD-BC402CA55FA6}" type="datetimeFigureOut">
              <a:rPr lang="en-US" smtClean="0"/>
              <a:t>8/17/2024</a:t>
            </a:fld>
            <a:endParaRPr lang="en-US"/>
          </a:p>
        </p:txBody>
      </p:sp>
      <p:sp>
        <p:nvSpPr>
          <p:cNvPr id="5" name="Footer Placeholder 4">
            <a:extLst>
              <a:ext uri="{FF2B5EF4-FFF2-40B4-BE49-F238E27FC236}">
                <a16:creationId xmlns:a16="http://schemas.microsoft.com/office/drawing/2014/main" id="{C7CAE82B-C3AD-11ED-8E90-977E2CD2027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53EF3ED6-0D04-EAA6-218F-F784C84D3E9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8303FEFC-D672-4702-8146-912BD1418337}" type="slidenum">
              <a:rPr lang="en-US" smtClean="0"/>
              <a:t>‹#›</a:t>
            </a:fld>
            <a:endParaRPr lang="en-US"/>
          </a:p>
        </p:txBody>
      </p:sp>
    </p:spTree>
    <p:extLst>
      <p:ext uri="{BB962C8B-B14F-4D97-AF65-F5344CB8AC3E}">
        <p14:creationId xmlns:p14="http://schemas.microsoft.com/office/powerpoint/2010/main" val="24886732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2212CE-2AF2-57E4-509E-021BEDE4B7F5}"/>
              </a:ext>
            </a:extLst>
          </p:cNvPr>
          <p:cNvSpPr>
            <a:spLocks noGrp="1"/>
          </p:cNvSpPr>
          <p:nvPr>
            <p:ph type="ctrTitle"/>
          </p:nvPr>
        </p:nvSpPr>
        <p:spPr>
          <a:xfrm>
            <a:off x="1524000" y="2235200"/>
            <a:ext cx="9144000" cy="2387600"/>
          </a:xfrm>
        </p:spPr>
        <p:txBody>
          <a:bodyPr>
            <a:normAutofit fontScale="90000"/>
          </a:bodyPr>
          <a:lstStyle/>
          <a:p>
            <a:r>
              <a:rPr lang="en-US" sz="9600" b="1" dirty="0">
                <a:latin typeface="Calibri" panose="020F0502020204030204" pitchFamily="34" charset="0"/>
                <a:ea typeface="Calibri" panose="020F0502020204030204" pitchFamily="34" charset="0"/>
                <a:cs typeface="Calibri" panose="020F0502020204030204" pitchFamily="34" charset="0"/>
              </a:rPr>
              <a:t>Second</a:t>
            </a:r>
            <a:br>
              <a:rPr lang="en-US" sz="9600" b="1" dirty="0">
                <a:latin typeface="Calibri" panose="020F0502020204030204" pitchFamily="34" charset="0"/>
                <a:ea typeface="Calibri" panose="020F0502020204030204" pitchFamily="34" charset="0"/>
                <a:cs typeface="Calibri" panose="020F0502020204030204" pitchFamily="34" charset="0"/>
              </a:rPr>
            </a:br>
            <a:r>
              <a:rPr lang="en-US" sz="9600" b="1" dirty="0">
                <a:latin typeface="Calibri" panose="020F0502020204030204" pitchFamily="34" charset="0"/>
                <a:ea typeface="Calibri" panose="020F0502020204030204" pitchFamily="34" charset="0"/>
                <a:cs typeface="Calibri" panose="020F0502020204030204" pitchFamily="34" charset="0"/>
              </a:rPr>
              <a:t>Thessalonians</a:t>
            </a:r>
          </a:p>
        </p:txBody>
      </p:sp>
    </p:spTree>
    <p:extLst>
      <p:ext uri="{BB962C8B-B14F-4D97-AF65-F5344CB8AC3E}">
        <p14:creationId xmlns:p14="http://schemas.microsoft.com/office/powerpoint/2010/main" val="27357470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B623E5-69D7-FA02-3072-8CD6C9D76489}"/>
              </a:ext>
            </a:extLst>
          </p:cNvPr>
          <p:cNvSpPr>
            <a:spLocks noGrp="1"/>
          </p:cNvSpPr>
          <p:nvPr>
            <p:ph type="title"/>
          </p:nvPr>
        </p:nvSpPr>
        <p:spPr/>
        <p:txBody>
          <a:bodyPr/>
          <a:lstStyle/>
          <a:p>
            <a:r>
              <a:rPr lang="en-US" dirty="0"/>
              <a:t>The Earth’s Current Population …</a:t>
            </a:r>
          </a:p>
        </p:txBody>
      </p:sp>
      <p:sp>
        <p:nvSpPr>
          <p:cNvPr id="3" name="Content Placeholder 2">
            <a:extLst>
              <a:ext uri="{FF2B5EF4-FFF2-40B4-BE49-F238E27FC236}">
                <a16:creationId xmlns:a16="http://schemas.microsoft.com/office/drawing/2014/main" id="{AC9E17E0-BB92-9DFD-62BD-229E6B911445}"/>
              </a:ext>
            </a:extLst>
          </p:cNvPr>
          <p:cNvSpPr>
            <a:spLocks noGrp="1"/>
          </p:cNvSpPr>
          <p:nvPr>
            <p:ph idx="1"/>
          </p:nvPr>
        </p:nvSpPr>
        <p:spPr/>
        <p:txBody>
          <a:bodyPr>
            <a:normAutofit/>
          </a:bodyPr>
          <a:lstStyle/>
          <a:p>
            <a:r>
              <a:rPr lang="en-US" sz="4800" dirty="0">
                <a:solidFill>
                  <a:srgbClr val="FF0000"/>
                </a:solidFill>
              </a:rPr>
              <a:t>8,200,000,000 – total population</a:t>
            </a:r>
          </a:p>
        </p:txBody>
      </p:sp>
    </p:spTree>
    <p:extLst>
      <p:ext uri="{BB962C8B-B14F-4D97-AF65-F5344CB8AC3E}">
        <p14:creationId xmlns:p14="http://schemas.microsoft.com/office/powerpoint/2010/main" val="41156277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B623E5-69D7-FA02-3072-8CD6C9D76489}"/>
              </a:ext>
            </a:extLst>
          </p:cNvPr>
          <p:cNvSpPr>
            <a:spLocks noGrp="1"/>
          </p:cNvSpPr>
          <p:nvPr>
            <p:ph type="title"/>
          </p:nvPr>
        </p:nvSpPr>
        <p:spPr/>
        <p:txBody>
          <a:bodyPr/>
          <a:lstStyle/>
          <a:p>
            <a:r>
              <a:rPr lang="en-US" dirty="0"/>
              <a:t>The Earth’s Current Population …</a:t>
            </a:r>
          </a:p>
        </p:txBody>
      </p:sp>
      <p:sp>
        <p:nvSpPr>
          <p:cNvPr id="3" name="Content Placeholder 2">
            <a:extLst>
              <a:ext uri="{FF2B5EF4-FFF2-40B4-BE49-F238E27FC236}">
                <a16:creationId xmlns:a16="http://schemas.microsoft.com/office/drawing/2014/main" id="{AC9E17E0-BB92-9DFD-62BD-229E6B911445}"/>
              </a:ext>
            </a:extLst>
          </p:cNvPr>
          <p:cNvSpPr>
            <a:spLocks noGrp="1"/>
          </p:cNvSpPr>
          <p:nvPr>
            <p:ph idx="1"/>
          </p:nvPr>
        </p:nvSpPr>
        <p:spPr/>
        <p:txBody>
          <a:bodyPr>
            <a:normAutofit/>
          </a:bodyPr>
          <a:lstStyle/>
          <a:p>
            <a:r>
              <a:rPr lang="en-US" sz="4800" dirty="0"/>
              <a:t>8,200,000,000 – total population</a:t>
            </a:r>
          </a:p>
          <a:p>
            <a:r>
              <a:rPr lang="en-US" sz="4800" dirty="0">
                <a:solidFill>
                  <a:srgbClr val="FF0000"/>
                </a:solidFill>
              </a:rPr>
              <a:t>75% will die … 6,150,000,000</a:t>
            </a:r>
          </a:p>
        </p:txBody>
      </p:sp>
    </p:spTree>
    <p:extLst>
      <p:ext uri="{BB962C8B-B14F-4D97-AF65-F5344CB8AC3E}">
        <p14:creationId xmlns:p14="http://schemas.microsoft.com/office/powerpoint/2010/main" val="27366942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B623E5-69D7-FA02-3072-8CD6C9D76489}"/>
              </a:ext>
            </a:extLst>
          </p:cNvPr>
          <p:cNvSpPr>
            <a:spLocks noGrp="1"/>
          </p:cNvSpPr>
          <p:nvPr>
            <p:ph type="title"/>
          </p:nvPr>
        </p:nvSpPr>
        <p:spPr/>
        <p:txBody>
          <a:bodyPr/>
          <a:lstStyle/>
          <a:p>
            <a:r>
              <a:rPr lang="en-US" dirty="0"/>
              <a:t>The Earth’s Current Population …</a:t>
            </a:r>
          </a:p>
        </p:txBody>
      </p:sp>
      <p:sp>
        <p:nvSpPr>
          <p:cNvPr id="3" name="Content Placeholder 2">
            <a:extLst>
              <a:ext uri="{FF2B5EF4-FFF2-40B4-BE49-F238E27FC236}">
                <a16:creationId xmlns:a16="http://schemas.microsoft.com/office/drawing/2014/main" id="{AC9E17E0-BB92-9DFD-62BD-229E6B911445}"/>
              </a:ext>
            </a:extLst>
          </p:cNvPr>
          <p:cNvSpPr>
            <a:spLocks noGrp="1"/>
          </p:cNvSpPr>
          <p:nvPr>
            <p:ph idx="1"/>
          </p:nvPr>
        </p:nvSpPr>
        <p:spPr/>
        <p:txBody>
          <a:bodyPr>
            <a:normAutofit/>
          </a:bodyPr>
          <a:lstStyle/>
          <a:p>
            <a:r>
              <a:rPr lang="en-US" sz="4800" dirty="0"/>
              <a:t>8,200,000,000 – total population</a:t>
            </a:r>
          </a:p>
          <a:p>
            <a:r>
              <a:rPr lang="en-US" sz="4800" dirty="0"/>
              <a:t>75% will die … 6,150,000,000</a:t>
            </a:r>
          </a:p>
          <a:p>
            <a:r>
              <a:rPr lang="en-US" sz="4800" dirty="0">
                <a:solidFill>
                  <a:srgbClr val="FF0000"/>
                </a:solidFill>
              </a:rPr>
              <a:t>25% are believers … 1,537,500,000</a:t>
            </a:r>
          </a:p>
        </p:txBody>
      </p:sp>
    </p:spTree>
    <p:extLst>
      <p:ext uri="{BB962C8B-B14F-4D97-AF65-F5344CB8AC3E}">
        <p14:creationId xmlns:p14="http://schemas.microsoft.com/office/powerpoint/2010/main" val="4446024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549C48B-FB7D-8D06-4B19-9AA3DB32E4D0}"/>
              </a:ext>
            </a:extLst>
          </p:cNvPr>
          <p:cNvSpPr>
            <a:spLocks noGrp="1"/>
          </p:cNvSpPr>
          <p:nvPr>
            <p:ph idx="1"/>
          </p:nvPr>
        </p:nvSpPr>
        <p:spPr>
          <a:xfrm>
            <a:off x="838200" y="635794"/>
            <a:ext cx="10515600" cy="5541169"/>
          </a:xfrm>
        </p:spPr>
        <p:txBody>
          <a:bodyPr>
            <a:noAutofit/>
          </a:bodyPr>
          <a:lstStyle/>
          <a:p>
            <a:pPr marL="0" indent="0">
              <a:buNone/>
            </a:pPr>
            <a:r>
              <a:rPr lang="en-US" sz="4000" dirty="0"/>
              <a:t>Revelation 20:4</a:t>
            </a:r>
          </a:p>
          <a:p>
            <a:pPr marL="0" indent="0">
              <a:buNone/>
            </a:pPr>
            <a:r>
              <a:rPr lang="en-US" sz="4000" b="1" i="1" dirty="0">
                <a:effectLst/>
                <a:latin typeface="Times New Roman" panose="02020603050405020304" pitchFamily="18" charset="0"/>
                <a:ea typeface="Aptos" panose="020B0004020202020204" pitchFamily="34" charset="0"/>
              </a:rPr>
              <a:t>“And I saw thrones, and they sat on them, and judgment was committed to them.  Then I saw the souls of those who had been beheaded for their witness to Jesus and for the word of God, who had not worshiped the beast or his image, and had not received his mark on their foreheads or on their hands.  And they lived and reigned with Christ for a thousand years.”</a:t>
            </a:r>
            <a:endParaRPr lang="en-US" sz="4000" dirty="0"/>
          </a:p>
        </p:txBody>
      </p:sp>
    </p:spTree>
    <p:extLst>
      <p:ext uri="{BB962C8B-B14F-4D97-AF65-F5344CB8AC3E}">
        <p14:creationId xmlns:p14="http://schemas.microsoft.com/office/powerpoint/2010/main" val="15602966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B623E5-69D7-FA02-3072-8CD6C9D76489}"/>
              </a:ext>
            </a:extLst>
          </p:cNvPr>
          <p:cNvSpPr>
            <a:spLocks noGrp="1"/>
          </p:cNvSpPr>
          <p:nvPr>
            <p:ph type="title"/>
          </p:nvPr>
        </p:nvSpPr>
        <p:spPr/>
        <p:txBody>
          <a:bodyPr/>
          <a:lstStyle/>
          <a:p>
            <a:r>
              <a:rPr lang="en-US" dirty="0"/>
              <a:t>The Earth’s Current Population …</a:t>
            </a:r>
          </a:p>
        </p:txBody>
      </p:sp>
      <p:sp>
        <p:nvSpPr>
          <p:cNvPr id="3" name="Content Placeholder 2">
            <a:extLst>
              <a:ext uri="{FF2B5EF4-FFF2-40B4-BE49-F238E27FC236}">
                <a16:creationId xmlns:a16="http://schemas.microsoft.com/office/drawing/2014/main" id="{AC9E17E0-BB92-9DFD-62BD-229E6B911445}"/>
              </a:ext>
            </a:extLst>
          </p:cNvPr>
          <p:cNvSpPr>
            <a:spLocks noGrp="1"/>
          </p:cNvSpPr>
          <p:nvPr>
            <p:ph idx="1"/>
          </p:nvPr>
        </p:nvSpPr>
        <p:spPr>
          <a:xfrm>
            <a:off x="838200" y="1825625"/>
            <a:ext cx="10748058" cy="4899266"/>
          </a:xfrm>
        </p:spPr>
        <p:txBody>
          <a:bodyPr>
            <a:normAutofit/>
          </a:bodyPr>
          <a:lstStyle/>
          <a:p>
            <a:r>
              <a:rPr lang="en-US" sz="4800" dirty="0"/>
              <a:t>8,200,000,000 – total population</a:t>
            </a:r>
          </a:p>
          <a:p>
            <a:r>
              <a:rPr lang="en-US" sz="4800" dirty="0"/>
              <a:t>75% will die … 6,150,000,000</a:t>
            </a:r>
          </a:p>
          <a:p>
            <a:r>
              <a:rPr lang="en-US" sz="4800" dirty="0"/>
              <a:t>25% are believers … 1,537,500,000</a:t>
            </a:r>
          </a:p>
          <a:p>
            <a:r>
              <a:rPr lang="en-US" sz="4800" dirty="0">
                <a:solidFill>
                  <a:srgbClr val="FF0000"/>
                </a:solidFill>
              </a:rPr>
              <a:t>4,612,500,000 … remaining unbelievers, many of whom are </a:t>
            </a:r>
            <a:r>
              <a:rPr lang="en-US" sz="4800" b="1" i="1" dirty="0">
                <a:solidFill>
                  <a:srgbClr val="FF0000"/>
                </a:solidFill>
                <a:latin typeface="Times New Roman" panose="02020603050405020304" pitchFamily="18" charset="0"/>
                <a:cs typeface="Times New Roman" panose="02020603050405020304" pitchFamily="18" charset="0"/>
              </a:rPr>
              <a:t>“those who don’t know God.”</a:t>
            </a:r>
          </a:p>
        </p:txBody>
      </p:sp>
    </p:spTree>
    <p:extLst>
      <p:ext uri="{BB962C8B-B14F-4D97-AF65-F5344CB8AC3E}">
        <p14:creationId xmlns:p14="http://schemas.microsoft.com/office/powerpoint/2010/main" val="23583609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549C48B-FB7D-8D06-4B19-9AA3DB32E4D0}"/>
              </a:ext>
            </a:extLst>
          </p:cNvPr>
          <p:cNvSpPr>
            <a:spLocks noGrp="1"/>
          </p:cNvSpPr>
          <p:nvPr>
            <p:ph idx="1"/>
          </p:nvPr>
        </p:nvSpPr>
        <p:spPr>
          <a:xfrm>
            <a:off x="838200" y="635794"/>
            <a:ext cx="10515600" cy="5541169"/>
          </a:xfrm>
        </p:spPr>
        <p:txBody>
          <a:bodyPr>
            <a:noAutofit/>
          </a:bodyPr>
          <a:lstStyle/>
          <a:p>
            <a:pPr marL="0" indent="0">
              <a:buNone/>
            </a:pPr>
            <a:r>
              <a:rPr lang="en-US" sz="4800" dirty="0"/>
              <a:t>2 Thessalonians 1:8-9</a:t>
            </a:r>
          </a:p>
          <a:p>
            <a:pPr marL="0" indent="0">
              <a:buNone/>
            </a:pPr>
            <a:r>
              <a:rPr lang="en-US" sz="4800" b="1" i="1" dirty="0">
                <a:effectLst/>
                <a:latin typeface="Times New Roman" panose="02020603050405020304" pitchFamily="18" charset="0"/>
                <a:ea typeface="Aptos" panose="020B0004020202020204" pitchFamily="34" charset="0"/>
              </a:rPr>
              <a:t>“… in flaming fire taking vengeance on those who do not know God, and on </a:t>
            </a:r>
            <a:r>
              <a:rPr lang="en-US" sz="4800" b="1" i="1" u="sng" dirty="0">
                <a:solidFill>
                  <a:srgbClr val="FF0000"/>
                </a:solidFill>
                <a:effectLst/>
                <a:latin typeface="Times New Roman" panose="02020603050405020304" pitchFamily="18" charset="0"/>
                <a:ea typeface="Aptos" panose="020B0004020202020204" pitchFamily="34" charset="0"/>
              </a:rPr>
              <a:t>those who do not obey the gospel of our Lord Jesus Christ</a:t>
            </a:r>
            <a:r>
              <a:rPr lang="en-US" sz="4800" b="1" i="1" dirty="0">
                <a:effectLst/>
                <a:latin typeface="Times New Roman" panose="02020603050405020304" pitchFamily="18" charset="0"/>
                <a:ea typeface="Aptos" panose="020B0004020202020204" pitchFamily="34" charset="0"/>
              </a:rPr>
              <a:t>.  These shall be punished with everlasting destruction from the presence of the Lord and from the glory of His power …”.</a:t>
            </a:r>
            <a:endParaRPr lang="en-US" sz="4800" dirty="0"/>
          </a:p>
        </p:txBody>
      </p:sp>
    </p:spTree>
    <p:extLst>
      <p:ext uri="{BB962C8B-B14F-4D97-AF65-F5344CB8AC3E}">
        <p14:creationId xmlns:p14="http://schemas.microsoft.com/office/powerpoint/2010/main" val="37020951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549C48B-FB7D-8D06-4B19-9AA3DB32E4D0}"/>
              </a:ext>
            </a:extLst>
          </p:cNvPr>
          <p:cNvSpPr>
            <a:spLocks noGrp="1"/>
          </p:cNvSpPr>
          <p:nvPr>
            <p:ph idx="1"/>
          </p:nvPr>
        </p:nvSpPr>
        <p:spPr>
          <a:xfrm>
            <a:off x="838200" y="635794"/>
            <a:ext cx="10515600" cy="5541169"/>
          </a:xfrm>
        </p:spPr>
        <p:txBody>
          <a:bodyPr>
            <a:noAutofit/>
          </a:bodyPr>
          <a:lstStyle/>
          <a:p>
            <a:pPr marL="0" indent="0" algn="ctr">
              <a:buNone/>
            </a:pPr>
            <a:endParaRPr lang="en-US" sz="6600" dirty="0">
              <a:effectLst/>
              <a:latin typeface="Times New Roman" panose="02020603050405020304" pitchFamily="18" charset="0"/>
              <a:ea typeface="Aptos" panose="020B0004020202020204" pitchFamily="34" charset="0"/>
            </a:endParaRPr>
          </a:p>
          <a:p>
            <a:pPr marL="0" indent="0" algn="ctr">
              <a:buNone/>
            </a:pPr>
            <a:r>
              <a:rPr lang="en-US" sz="6600" dirty="0">
                <a:effectLst/>
                <a:latin typeface="Times New Roman" panose="02020603050405020304" pitchFamily="18" charset="0"/>
                <a:ea typeface="Aptos" panose="020B0004020202020204" pitchFamily="34" charset="0"/>
              </a:rPr>
              <a:t>The gospel is designed to lead people to believe in Jesus Christ for everlasting life. </a:t>
            </a:r>
            <a:endParaRPr lang="en-US" sz="6600" dirty="0"/>
          </a:p>
        </p:txBody>
      </p:sp>
    </p:spTree>
    <p:extLst>
      <p:ext uri="{BB962C8B-B14F-4D97-AF65-F5344CB8AC3E}">
        <p14:creationId xmlns:p14="http://schemas.microsoft.com/office/powerpoint/2010/main" val="1501131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549C48B-FB7D-8D06-4B19-9AA3DB32E4D0}"/>
              </a:ext>
            </a:extLst>
          </p:cNvPr>
          <p:cNvSpPr>
            <a:spLocks noGrp="1"/>
          </p:cNvSpPr>
          <p:nvPr>
            <p:ph idx="1"/>
          </p:nvPr>
        </p:nvSpPr>
        <p:spPr>
          <a:xfrm>
            <a:off x="838200" y="635794"/>
            <a:ext cx="10515600" cy="5541169"/>
          </a:xfrm>
        </p:spPr>
        <p:txBody>
          <a:bodyPr>
            <a:noAutofit/>
          </a:bodyPr>
          <a:lstStyle/>
          <a:p>
            <a:pPr marL="0" indent="0">
              <a:buNone/>
            </a:pPr>
            <a:r>
              <a:rPr lang="en-US" sz="4800" dirty="0"/>
              <a:t>Galatians 1:6-9</a:t>
            </a:r>
          </a:p>
          <a:p>
            <a:pPr marL="0" indent="0">
              <a:buNone/>
            </a:pPr>
            <a:r>
              <a:rPr lang="en-US" sz="4800" b="1" i="1" dirty="0">
                <a:effectLst/>
                <a:latin typeface="Times New Roman" panose="02020603050405020304" pitchFamily="18" charset="0"/>
                <a:ea typeface="Aptos" panose="020B0004020202020204" pitchFamily="34" charset="0"/>
              </a:rPr>
              <a:t>“I marvel that you are turning away so soon from Him who called you in the grace of Christ, to a different gospel, which is not another; but there are some who trouble you and want to pervert the gospel of Christ.  But even if we, or an angel from heaven, preach any other </a:t>
            </a:r>
            <a:endParaRPr lang="en-US" sz="4800" dirty="0"/>
          </a:p>
        </p:txBody>
      </p:sp>
    </p:spTree>
    <p:extLst>
      <p:ext uri="{BB962C8B-B14F-4D97-AF65-F5344CB8AC3E}">
        <p14:creationId xmlns:p14="http://schemas.microsoft.com/office/powerpoint/2010/main" val="10690036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549C48B-FB7D-8D06-4B19-9AA3DB32E4D0}"/>
              </a:ext>
            </a:extLst>
          </p:cNvPr>
          <p:cNvSpPr>
            <a:spLocks noGrp="1"/>
          </p:cNvSpPr>
          <p:nvPr>
            <p:ph idx="1"/>
          </p:nvPr>
        </p:nvSpPr>
        <p:spPr>
          <a:xfrm>
            <a:off x="838200" y="635794"/>
            <a:ext cx="10515600" cy="5541169"/>
          </a:xfrm>
        </p:spPr>
        <p:txBody>
          <a:bodyPr>
            <a:noAutofit/>
          </a:bodyPr>
          <a:lstStyle/>
          <a:p>
            <a:pPr marL="0" indent="0">
              <a:buNone/>
            </a:pPr>
            <a:r>
              <a:rPr lang="en-US" sz="4800" dirty="0"/>
              <a:t>Galatians 1:6-9</a:t>
            </a:r>
          </a:p>
          <a:p>
            <a:pPr marL="0" indent="0">
              <a:buNone/>
            </a:pPr>
            <a:r>
              <a:rPr lang="en-US" sz="4800" b="1" i="1" dirty="0">
                <a:effectLst/>
                <a:latin typeface="Times New Roman" panose="02020603050405020304" pitchFamily="18" charset="0"/>
                <a:ea typeface="Aptos" panose="020B0004020202020204" pitchFamily="34" charset="0"/>
              </a:rPr>
              <a:t>gospel to you than what we have preached to you, let him be accursed.  As we have said before, so now I say again, if anyone preaches any other gospel to you than what you have received, let him be accursed.”</a:t>
            </a:r>
            <a:r>
              <a:rPr lang="en-US" sz="4800" dirty="0">
                <a:effectLst/>
                <a:latin typeface="Times New Roman" panose="02020603050405020304" pitchFamily="18" charset="0"/>
                <a:ea typeface="Aptos" panose="020B0004020202020204" pitchFamily="34" charset="0"/>
              </a:rPr>
              <a:t> </a:t>
            </a:r>
            <a:endParaRPr lang="en-US" sz="4800" dirty="0"/>
          </a:p>
        </p:txBody>
      </p:sp>
    </p:spTree>
    <p:extLst>
      <p:ext uri="{BB962C8B-B14F-4D97-AF65-F5344CB8AC3E}">
        <p14:creationId xmlns:p14="http://schemas.microsoft.com/office/powerpoint/2010/main" val="31813774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549C48B-FB7D-8D06-4B19-9AA3DB32E4D0}"/>
              </a:ext>
            </a:extLst>
          </p:cNvPr>
          <p:cNvSpPr>
            <a:spLocks noGrp="1"/>
          </p:cNvSpPr>
          <p:nvPr>
            <p:ph idx="1"/>
          </p:nvPr>
        </p:nvSpPr>
        <p:spPr>
          <a:xfrm>
            <a:off x="838200" y="635794"/>
            <a:ext cx="10515600" cy="5541169"/>
          </a:xfrm>
        </p:spPr>
        <p:txBody>
          <a:bodyPr>
            <a:noAutofit/>
          </a:bodyPr>
          <a:lstStyle/>
          <a:p>
            <a:pPr marL="0" indent="0">
              <a:buNone/>
            </a:pPr>
            <a:r>
              <a:rPr lang="en-US" sz="4800" dirty="0"/>
              <a:t>Galatians 1:6-9</a:t>
            </a:r>
          </a:p>
          <a:p>
            <a:pPr marL="0" indent="0">
              <a:buNone/>
            </a:pPr>
            <a:r>
              <a:rPr lang="en-US" sz="4800" b="1" i="1" dirty="0">
                <a:effectLst/>
                <a:latin typeface="Times New Roman" panose="02020603050405020304" pitchFamily="18" charset="0"/>
                <a:ea typeface="Aptos" panose="020B0004020202020204" pitchFamily="34" charset="0"/>
              </a:rPr>
              <a:t>“I marvel that </a:t>
            </a:r>
            <a:r>
              <a:rPr lang="en-US" sz="4800" b="1" i="1" dirty="0">
                <a:solidFill>
                  <a:srgbClr val="FF0000"/>
                </a:solidFill>
                <a:effectLst/>
                <a:latin typeface="Times New Roman" panose="02020603050405020304" pitchFamily="18" charset="0"/>
                <a:ea typeface="Aptos" panose="020B0004020202020204" pitchFamily="34" charset="0"/>
              </a:rPr>
              <a:t>you are turning away so soon from Him who called you in the grace of Christ</a:t>
            </a:r>
            <a:r>
              <a:rPr lang="en-US" sz="4800" b="1" i="1" dirty="0">
                <a:effectLst/>
                <a:latin typeface="Times New Roman" panose="02020603050405020304" pitchFamily="18" charset="0"/>
                <a:ea typeface="Aptos" panose="020B0004020202020204" pitchFamily="34" charset="0"/>
              </a:rPr>
              <a:t>, to a different gospel, which is not another; but there are some who trouble you and want to pervert the gospel of Christ.  But even if we, or an angel from heaven, preach any other </a:t>
            </a:r>
            <a:endParaRPr lang="en-US" sz="4800" dirty="0"/>
          </a:p>
        </p:txBody>
      </p:sp>
    </p:spTree>
    <p:extLst>
      <p:ext uri="{BB962C8B-B14F-4D97-AF65-F5344CB8AC3E}">
        <p14:creationId xmlns:p14="http://schemas.microsoft.com/office/powerpoint/2010/main" val="21271146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549C48B-FB7D-8D06-4B19-9AA3DB32E4D0}"/>
              </a:ext>
            </a:extLst>
          </p:cNvPr>
          <p:cNvSpPr>
            <a:spLocks noGrp="1"/>
          </p:cNvSpPr>
          <p:nvPr>
            <p:ph idx="1"/>
          </p:nvPr>
        </p:nvSpPr>
        <p:spPr>
          <a:xfrm>
            <a:off x="838200" y="635794"/>
            <a:ext cx="10515600" cy="5541169"/>
          </a:xfrm>
        </p:spPr>
        <p:txBody>
          <a:bodyPr>
            <a:noAutofit/>
          </a:bodyPr>
          <a:lstStyle/>
          <a:p>
            <a:pPr marL="0" indent="0">
              <a:buNone/>
            </a:pPr>
            <a:r>
              <a:rPr lang="en-US" sz="4400" dirty="0"/>
              <a:t>2 Thessalonians 1:6-8</a:t>
            </a:r>
          </a:p>
          <a:p>
            <a:pPr marL="0" indent="0">
              <a:buNone/>
            </a:pPr>
            <a:r>
              <a:rPr lang="en-US" sz="4400" b="1" i="1" dirty="0">
                <a:effectLst/>
                <a:latin typeface="Times New Roman" panose="02020603050405020304" pitchFamily="18" charset="0"/>
                <a:ea typeface="Aptos" panose="020B0004020202020204" pitchFamily="34" charset="0"/>
              </a:rPr>
              <a:t>“… since it is a righteous thing with God to repay with tribulation those who trouble you, and to give you who are troubled rest with us when the Lord Jesus is revealed from heaven with His mighty angels, in flaming fire taking vengeance on those who do not know God, and on those who do not obey the gospel of our Lord Jesus Christ.”</a:t>
            </a:r>
            <a:endParaRPr lang="en-US" sz="4400" dirty="0"/>
          </a:p>
        </p:txBody>
      </p:sp>
    </p:spTree>
    <p:extLst>
      <p:ext uri="{BB962C8B-B14F-4D97-AF65-F5344CB8AC3E}">
        <p14:creationId xmlns:p14="http://schemas.microsoft.com/office/powerpoint/2010/main" val="30444568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549C48B-FB7D-8D06-4B19-9AA3DB32E4D0}"/>
              </a:ext>
            </a:extLst>
          </p:cNvPr>
          <p:cNvSpPr>
            <a:spLocks noGrp="1"/>
          </p:cNvSpPr>
          <p:nvPr>
            <p:ph idx="1"/>
          </p:nvPr>
        </p:nvSpPr>
        <p:spPr>
          <a:xfrm>
            <a:off x="838200" y="635794"/>
            <a:ext cx="10515600" cy="5541169"/>
          </a:xfrm>
        </p:spPr>
        <p:txBody>
          <a:bodyPr>
            <a:noAutofit/>
          </a:bodyPr>
          <a:lstStyle/>
          <a:p>
            <a:pPr marL="0" indent="0">
              <a:buNone/>
            </a:pPr>
            <a:endParaRPr lang="en-US" sz="8000" dirty="0"/>
          </a:p>
          <a:p>
            <a:pPr marL="0" indent="0">
              <a:buNone/>
            </a:pPr>
            <a:endParaRPr lang="en-US" sz="5400" dirty="0"/>
          </a:p>
          <a:p>
            <a:pPr marL="0" indent="0">
              <a:buNone/>
            </a:pPr>
            <a:r>
              <a:rPr lang="en-US" sz="8000" dirty="0"/>
              <a:t>  Gospel = “good news”</a:t>
            </a:r>
          </a:p>
        </p:txBody>
      </p:sp>
    </p:spTree>
    <p:extLst>
      <p:ext uri="{BB962C8B-B14F-4D97-AF65-F5344CB8AC3E}">
        <p14:creationId xmlns:p14="http://schemas.microsoft.com/office/powerpoint/2010/main" val="35147296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549C48B-FB7D-8D06-4B19-9AA3DB32E4D0}"/>
              </a:ext>
            </a:extLst>
          </p:cNvPr>
          <p:cNvSpPr>
            <a:spLocks noGrp="1"/>
          </p:cNvSpPr>
          <p:nvPr>
            <p:ph idx="1"/>
          </p:nvPr>
        </p:nvSpPr>
        <p:spPr>
          <a:xfrm>
            <a:off x="459129" y="514139"/>
            <a:ext cx="11273741" cy="5829722"/>
          </a:xfrm>
        </p:spPr>
        <p:txBody>
          <a:bodyPr>
            <a:noAutofit/>
          </a:bodyPr>
          <a:lstStyle/>
          <a:p>
            <a:pPr marL="0" indent="0">
              <a:buNone/>
            </a:pPr>
            <a:r>
              <a:rPr lang="en-US" sz="4000" dirty="0"/>
              <a:t>1 Corinthians 15:1-4</a:t>
            </a:r>
          </a:p>
          <a:p>
            <a:pPr marL="0" indent="0">
              <a:buNone/>
            </a:pPr>
            <a:r>
              <a:rPr lang="en-US" sz="4000" b="1" i="1" dirty="0">
                <a:effectLst/>
                <a:latin typeface="Times New Roman" panose="02020603050405020304" pitchFamily="18" charset="0"/>
                <a:ea typeface="Aptos" panose="020B0004020202020204" pitchFamily="34" charset="0"/>
              </a:rPr>
              <a:t>“Moreover, brethren, I declare to you the gospel which I preached to you, which also you received and in which you stand, by which also you are saved, if you hold fast that word which I preached to you – unless you believed in vain.  For I delivered to you first of all that which I also received: that Christ died for our sins according to the Scriptures, and that He was buried, and that He rose again the third day according to the Scriptures …”.</a:t>
            </a:r>
            <a:r>
              <a:rPr lang="en-US" sz="4000" dirty="0">
                <a:effectLst/>
                <a:latin typeface="Times New Roman" panose="02020603050405020304" pitchFamily="18" charset="0"/>
                <a:ea typeface="Aptos" panose="020B0004020202020204" pitchFamily="34" charset="0"/>
              </a:rPr>
              <a:t> </a:t>
            </a:r>
            <a:endParaRPr lang="en-US" sz="4000" dirty="0"/>
          </a:p>
        </p:txBody>
      </p:sp>
    </p:spTree>
    <p:extLst>
      <p:ext uri="{BB962C8B-B14F-4D97-AF65-F5344CB8AC3E}">
        <p14:creationId xmlns:p14="http://schemas.microsoft.com/office/powerpoint/2010/main" val="11939806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549C48B-FB7D-8D06-4B19-9AA3DB32E4D0}"/>
              </a:ext>
            </a:extLst>
          </p:cNvPr>
          <p:cNvSpPr>
            <a:spLocks noGrp="1"/>
          </p:cNvSpPr>
          <p:nvPr>
            <p:ph idx="1"/>
          </p:nvPr>
        </p:nvSpPr>
        <p:spPr>
          <a:xfrm>
            <a:off x="459129" y="514139"/>
            <a:ext cx="11273741" cy="5829722"/>
          </a:xfrm>
        </p:spPr>
        <p:txBody>
          <a:bodyPr>
            <a:noAutofit/>
          </a:bodyPr>
          <a:lstStyle/>
          <a:p>
            <a:pPr marL="0" indent="0">
              <a:buNone/>
            </a:pPr>
            <a:r>
              <a:rPr lang="en-US" sz="4000" dirty="0"/>
              <a:t>1 Corinthians 15:1-4</a:t>
            </a:r>
          </a:p>
          <a:p>
            <a:pPr marL="0" indent="0">
              <a:buNone/>
            </a:pPr>
            <a:r>
              <a:rPr lang="en-US" sz="4000" b="1" i="1" dirty="0">
                <a:effectLst/>
                <a:latin typeface="Times New Roman" panose="02020603050405020304" pitchFamily="18" charset="0"/>
                <a:ea typeface="Aptos" panose="020B0004020202020204" pitchFamily="34" charset="0"/>
              </a:rPr>
              <a:t>“Moreover, brethren, I declare to you the gospel which I preached to you, which also you received and in which you stand, by which also you are saved, if you hold fast that word which I preached to you – unless you believed in vain.  For I delivered to you first of all that which I also received: </a:t>
            </a:r>
            <a:r>
              <a:rPr lang="en-US" sz="4000" b="1" i="1" dirty="0">
                <a:solidFill>
                  <a:srgbClr val="FF0000"/>
                </a:solidFill>
                <a:effectLst/>
                <a:latin typeface="Times New Roman" panose="02020603050405020304" pitchFamily="18" charset="0"/>
                <a:ea typeface="Aptos" panose="020B0004020202020204" pitchFamily="34" charset="0"/>
              </a:rPr>
              <a:t>that Christ died for our sins according to the Scriptures, and that He was buried, and that He rose again the third day according to the Scriptures</a:t>
            </a:r>
            <a:r>
              <a:rPr lang="en-US" sz="4000" b="1" i="1" dirty="0">
                <a:effectLst/>
                <a:latin typeface="Times New Roman" panose="02020603050405020304" pitchFamily="18" charset="0"/>
                <a:ea typeface="Aptos" panose="020B0004020202020204" pitchFamily="34" charset="0"/>
              </a:rPr>
              <a:t> …”.</a:t>
            </a:r>
            <a:r>
              <a:rPr lang="en-US" sz="4000" dirty="0">
                <a:effectLst/>
                <a:latin typeface="Times New Roman" panose="02020603050405020304" pitchFamily="18" charset="0"/>
                <a:ea typeface="Aptos" panose="020B0004020202020204" pitchFamily="34" charset="0"/>
              </a:rPr>
              <a:t> </a:t>
            </a:r>
            <a:endParaRPr lang="en-US" sz="4000" dirty="0"/>
          </a:p>
        </p:txBody>
      </p:sp>
    </p:spTree>
    <p:extLst>
      <p:ext uri="{BB962C8B-B14F-4D97-AF65-F5344CB8AC3E}">
        <p14:creationId xmlns:p14="http://schemas.microsoft.com/office/powerpoint/2010/main" val="9271163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549C48B-FB7D-8D06-4B19-9AA3DB32E4D0}"/>
              </a:ext>
            </a:extLst>
          </p:cNvPr>
          <p:cNvSpPr>
            <a:spLocks noGrp="1"/>
          </p:cNvSpPr>
          <p:nvPr>
            <p:ph idx="1"/>
          </p:nvPr>
        </p:nvSpPr>
        <p:spPr>
          <a:xfrm>
            <a:off x="789007" y="514139"/>
            <a:ext cx="10613985" cy="5829722"/>
          </a:xfrm>
        </p:spPr>
        <p:txBody>
          <a:bodyPr>
            <a:noAutofit/>
          </a:bodyPr>
          <a:lstStyle/>
          <a:p>
            <a:pPr marL="0" indent="0" algn="ctr">
              <a:buNone/>
            </a:pPr>
            <a:endParaRPr lang="en-US" sz="3200" dirty="0">
              <a:effectLst/>
              <a:latin typeface="Times New Roman" panose="02020603050405020304" pitchFamily="18" charset="0"/>
              <a:ea typeface="Aptos" panose="020B0004020202020204" pitchFamily="34" charset="0"/>
            </a:endParaRPr>
          </a:p>
          <a:p>
            <a:pPr marL="0" indent="0" algn="ctr">
              <a:buNone/>
            </a:pPr>
            <a:r>
              <a:rPr lang="en-US" sz="6600" dirty="0">
                <a:effectLst/>
                <a:latin typeface="Times New Roman" panose="02020603050405020304" pitchFamily="18" charset="0"/>
                <a:ea typeface="Aptos" panose="020B0004020202020204" pitchFamily="34" charset="0"/>
              </a:rPr>
              <a:t>There are also those that insist that this (</a:t>
            </a:r>
            <a:r>
              <a:rPr lang="en-US" sz="6600" i="1" dirty="0">
                <a:effectLst/>
                <a:latin typeface="Times New Roman" panose="02020603050405020304" pitchFamily="18" charset="0"/>
                <a:ea typeface="Aptos" panose="020B0004020202020204" pitchFamily="34" charset="0"/>
              </a:rPr>
              <a:t>the death, burial, and resurrection</a:t>
            </a:r>
            <a:r>
              <a:rPr lang="en-US" sz="6600" dirty="0">
                <a:effectLst/>
                <a:latin typeface="Times New Roman" panose="02020603050405020304" pitchFamily="18" charset="0"/>
                <a:ea typeface="Aptos" panose="020B0004020202020204" pitchFamily="34" charset="0"/>
              </a:rPr>
              <a:t>) is what must be believed in order to receive everlasting life. </a:t>
            </a:r>
            <a:endParaRPr lang="en-US" sz="6600" dirty="0"/>
          </a:p>
        </p:txBody>
      </p:sp>
    </p:spTree>
    <p:extLst>
      <p:ext uri="{BB962C8B-B14F-4D97-AF65-F5344CB8AC3E}">
        <p14:creationId xmlns:p14="http://schemas.microsoft.com/office/powerpoint/2010/main" val="28032803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549C48B-FB7D-8D06-4B19-9AA3DB32E4D0}"/>
              </a:ext>
            </a:extLst>
          </p:cNvPr>
          <p:cNvSpPr>
            <a:spLocks noGrp="1"/>
          </p:cNvSpPr>
          <p:nvPr>
            <p:ph idx="1"/>
          </p:nvPr>
        </p:nvSpPr>
        <p:spPr>
          <a:xfrm>
            <a:off x="789007" y="514139"/>
            <a:ext cx="10613985" cy="5829722"/>
          </a:xfrm>
        </p:spPr>
        <p:txBody>
          <a:bodyPr>
            <a:noAutofit/>
          </a:bodyPr>
          <a:lstStyle/>
          <a:p>
            <a:pPr marL="0" indent="0" algn="ctr">
              <a:buNone/>
            </a:pPr>
            <a:r>
              <a:rPr lang="en-US" sz="5400" dirty="0">
                <a:effectLst/>
                <a:latin typeface="Times New Roman" panose="02020603050405020304" pitchFamily="18" charset="0"/>
                <a:ea typeface="Aptos" panose="020B0004020202020204" pitchFamily="34" charset="0"/>
              </a:rPr>
              <a:t>These three things absolutely had to happen so that mankind could even have the possibility of being saved from eternal condemnation.</a:t>
            </a:r>
            <a:endParaRPr lang="en-US" sz="5400" dirty="0"/>
          </a:p>
        </p:txBody>
      </p:sp>
    </p:spTree>
    <p:extLst>
      <p:ext uri="{BB962C8B-B14F-4D97-AF65-F5344CB8AC3E}">
        <p14:creationId xmlns:p14="http://schemas.microsoft.com/office/powerpoint/2010/main" val="29007584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549C48B-FB7D-8D06-4B19-9AA3DB32E4D0}"/>
              </a:ext>
            </a:extLst>
          </p:cNvPr>
          <p:cNvSpPr>
            <a:spLocks noGrp="1"/>
          </p:cNvSpPr>
          <p:nvPr>
            <p:ph idx="1"/>
          </p:nvPr>
        </p:nvSpPr>
        <p:spPr>
          <a:xfrm>
            <a:off x="789007" y="514139"/>
            <a:ext cx="10613985" cy="5829722"/>
          </a:xfrm>
        </p:spPr>
        <p:txBody>
          <a:bodyPr>
            <a:noAutofit/>
          </a:bodyPr>
          <a:lstStyle/>
          <a:p>
            <a:pPr marL="0" indent="0" algn="ctr">
              <a:buNone/>
            </a:pPr>
            <a:r>
              <a:rPr lang="en-US" sz="5400" dirty="0">
                <a:effectLst/>
                <a:latin typeface="Times New Roman" panose="02020603050405020304" pitchFamily="18" charset="0"/>
                <a:ea typeface="Aptos" panose="020B0004020202020204" pitchFamily="34" charset="0"/>
              </a:rPr>
              <a:t>These three things absolutely had to happen so that mankind could even have the possibility of being saved from eternal condemnation.</a:t>
            </a:r>
          </a:p>
          <a:p>
            <a:pPr marL="0" indent="0" algn="ctr">
              <a:buNone/>
            </a:pPr>
            <a:endParaRPr lang="en-US" sz="2400" dirty="0">
              <a:latin typeface="Times New Roman" panose="02020603050405020304" pitchFamily="18" charset="0"/>
            </a:endParaRPr>
          </a:p>
          <a:p>
            <a:pPr marL="0" indent="0" algn="ctr">
              <a:buNone/>
            </a:pPr>
            <a:r>
              <a:rPr lang="en-US" sz="5400" dirty="0">
                <a:effectLst/>
                <a:latin typeface="Times New Roman" panose="02020603050405020304" pitchFamily="18" charset="0"/>
                <a:ea typeface="Aptos" panose="020B0004020202020204" pitchFamily="34" charset="0"/>
              </a:rPr>
              <a:t>Without these elements, man’s eternal salvation could never have become a reality.</a:t>
            </a:r>
            <a:endParaRPr lang="en-US" sz="5400" dirty="0"/>
          </a:p>
        </p:txBody>
      </p:sp>
    </p:spTree>
    <p:extLst>
      <p:ext uri="{BB962C8B-B14F-4D97-AF65-F5344CB8AC3E}">
        <p14:creationId xmlns:p14="http://schemas.microsoft.com/office/powerpoint/2010/main" val="307809678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549C48B-FB7D-8D06-4B19-9AA3DB32E4D0}"/>
              </a:ext>
            </a:extLst>
          </p:cNvPr>
          <p:cNvSpPr>
            <a:spLocks noGrp="1"/>
          </p:cNvSpPr>
          <p:nvPr>
            <p:ph idx="1"/>
          </p:nvPr>
        </p:nvSpPr>
        <p:spPr>
          <a:xfrm>
            <a:off x="789007" y="514139"/>
            <a:ext cx="10613985" cy="5829722"/>
          </a:xfrm>
        </p:spPr>
        <p:txBody>
          <a:bodyPr>
            <a:noAutofit/>
          </a:bodyPr>
          <a:lstStyle/>
          <a:p>
            <a:pPr marL="0" indent="0" algn="ctr">
              <a:buNone/>
            </a:pPr>
            <a:endParaRPr lang="en-US" sz="4000" dirty="0">
              <a:effectLst/>
              <a:latin typeface="Times New Roman" panose="02020603050405020304" pitchFamily="18" charset="0"/>
              <a:ea typeface="Aptos" panose="020B0004020202020204" pitchFamily="34" charset="0"/>
            </a:endParaRPr>
          </a:p>
          <a:p>
            <a:pPr marL="0" indent="0" algn="ctr">
              <a:buNone/>
            </a:pPr>
            <a:r>
              <a:rPr lang="en-US" sz="7200" dirty="0">
                <a:effectLst/>
                <a:latin typeface="Times New Roman" panose="02020603050405020304" pitchFamily="18" charset="0"/>
                <a:ea typeface="Aptos" panose="020B0004020202020204" pitchFamily="34" charset="0"/>
              </a:rPr>
              <a:t>Is believing in these elements what is required for man to be saved from eternal condemnation? </a:t>
            </a:r>
            <a:endParaRPr lang="en-US" sz="7200" dirty="0"/>
          </a:p>
        </p:txBody>
      </p:sp>
    </p:spTree>
    <p:extLst>
      <p:ext uri="{BB962C8B-B14F-4D97-AF65-F5344CB8AC3E}">
        <p14:creationId xmlns:p14="http://schemas.microsoft.com/office/powerpoint/2010/main" val="249482616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549C48B-FB7D-8D06-4B19-9AA3DB32E4D0}"/>
              </a:ext>
            </a:extLst>
          </p:cNvPr>
          <p:cNvSpPr>
            <a:spLocks noGrp="1"/>
          </p:cNvSpPr>
          <p:nvPr>
            <p:ph idx="1"/>
          </p:nvPr>
        </p:nvSpPr>
        <p:spPr>
          <a:xfrm>
            <a:off x="789007" y="514139"/>
            <a:ext cx="10613985" cy="5829722"/>
          </a:xfrm>
        </p:spPr>
        <p:txBody>
          <a:bodyPr>
            <a:noAutofit/>
          </a:bodyPr>
          <a:lstStyle/>
          <a:p>
            <a:pPr marL="0" indent="0" algn="ctr">
              <a:buNone/>
            </a:pPr>
            <a:r>
              <a:rPr lang="en-US" sz="6000" dirty="0">
                <a:effectLst/>
                <a:latin typeface="Times New Roman" panose="02020603050405020304" pitchFamily="18" charset="0"/>
                <a:ea typeface="Aptos" panose="020B0004020202020204" pitchFamily="34" charset="0"/>
              </a:rPr>
              <a:t>Nowhere in Scripture does it tell us that this description of the gospel is what one must believe in order to be saved.  Jesus Himself certainly never says anything of the sort, nor does anyone else in Scripture.</a:t>
            </a:r>
            <a:endParaRPr lang="en-US" sz="6000" dirty="0"/>
          </a:p>
        </p:txBody>
      </p:sp>
    </p:spTree>
    <p:extLst>
      <p:ext uri="{BB962C8B-B14F-4D97-AF65-F5344CB8AC3E}">
        <p14:creationId xmlns:p14="http://schemas.microsoft.com/office/powerpoint/2010/main" val="408186717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549C48B-FB7D-8D06-4B19-9AA3DB32E4D0}"/>
              </a:ext>
            </a:extLst>
          </p:cNvPr>
          <p:cNvSpPr>
            <a:spLocks noGrp="1"/>
          </p:cNvSpPr>
          <p:nvPr>
            <p:ph idx="1"/>
          </p:nvPr>
        </p:nvSpPr>
        <p:spPr>
          <a:xfrm>
            <a:off x="789007" y="514139"/>
            <a:ext cx="10613985" cy="5829722"/>
          </a:xfrm>
        </p:spPr>
        <p:txBody>
          <a:bodyPr>
            <a:noAutofit/>
          </a:bodyPr>
          <a:lstStyle/>
          <a:p>
            <a:pPr marL="0" indent="0" algn="ctr">
              <a:buNone/>
            </a:pPr>
            <a:r>
              <a:rPr lang="en-US" sz="5400" dirty="0">
                <a:effectLst/>
                <a:latin typeface="Times New Roman" panose="02020603050405020304" pitchFamily="18" charset="0"/>
                <a:ea typeface="Aptos" panose="020B0004020202020204" pitchFamily="34" charset="0"/>
              </a:rPr>
              <a:t>Additionally, there are many that truly believe in the death, burial, and resurrection of Jesus Christ, but they also believe in a works salvation.  In other words, they believe that good works are also necessary in addition to believing in the death, burial, and resurrection of Jesus Christ. </a:t>
            </a:r>
            <a:endParaRPr lang="en-US" sz="5400" dirty="0"/>
          </a:p>
        </p:txBody>
      </p:sp>
    </p:spTree>
    <p:extLst>
      <p:ext uri="{BB962C8B-B14F-4D97-AF65-F5344CB8AC3E}">
        <p14:creationId xmlns:p14="http://schemas.microsoft.com/office/powerpoint/2010/main" val="4673321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549C48B-FB7D-8D06-4B19-9AA3DB32E4D0}"/>
              </a:ext>
            </a:extLst>
          </p:cNvPr>
          <p:cNvSpPr>
            <a:spLocks noGrp="1"/>
          </p:cNvSpPr>
          <p:nvPr>
            <p:ph idx="1"/>
          </p:nvPr>
        </p:nvSpPr>
        <p:spPr>
          <a:xfrm>
            <a:off x="835306" y="514139"/>
            <a:ext cx="10521387" cy="5829722"/>
          </a:xfrm>
        </p:spPr>
        <p:txBody>
          <a:bodyPr>
            <a:noAutofit/>
          </a:bodyPr>
          <a:lstStyle/>
          <a:p>
            <a:pPr marL="0" indent="0">
              <a:buNone/>
            </a:pPr>
            <a:endParaRPr lang="en-US" sz="4800" dirty="0"/>
          </a:p>
          <a:p>
            <a:pPr marL="0" indent="0">
              <a:buNone/>
            </a:pPr>
            <a:r>
              <a:rPr lang="en-US" sz="4800" dirty="0"/>
              <a:t>Ephesians 2:8-9</a:t>
            </a:r>
          </a:p>
          <a:p>
            <a:pPr marL="0" indent="0">
              <a:buNone/>
            </a:pPr>
            <a:r>
              <a:rPr lang="en-US" sz="4800" b="1" i="1" dirty="0">
                <a:effectLst/>
                <a:latin typeface="Times New Roman" panose="02020603050405020304" pitchFamily="18" charset="0"/>
                <a:ea typeface="Aptos" panose="020B0004020202020204" pitchFamily="34" charset="0"/>
              </a:rPr>
              <a:t>“For by grace you have been saved through faith, and that not of yourselves; </a:t>
            </a:r>
            <a:r>
              <a:rPr lang="en-US" sz="4800" b="1" i="1" dirty="0">
                <a:solidFill>
                  <a:srgbClr val="FF0000"/>
                </a:solidFill>
                <a:effectLst/>
                <a:latin typeface="Times New Roman" panose="02020603050405020304" pitchFamily="18" charset="0"/>
                <a:ea typeface="Aptos" panose="020B0004020202020204" pitchFamily="34" charset="0"/>
              </a:rPr>
              <a:t>it is the gift of God, not of works</a:t>
            </a:r>
            <a:r>
              <a:rPr lang="en-US" sz="4800" b="1" i="1" dirty="0">
                <a:effectLst/>
                <a:latin typeface="Times New Roman" panose="02020603050405020304" pitchFamily="18" charset="0"/>
                <a:ea typeface="Aptos" panose="020B0004020202020204" pitchFamily="34" charset="0"/>
              </a:rPr>
              <a:t>, lest anyone should boast.”</a:t>
            </a:r>
            <a:r>
              <a:rPr lang="en-US" sz="4800" dirty="0">
                <a:effectLst/>
                <a:latin typeface="Times New Roman" panose="02020603050405020304" pitchFamily="18" charset="0"/>
                <a:ea typeface="Aptos" panose="020B0004020202020204" pitchFamily="34" charset="0"/>
              </a:rPr>
              <a:t> </a:t>
            </a:r>
            <a:endParaRPr lang="en-US" sz="4800" dirty="0"/>
          </a:p>
        </p:txBody>
      </p:sp>
      <p:cxnSp>
        <p:nvCxnSpPr>
          <p:cNvPr id="4" name="Straight Connector 3">
            <a:extLst>
              <a:ext uri="{FF2B5EF4-FFF2-40B4-BE49-F238E27FC236}">
                <a16:creationId xmlns:a16="http://schemas.microsoft.com/office/drawing/2014/main" id="{647FD04F-CAA6-52C2-C668-C4A3C018FC83}"/>
              </a:ext>
            </a:extLst>
          </p:cNvPr>
          <p:cNvCxnSpPr/>
          <p:nvPr/>
        </p:nvCxnSpPr>
        <p:spPr>
          <a:xfrm>
            <a:off x="8873975" y="4136279"/>
            <a:ext cx="1368532" cy="0"/>
          </a:xfrm>
          <a:prstGeom prst="line">
            <a:avLst/>
          </a:prstGeom>
          <a:ln w="76200">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5" name="Straight Connector 4">
            <a:extLst>
              <a:ext uri="{FF2B5EF4-FFF2-40B4-BE49-F238E27FC236}">
                <a16:creationId xmlns:a16="http://schemas.microsoft.com/office/drawing/2014/main" id="{0FB145AF-803A-2559-BF55-D8B7789ADD67}"/>
              </a:ext>
            </a:extLst>
          </p:cNvPr>
          <p:cNvCxnSpPr/>
          <p:nvPr/>
        </p:nvCxnSpPr>
        <p:spPr>
          <a:xfrm>
            <a:off x="956336" y="4712126"/>
            <a:ext cx="1368532" cy="0"/>
          </a:xfrm>
          <a:prstGeom prst="line">
            <a:avLst/>
          </a:prstGeom>
          <a:ln w="76200">
            <a:solidFill>
              <a:srgbClr val="FF0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402194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549C48B-FB7D-8D06-4B19-9AA3DB32E4D0}"/>
              </a:ext>
            </a:extLst>
          </p:cNvPr>
          <p:cNvSpPr>
            <a:spLocks noGrp="1"/>
          </p:cNvSpPr>
          <p:nvPr>
            <p:ph idx="1"/>
          </p:nvPr>
        </p:nvSpPr>
        <p:spPr>
          <a:xfrm>
            <a:off x="838200" y="635794"/>
            <a:ext cx="10515600" cy="5541169"/>
          </a:xfrm>
        </p:spPr>
        <p:txBody>
          <a:bodyPr>
            <a:noAutofit/>
          </a:bodyPr>
          <a:lstStyle/>
          <a:p>
            <a:pPr marL="0" indent="0">
              <a:buNone/>
            </a:pPr>
            <a:r>
              <a:rPr lang="en-US" sz="4400" dirty="0"/>
              <a:t>2 Thessalonians 1:6-8</a:t>
            </a:r>
          </a:p>
          <a:p>
            <a:pPr marL="0" indent="0">
              <a:buNone/>
            </a:pPr>
            <a:r>
              <a:rPr lang="en-US" sz="4400" b="1" i="1" dirty="0">
                <a:effectLst/>
                <a:latin typeface="Times New Roman" panose="02020603050405020304" pitchFamily="18" charset="0"/>
                <a:ea typeface="Aptos" panose="020B0004020202020204" pitchFamily="34" charset="0"/>
              </a:rPr>
              <a:t>“… since it is a righteous thing with God to repay with tribulation those who trouble you, and to give you who are troubled </a:t>
            </a:r>
            <a:r>
              <a:rPr lang="en-US" sz="4400" b="1" i="1" dirty="0">
                <a:solidFill>
                  <a:srgbClr val="FF0000"/>
                </a:solidFill>
                <a:effectLst/>
                <a:latin typeface="Times New Roman" panose="02020603050405020304" pitchFamily="18" charset="0"/>
                <a:ea typeface="Aptos" panose="020B0004020202020204" pitchFamily="34" charset="0"/>
              </a:rPr>
              <a:t>rest</a:t>
            </a:r>
            <a:r>
              <a:rPr lang="en-US" sz="4400" b="1" i="1" dirty="0">
                <a:effectLst/>
                <a:latin typeface="Times New Roman" panose="02020603050405020304" pitchFamily="18" charset="0"/>
                <a:ea typeface="Aptos" panose="020B0004020202020204" pitchFamily="34" charset="0"/>
              </a:rPr>
              <a:t> with us when the Lord Jesus is revealed from heaven with His mighty angels, in flaming fire taking vengeance on those who do not know God, and on those who do not obey the gospel of our Lord Jesus Christ.”</a:t>
            </a:r>
            <a:endParaRPr lang="en-US" sz="4400" dirty="0"/>
          </a:p>
        </p:txBody>
      </p:sp>
    </p:spTree>
    <p:extLst>
      <p:ext uri="{BB962C8B-B14F-4D97-AF65-F5344CB8AC3E}">
        <p14:creationId xmlns:p14="http://schemas.microsoft.com/office/powerpoint/2010/main" val="226546058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549C48B-FB7D-8D06-4B19-9AA3DB32E4D0}"/>
              </a:ext>
            </a:extLst>
          </p:cNvPr>
          <p:cNvSpPr>
            <a:spLocks noGrp="1"/>
          </p:cNvSpPr>
          <p:nvPr>
            <p:ph idx="1"/>
          </p:nvPr>
        </p:nvSpPr>
        <p:spPr>
          <a:xfrm>
            <a:off x="1152646" y="514139"/>
            <a:ext cx="9886708" cy="5829722"/>
          </a:xfrm>
        </p:spPr>
        <p:txBody>
          <a:bodyPr>
            <a:noAutofit/>
          </a:bodyPr>
          <a:lstStyle/>
          <a:p>
            <a:pPr marL="0" indent="0">
              <a:buNone/>
            </a:pPr>
            <a:endParaRPr lang="en-US" sz="4800" dirty="0"/>
          </a:p>
          <a:p>
            <a:pPr marL="0" indent="0">
              <a:buNone/>
            </a:pPr>
            <a:r>
              <a:rPr lang="en-US" sz="4800" dirty="0"/>
              <a:t>John 3:16</a:t>
            </a:r>
          </a:p>
          <a:p>
            <a:pPr marL="0" indent="0">
              <a:buNone/>
            </a:pPr>
            <a:r>
              <a:rPr lang="en-US" sz="4800" b="1" i="1" dirty="0">
                <a:effectLst/>
                <a:latin typeface="Times New Roman" panose="02020603050405020304" pitchFamily="18" charset="0"/>
                <a:ea typeface="Aptos" panose="020B0004020202020204" pitchFamily="34" charset="0"/>
              </a:rPr>
              <a:t>“For God so loved the world that He gave His only begotten Son, that whoever believes in Him should not perish but have everlasting life.”</a:t>
            </a:r>
            <a:r>
              <a:rPr lang="en-US" sz="4800" dirty="0">
                <a:effectLst/>
                <a:latin typeface="Times New Roman" panose="02020603050405020304" pitchFamily="18" charset="0"/>
                <a:ea typeface="Aptos" panose="020B0004020202020204" pitchFamily="34" charset="0"/>
              </a:rPr>
              <a:t> </a:t>
            </a:r>
            <a:endParaRPr lang="en-US" sz="4800" dirty="0"/>
          </a:p>
        </p:txBody>
      </p:sp>
    </p:spTree>
    <p:extLst>
      <p:ext uri="{BB962C8B-B14F-4D97-AF65-F5344CB8AC3E}">
        <p14:creationId xmlns:p14="http://schemas.microsoft.com/office/powerpoint/2010/main" val="374685216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549C48B-FB7D-8D06-4B19-9AA3DB32E4D0}"/>
              </a:ext>
            </a:extLst>
          </p:cNvPr>
          <p:cNvSpPr>
            <a:spLocks noGrp="1"/>
          </p:cNvSpPr>
          <p:nvPr>
            <p:ph idx="1"/>
          </p:nvPr>
        </p:nvSpPr>
        <p:spPr>
          <a:xfrm>
            <a:off x="1152646" y="514139"/>
            <a:ext cx="9886708" cy="5829722"/>
          </a:xfrm>
        </p:spPr>
        <p:txBody>
          <a:bodyPr>
            <a:noAutofit/>
          </a:bodyPr>
          <a:lstStyle/>
          <a:p>
            <a:pPr marL="0" indent="0">
              <a:buNone/>
            </a:pPr>
            <a:endParaRPr lang="en-US" sz="4800" dirty="0"/>
          </a:p>
          <a:p>
            <a:pPr marL="0" indent="0">
              <a:buNone/>
            </a:pPr>
            <a:r>
              <a:rPr lang="en-US" sz="4800" dirty="0"/>
              <a:t>John 3:16</a:t>
            </a:r>
          </a:p>
          <a:p>
            <a:pPr marL="0" indent="0">
              <a:buNone/>
            </a:pPr>
            <a:r>
              <a:rPr lang="en-US" sz="4800" b="1" i="1" dirty="0">
                <a:effectLst/>
                <a:latin typeface="Times New Roman" panose="02020603050405020304" pitchFamily="18" charset="0"/>
                <a:ea typeface="Aptos" panose="020B0004020202020204" pitchFamily="34" charset="0"/>
              </a:rPr>
              <a:t>“</a:t>
            </a:r>
            <a:r>
              <a:rPr lang="en-US" sz="4800" b="1" i="1" dirty="0">
                <a:solidFill>
                  <a:srgbClr val="FF0000"/>
                </a:solidFill>
                <a:effectLst/>
                <a:latin typeface="Times New Roman" panose="02020603050405020304" pitchFamily="18" charset="0"/>
                <a:ea typeface="Aptos" panose="020B0004020202020204" pitchFamily="34" charset="0"/>
              </a:rPr>
              <a:t>For God so loved the world that He gave His only begotten Son</a:t>
            </a:r>
            <a:r>
              <a:rPr lang="en-US" sz="4800" b="1" i="1" dirty="0">
                <a:effectLst/>
                <a:latin typeface="Times New Roman" panose="02020603050405020304" pitchFamily="18" charset="0"/>
                <a:ea typeface="Aptos" panose="020B0004020202020204" pitchFamily="34" charset="0"/>
              </a:rPr>
              <a:t>, that whoever believes in Him should not perish but have everlasting life.”</a:t>
            </a:r>
            <a:r>
              <a:rPr lang="en-US" sz="4800" dirty="0">
                <a:effectLst/>
                <a:latin typeface="Times New Roman" panose="02020603050405020304" pitchFamily="18" charset="0"/>
                <a:ea typeface="Aptos" panose="020B0004020202020204" pitchFamily="34" charset="0"/>
              </a:rPr>
              <a:t> </a:t>
            </a:r>
            <a:endParaRPr lang="en-US" sz="4800" dirty="0"/>
          </a:p>
        </p:txBody>
      </p:sp>
    </p:spTree>
    <p:extLst>
      <p:ext uri="{BB962C8B-B14F-4D97-AF65-F5344CB8AC3E}">
        <p14:creationId xmlns:p14="http://schemas.microsoft.com/office/powerpoint/2010/main" val="114752741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549C48B-FB7D-8D06-4B19-9AA3DB32E4D0}"/>
              </a:ext>
            </a:extLst>
          </p:cNvPr>
          <p:cNvSpPr>
            <a:spLocks noGrp="1"/>
          </p:cNvSpPr>
          <p:nvPr>
            <p:ph idx="1"/>
          </p:nvPr>
        </p:nvSpPr>
        <p:spPr>
          <a:xfrm>
            <a:off x="648181" y="514139"/>
            <a:ext cx="10752881" cy="5829722"/>
          </a:xfrm>
        </p:spPr>
        <p:txBody>
          <a:bodyPr>
            <a:noAutofit/>
          </a:bodyPr>
          <a:lstStyle/>
          <a:p>
            <a:pPr marL="0" indent="0">
              <a:buNone/>
            </a:pPr>
            <a:endParaRPr lang="en-US" sz="4800" dirty="0"/>
          </a:p>
          <a:p>
            <a:pPr marL="0" indent="0">
              <a:buNone/>
            </a:pPr>
            <a:r>
              <a:rPr lang="en-US" sz="4800" i="1" dirty="0">
                <a:effectLst/>
                <a:latin typeface="Times New Roman" panose="02020603050405020304" pitchFamily="18" charset="0"/>
                <a:ea typeface="Aptos" panose="020B0004020202020204" pitchFamily="34" charset="0"/>
              </a:rPr>
              <a:t>“And God loved mankind more than anything else in the world and wanted everyone to have the opportunity to be in His presence if that was his or her desire.”</a:t>
            </a:r>
            <a:r>
              <a:rPr lang="en-US" sz="4800" dirty="0">
                <a:effectLst/>
                <a:latin typeface="Times New Roman" panose="02020603050405020304" pitchFamily="18" charset="0"/>
                <a:ea typeface="Aptos" panose="020B0004020202020204" pitchFamily="34" charset="0"/>
              </a:rPr>
              <a:t> </a:t>
            </a:r>
            <a:endParaRPr lang="en-US" sz="4800" dirty="0"/>
          </a:p>
        </p:txBody>
      </p:sp>
    </p:spTree>
    <p:extLst>
      <p:ext uri="{BB962C8B-B14F-4D97-AF65-F5344CB8AC3E}">
        <p14:creationId xmlns:p14="http://schemas.microsoft.com/office/powerpoint/2010/main" val="398237364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549C48B-FB7D-8D06-4B19-9AA3DB32E4D0}"/>
              </a:ext>
            </a:extLst>
          </p:cNvPr>
          <p:cNvSpPr>
            <a:spLocks noGrp="1"/>
          </p:cNvSpPr>
          <p:nvPr>
            <p:ph idx="1"/>
          </p:nvPr>
        </p:nvSpPr>
        <p:spPr>
          <a:xfrm>
            <a:off x="648181" y="514139"/>
            <a:ext cx="10752881" cy="5829722"/>
          </a:xfrm>
        </p:spPr>
        <p:txBody>
          <a:bodyPr>
            <a:noAutofit/>
          </a:bodyPr>
          <a:lstStyle/>
          <a:p>
            <a:pPr marL="0" indent="0">
              <a:buNone/>
            </a:pPr>
            <a:endParaRPr lang="en-US" sz="4800" dirty="0"/>
          </a:p>
          <a:p>
            <a:pPr marL="0" indent="0">
              <a:buNone/>
            </a:pPr>
            <a:r>
              <a:rPr lang="en-US" sz="4800" i="1" dirty="0">
                <a:effectLst/>
                <a:latin typeface="Times New Roman" panose="02020603050405020304" pitchFamily="18" charset="0"/>
                <a:ea typeface="Aptos" panose="020B0004020202020204" pitchFamily="34" charset="0"/>
              </a:rPr>
              <a:t>“And God loved mankind more than anything else in the world and wanted everyone to have the opportunity to be in His presence </a:t>
            </a:r>
            <a:r>
              <a:rPr lang="en-US" sz="4800" i="1" u="heavy" dirty="0">
                <a:solidFill>
                  <a:srgbClr val="FF0000"/>
                </a:solidFill>
                <a:effectLst/>
                <a:latin typeface="Times New Roman" panose="02020603050405020304" pitchFamily="18" charset="0"/>
                <a:ea typeface="Aptos" panose="020B0004020202020204" pitchFamily="34" charset="0"/>
              </a:rPr>
              <a:t>if that was his or her desire</a:t>
            </a:r>
            <a:r>
              <a:rPr lang="en-US" sz="4800" i="1" dirty="0">
                <a:effectLst/>
                <a:latin typeface="Times New Roman" panose="02020603050405020304" pitchFamily="18" charset="0"/>
                <a:ea typeface="Aptos" panose="020B0004020202020204" pitchFamily="34" charset="0"/>
              </a:rPr>
              <a:t>.”</a:t>
            </a:r>
            <a:r>
              <a:rPr lang="en-US" sz="4800" dirty="0">
                <a:effectLst/>
                <a:latin typeface="Times New Roman" panose="02020603050405020304" pitchFamily="18" charset="0"/>
                <a:ea typeface="Aptos" panose="020B0004020202020204" pitchFamily="34" charset="0"/>
              </a:rPr>
              <a:t> </a:t>
            </a:r>
            <a:endParaRPr lang="en-US" sz="4800" dirty="0"/>
          </a:p>
        </p:txBody>
      </p:sp>
    </p:spTree>
    <p:extLst>
      <p:ext uri="{BB962C8B-B14F-4D97-AF65-F5344CB8AC3E}">
        <p14:creationId xmlns:p14="http://schemas.microsoft.com/office/powerpoint/2010/main" val="65305749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549C48B-FB7D-8D06-4B19-9AA3DB32E4D0}"/>
              </a:ext>
            </a:extLst>
          </p:cNvPr>
          <p:cNvSpPr>
            <a:spLocks noGrp="1"/>
          </p:cNvSpPr>
          <p:nvPr>
            <p:ph idx="1"/>
          </p:nvPr>
        </p:nvSpPr>
        <p:spPr>
          <a:xfrm>
            <a:off x="1152646" y="514139"/>
            <a:ext cx="9886708" cy="5829722"/>
          </a:xfrm>
        </p:spPr>
        <p:txBody>
          <a:bodyPr>
            <a:noAutofit/>
          </a:bodyPr>
          <a:lstStyle/>
          <a:p>
            <a:pPr marL="0" indent="0">
              <a:buNone/>
            </a:pPr>
            <a:r>
              <a:rPr lang="en-US" sz="4000" dirty="0"/>
              <a:t>John 3:16</a:t>
            </a:r>
          </a:p>
          <a:p>
            <a:pPr marL="0" indent="0">
              <a:buNone/>
            </a:pPr>
            <a:r>
              <a:rPr lang="en-US" sz="4000" b="1" i="1" dirty="0">
                <a:effectLst/>
                <a:latin typeface="Times New Roman" panose="02020603050405020304" pitchFamily="18" charset="0"/>
                <a:ea typeface="Aptos" panose="020B0004020202020204" pitchFamily="34" charset="0"/>
              </a:rPr>
              <a:t>“For God so loved the world that He gave His only begotten Son, that</a:t>
            </a:r>
            <a:r>
              <a:rPr lang="en-US" sz="4000" b="1" i="1" dirty="0">
                <a:solidFill>
                  <a:srgbClr val="FF0000"/>
                </a:solidFill>
                <a:effectLst/>
                <a:latin typeface="Times New Roman" panose="02020603050405020304" pitchFamily="18" charset="0"/>
                <a:ea typeface="Aptos" panose="020B0004020202020204" pitchFamily="34" charset="0"/>
              </a:rPr>
              <a:t> whoever </a:t>
            </a:r>
            <a:r>
              <a:rPr lang="en-US" sz="4000" b="1" i="1" dirty="0">
                <a:effectLst/>
                <a:latin typeface="Times New Roman" panose="02020603050405020304" pitchFamily="18" charset="0"/>
                <a:ea typeface="Aptos" panose="020B0004020202020204" pitchFamily="34" charset="0"/>
              </a:rPr>
              <a:t>believes in Him should not perish but have everlasting life.”</a:t>
            </a:r>
            <a:r>
              <a:rPr lang="en-US" sz="4000" dirty="0">
                <a:effectLst/>
                <a:latin typeface="Times New Roman" panose="02020603050405020304" pitchFamily="18" charset="0"/>
                <a:ea typeface="Aptos" panose="020B0004020202020204" pitchFamily="34" charset="0"/>
              </a:rPr>
              <a:t> </a:t>
            </a:r>
          </a:p>
          <a:p>
            <a:pPr marL="0" indent="0" algn="ctr">
              <a:buNone/>
            </a:pPr>
            <a:r>
              <a:rPr lang="en-US" sz="4800" dirty="0">
                <a:latin typeface="Times New Roman" panose="02020603050405020304" pitchFamily="18" charset="0"/>
              </a:rPr>
              <a:t>“</a:t>
            </a:r>
            <a:r>
              <a:rPr lang="en-US" sz="4800" b="1" dirty="0">
                <a:latin typeface="Times New Roman" panose="02020603050405020304" pitchFamily="18" charset="0"/>
              </a:rPr>
              <a:t>O</a:t>
            </a:r>
            <a:r>
              <a:rPr lang="en-US" sz="4800" dirty="0">
                <a:latin typeface="Times New Roman" panose="02020603050405020304" pitchFamily="18" charset="0"/>
              </a:rPr>
              <a:t>” = Man’s </a:t>
            </a:r>
            <a:r>
              <a:rPr lang="en-US" sz="4800" b="1" u="sng" dirty="0">
                <a:latin typeface="Times New Roman" panose="02020603050405020304" pitchFamily="18" charset="0"/>
              </a:rPr>
              <a:t>O</a:t>
            </a:r>
            <a:r>
              <a:rPr lang="en-US" sz="4800" dirty="0">
                <a:latin typeface="Times New Roman" panose="02020603050405020304" pitchFamily="18" charset="0"/>
              </a:rPr>
              <a:t>bligation</a:t>
            </a:r>
            <a:endParaRPr lang="en-US" sz="4800" dirty="0"/>
          </a:p>
        </p:txBody>
      </p:sp>
    </p:spTree>
    <p:extLst>
      <p:ext uri="{BB962C8B-B14F-4D97-AF65-F5344CB8AC3E}">
        <p14:creationId xmlns:p14="http://schemas.microsoft.com/office/powerpoint/2010/main" val="415634706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549C48B-FB7D-8D06-4B19-9AA3DB32E4D0}"/>
              </a:ext>
            </a:extLst>
          </p:cNvPr>
          <p:cNvSpPr>
            <a:spLocks noGrp="1"/>
          </p:cNvSpPr>
          <p:nvPr>
            <p:ph idx="1"/>
          </p:nvPr>
        </p:nvSpPr>
        <p:spPr>
          <a:xfrm>
            <a:off x="1152646" y="514139"/>
            <a:ext cx="9886708" cy="5829722"/>
          </a:xfrm>
        </p:spPr>
        <p:txBody>
          <a:bodyPr>
            <a:noAutofit/>
          </a:bodyPr>
          <a:lstStyle/>
          <a:p>
            <a:pPr marL="0" indent="0">
              <a:buNone/>
            </a:pPr>
            <a:r>
              <a:rPr lang="en-US" sz="4000" dirty="0"/>
              <a:t>John 3:16</a:t>
            </a:r>
          </a:p>
          <a:p>
            <a:pPr marL="0" indent="0">
              <a:buNone/>
            </a:pPr>
            <a:r>
              <a:rPr lang="en-US" sz="4000" b="1" i="1" dirty="0">
                <a:effectLst/>
                <a:latin typeface="Times New Roman" panose="02020603050405020304" pitchFamily="18" charset="0"/>
                <a:ea typeface="Aptos" panose="020B0004020202020204" pitchFamily="34" charset="0"/>
              </a:rPr>
              <a:t>“For God so loved the world that He gave His only begotten Son, that</a:t>
            </a:r>
            <a:r>
              <a:rPr lang="en-US" sz="4000" b="1" i="1" dirty="0">
                <a:solidFill>
                  <a:srgbClr val="FF0000"/>
                </a:solidFill>
                <a:effectLst/>
                <a:latin typeface="Times New Roman" panose="02020603050405020304" pitchFamily="18" charset="0"/>
                <a:ea typeface="Aptos" panose="020B0004020202020204" pitchFamily="34" charset="0"/>
              </a:rPr>
              <a:t> whoever believes in </a:t>
            </a:r>
            <a:r>
              <a:rPr lang="en-US" sz="4000" b="1" i="1" dirty="0">
                <a:effectLst/>
                <a:latin typeface="Times New Roman" panose="02020603050405020304" pitchFamily="18" charset="0"/>
                <a:ea typeface="Aptos" panose="020B0004020202020204" pitchFamily="34" charset="0"/>
              </a:rPr>
              <a:t>Him should not perish but have everlasting life.”</a:t>
            </a:r>
            <a:r>
              <a:rPr lang="en-US" sz="4000" dirty="0">
                <a:effectLst/>
                <a:latin typeface="Times New Roman" panose="02020603050405020304" pitchFamily="18" charset="0"/>
                <a:ea typeface="Aptos" panose="020B0004020202020204" pitchFamily="34" charset="0"/>
              </a:rPr>
              <a:t> </a:t>
            </a:r>
          </a:p>
          <a:p>
            <a:pPr marL="0" indent="0" algn="ctr">
              <a:buNone/>
            </a:pPr>
            <a:r>
              <a:rPr lang="en-US" sz="4800" dirty="0">
                <a:solidFill>
                  <a:srgbClr val="FF0000"/>
                </a:solidFill>
                <a:latin typeface="Times New Roman" panose="02020603050405020304" pitchFamily="18" charset="0"/>
              </a:rPr>
              <a:t>“</a:t>
            </a:r>
            <a:r>
              <a:rPr lang="en-US" sz="4800" b="1" dirty="0">
                <a:solidFill>
                  <a:srgbClr val="FF0000"/>
                </a:solidFill>
                <a:latin typeface="Times New Roman" panose="02020603050405020304" pitchFamily="18" charset="0"/>
              </a:rPr>
              <a:t>O</a:t>
            </a:r>
            <a:r>
              <a:rPr lang="en-US" sz="4800" dirty="0">
                <a:solidFill>
                  <a:srgbClr val="FF0000"/>
                </a:solidFill>
                <a:latin typeface="Times New Roman" panose="02020603050405020304" pitchFamily="18" charset="0"/>
              </a:rPr>
              <a:t>” = Man’s </a:t>
            </a:r>
            <a:r>
              <a:rPr lang="en-US" sz="4800" b="1" u="sng" dirty="0">
                <a:solidFill>
                  <a:srgbClr val="FF0000"/>
                </a:solidFill>
                <a:latin typeface="Times New Roman" panose="02020603050405020304" pitchFamily="18" charset="0"/>
              </a:rPr>
              <a:t>O</a:t>
            </a:r>
            <a:r>
              <a:rPr lang="en-US" sz="4800" dirty="0">
                <a:solidFill>
                  <a:srgbClr val="FF0000"/>
                </a:solidFill>
                <a:latin typeface="Times New Roman" panose="02020603050405020304" pitchFamily="18" charset="0"/>
              </a:rPr>
              <a:t>bligation</a:t>
            </a:r>
            <a:endParaRPr lang="en-US" sz="4800" dirty="0">
              <a:solidFill>
                <a:srgbClr val="FF0000"/>
              </a:solidFill>
            </a:endParaRPr>
          </a:p>
        </p:txBody>
      </p:sp>
    </p:spTree>
    <p:extLst>
      <p:ext uri="{BB962C8B-B14F-4D97-AF65-F5344CB8AC3E}">
        <p14:creationId xmlns:p14="http://schemas.microsoft.com/office/powerpoint/2010/main" val="177990453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descr="A diagram of a diagram&#10;&#10;Description automatically generated">
            <a:extLst>
              <a:ext uri="{FF2B5EF4-FFF2-40B4-BE49-F238E27FC236}">
                <a16:creationId xmlns:a16="http://schemas.microsoft.com/office/drawing/2014/main" id="{BC434761-F144-FED0-9B55-E0BDC2D83E2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797215" y="164427"/>
            <a:ext cx="6597570" cy="6529146"/>
          </a:xfrm>
        </p:spPr>
      </p:pic>
      <p:sp>
        <p:nvSpPr>
          <p:cNvPr id="9" name="Arrow: Up 8">
            <a:extLst>
              <a:ext uri="{FF2B5EF4-FFF2-40B4-BE49-F238E27FC236}">
                <a16:creationId xmlns:a16="http://schemas.microsoft.com/office/drawing/2014/main" id="{0747EC69-D51A-F0AE-C41A-98F8F95EF33E}"/>
              </a:ext>
            </a:extLst>
          </p:cNvPr>
          <p:cNvSpPr/>
          <p:nvPr/>
        </p:nvSpPr>
        <p:spPr>
          <a:xfrm rot="1725288">
            <a:off x="3634452" y="2257062"/>
            <a:ext cx="484632" cy="1687357"/>
          </a:xfrm>
          <a:prstGeom prst="up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372386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549C48B-FB7D-8D06-4B19-9AA3DB32E4D0}"/>
              </a:ext>
            </a:extLst>
          </p:cNvPr>
          <p:cNvSpPr>
            <a:spLocks noGrp="1"/>
          </p:cNvSpPr>
          <p:nvPr>
            <p:ph idx="1"/>
          </p:nvPr>
        </p:nvSpPr>
        <p:spPr>
          <a:xfrm>
            <a:off x="1152646" y="514139"/>
            <a:ext cx="9886708" cy="5829722"/>
          </a:xfrm>
        </p:spPr>
        <p:txBody>
          <a:bodyPr>
            <a:noAutofit/>
          </a:bodyPr>
          <a:lstStyle/>
          <a:p>
            <a:pPr marL="0" indent="0">
              <a:buNone/>
            </a:pPr>
            <a:r>
              <a:rPr lang="en-US" sz="4000" dirty="0"/>
              <a:t>John 3:16</a:t>
            </a:r>
          </a:p>
          <a:p>
            <a:pPr marL="0" indent="0">
              <a:buNone/>
            </a:pPr>
            <a:r>
              <a:rPr lang="en-US" sz="4000" b="1" i="1" dirty="0">
                <a:effectLst/>
                <a:latin typeface="Times New Roman" panose="02020603050405020304" pitchFamily="18" charset="0"/>
                <a:ea typeface="Aptos" panose="020B0004020202020204" pitchFamily="34" charset="0"/>
              </a:rPr>
              <a:t>“For God so loved the world that He gave His only begotten Son, that</a:t>
            </a:r>
            <a:r>
              <a:rPr lang="en-US" sz="4000" b="1" i="1" dirty="0">
                <a:solidFill>
                  <a:srgbClr val="FF0000"/>
                </a:solidFill>
                <a:effectLst/>
                <a:latin typeface="Times New Roman" panose="02020603050405020304" pitchFamily="18" charset="0"/>
                <a:ea typeface="Aptos" panose="020B0004020202020204" pitchFamily="34" charset="0"/>
              </a:rPr>
              <a:t> </a:t>
            </a:r>
            <a:r>
              <a:rPr lang="en-US" sz="4000" b="1" i="1" dirty="0">
                <a:effectLst/>
                <a:latin typeface="Times New Roman" panose="02020603050405020304" pitchFamily="18" charset="0"/>
                <a:ea typeface="Aptos" panose="020B0004020202020204" pitchFamily="34" charset="0"/>
              </a:rPr>
              <a:t>whoever believes in</a:t>
            </a:r>
            <a:r>
              <a:rPr lang="en-US" sz="4000" b="1" i="1" dirty="0">
                <a:solidFill>
                  <a:srgbClr val="FF0000"/>
                </a:solidFill>
                <a:effectLst/>
                <a:latin typeface="Times New Roman" panose="02020603050405020304" pitchFamily="18" charset="0"/>
                <a:ea typeface="Aptos" panose="020B0004020202020204" pitchFamily="34" charset="0"/>
              </a:rPr>
              <a:t> Him</a:t>
            </a:r>
            <a:r>
              <a:rPr lang="en-US" sz="4000" b="1" i="1" dirty="0">
                <a:effectLst/>
                <a:latin typeface="Times New Roman" panose="02020603050405020304" pitchFamily="18" charset="0"/>
                <a:ea typeface="Aptos" panose="020B0004020202020204" pitchFamily="34" charset="0"/>
              </a:rPr>
              <a:t> should not perish but have everlasting life.”</a:t>
            </a:r>
            <a:r>
              <a:rPr lang="en-US" sz="4000" dirty="0">
                <a:effectLst/>
                <a:latin typeface="Times New Roman" panose="02020603050405020304" pitchFamily="18" charset="0"/>
                <a:ea typeface="Aptos" panose="020B0004020202020204" pitchFamily="34" charset="0"/>
              </a:rPr>
              <a:t> </a:t>
            </a:r>
          </a:p>
          <a:p>
            <a:pPr marL="0" indent="0" algn="ctr">
              <a:buNone/>
            </a:pPr>
            <a:r>
              <a:rPr lang="en-US" sz="4800" dirty="0">
                <a:latin typeface="Times New Roman" panose="02020603050405020304" pitchFamily="18" charset="0"/>
              </a:rPr>
              <a:t>“</a:t>
            </a:r>
            <a:r>
              <a:rPr lang="en-US" sz="4800" b="1" dirty="0">
                <a:latin typeface="Times New Roman" panose="02020603050405020304" pitchFamily="18" charset="0"/>
              </a:rPr>
              <a:t>O</a:t>
            </a:r>
            <a:r>
              <a:rPr lang="en-US" sz="4800" dirty="0">
                <a:latin typeface="Times New Roman" panose="02020603050405020304" pitchFamily="18" charset="0"/>
              </a:rPr>
              <a:t>” = Man’s </a:t>
            </a:r>
            <a:r>
              <a:rPr lang="en-US" sz="4800" b="1" u="sng" dirty="0">
                <a:latin typeface="Times New Roman" panose="02020603050405020304" pitchFamily="18" charset="0"/>
              </a:rPr>
              <a:t>O</a:t>
            </a:r>
            <a:r>
              <a:rPr lang="en-US" sz="4800" dirty="0">
                <a:latin typeface="Times New Roman" panose="02020603050405020304" pitchFamily="18" charset="0"/>
              </a:rPr>
              <a:t>bligation</a:t>
            </a:r>
          </a:p>
          <a:p>
            <a:pPr marL="0" indent="0" algn="ctr">
              <a:buNone/>
            </a:pPr>
            <a:r>
              <a:rPr lang="en-US" sz="4800" dirty="0">
                <a:solidFill>
                  <a:srgbClr val="FF0000"/>
                </a:solidFill>
                <a:latin typeface="Times New Roman" panose="02020603050405020304" pitchFamily="18" charset="0"/>
              </a:rPr>
              <a:t>“</a:t>
            </a:r>
            <a:r>
              <a:rPr lang="en-US" sz="4800" b="1" dirty="0">
                <a:solidFill>
                  <a:srgbClr val="FF0000"/>
                </a:solidFill>
                <a:latin typeface="Times New Roman" panose="02020603050405020304" pitchFamily="18" charset="0"/>
              </a:rPr>
              <a:t>O</a:t>
            </a:r>
            <a:r>
              <a:rPr lang="en-US" sz="4800" dirty="0">
                <a:solidFill>
                  <a:srgbClr val="FF0000"/>
                </a:solidFill>
                <a:latin typeface="Times New Roman" panose="02020603050405020304" pitchFamily="18" charset="0"/>
              </a:rPr>
              <a:t>” = the </a:t>
            </a:r>
            <a:r>
              <a:rPr lang="en-US" sz="4800" b="1" u="sng" dirty="0">
                <a:solidFill>
                  <a:srgbClr val="FF0000"/>
                </a:solidFill>
                <a:latin typeface="Times New Roman" panose="02020603050405020304" pitchFamily="18" charset="0"/>
              </a:rPr>
              <a:t>O</a:t>
            </a:r>
            <a:r>
              <a:rPr lang="en-US" sz="4800" dirty="0">
                <a:solidFill>
                  <a:srgbClr val="FF0000"/>
                </a:solidFill>
                <a:latin typeface="Times New Roman" panose="02020603050405020304" pitchFamily="18" charset="0"/>
              </a:rPr>
              <a:t>bject</a:t>
            </a:r>
            <a:endParaRPr lang="en-US" sz="4800" dirty="0">
              <a:solidFill>
                <a:srgbClr val="FF0000"/>
              </a:solidFill>
            </a:endParaRPr>
          </a:p>
        </p:txBody>
      </p:sp>
    </p:spTree>
    <p:extLst>
      <p:ext uri="{BB962C8B-B14F-4D97-AF65-F5344CB8AC3E}">
        <p14:creationId xmlns:p14="http://schemas.microsoft.com/office/powerpoint/2010/main" val="54084441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diagram of a diagram&#10;&#10;Description automatically generated">
            <a:extLst>
              <a:ext uri="{FF2B5EF4-FFF2-40B4-BE49-F238E27FC236}">
                <a16:creationId xmlns:a16="http://schemas.microsoft.com/office/drawing/2014/main" id="{CC1BCFDE-9384-B95D-C5BB-5D605F24A72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95306" y="272105"/>
            <a:ext cx="6001387" cy="6313789"/>
          </a:xfrm>
        </p:spPr>
      </p:pic>
      <p:sp>
        <p:nvSpPr>
          <p:cNvPr id="6" name="Arrow: Up 5">
            <a:extLst>
              <a:ext uri="{FF2B5EF4-FFF2-40B4-BE49-F238E27FC236}">
                <a16:creationId xmlns:a16="http://schemas.microsoft.com/office/drawing/2014/main" id="{874E494C-D51E-42BF-B541-BD58A6D8665A}"/>
              </a:ext>
            </a:extLst>
          </p:cNvPr>
          <p:cNvSpPr/>
          <p:nvPr/>
        </p:nvSpPr>
        <p:spPr>
          <a:xfrm rot="20207353">
            <a:off x="8171726" y="2407534"/>
            <a:ext cx="484632" cy="1638165"/>
          </a:xfrm>
          <a:prstGeom prst="up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7076080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549C48B-FB7D-8D06-4B19-9AA3DB32E4D0}"/>
              </a:ext>
            </a:extLst>
          </p:cNvPr>
          <p:cNvSpPr>
            <a:spLocks noGrp="1"/>
          </p:cNvSpPr>
          <p:nvPr>
            <p:ph idx="1"/>
          </p:nvPr>
        </p:nvSpPr>
        <p:spPr>
          <a:xfrm>
            <a:off x="1152646" y="514139"/>
            <a:ext cx="9886708" cy="5829722"/>
          </a:xfrm>
        </p:spPr>
        <p:txBody>
          <a:bodyPr>
            <a:noAutofit/>
          </a:bodyPr>
          <a:lstStyle/>
          <a:p>
            <a:pPr marL="0" indent="0">
              <a:buNone/>
            </a:pPr>
            <a:r>
              <a:rPr lang="en-US" sz="4000" dirty="0"/>
              <a:t>John 3:16</a:t>
            </a:r>
          </a:p>
          <a:p>
            <a:pPr marL="0" indent="0">
              <a:buNone/>
            </a:pPr>
            <a:r>
              <a:rPr lang="en-US" sz="4000" b="1" i="1" dirty="0">
                <a:effectLst/>
                <a:latin typeface="Times New Roman" panose="02020603050405020304" pitchFamily="18" charset="0"/>
                <a:ea typeface="Aptos" panose="020B0004020202020204" pitchFamily="34" charset="0"/>
              </a:rPr>
              <a:t>“For God so loved the world that He gave His only begotten Son, that</a:t>
            </a:r>
            <a:r>
              <a:rPr lang="en-US" sz="4000" b="1" i="1" dirty="0">
                <a:solidFill>
                  <a:srgbClr val="FF0000"/>
                </a:solidFill>
                <a:effectLst/>
                <a:latin typeface="Times New Roman" panose="02020603050405020304" pitchFamily="18" charset="0"/>
                <a:ea typeface="Aptos" panose="020B0004020202020204" pitchFamily="34" charset="0"/>
              </a:rPr>
              <a:t> </a:t>
            </a:r>
            <a:r>
              <a:rPr lang="en-US" sz="4000" b="1" i="1" dirty="0">
                <a:effectLst/>
                <a:latin typeface="Times New Roman" panose="02020603050405020304" pitchFamily="18" charset="0"/>
                <a:ea typeface="Aptos" panose="020B0004020202020204" pitchFamily="34" charset="0"/>
              </a:rPr>
              <a:t>whoever believes in</a:t>
            </a:r>
            <a:r>
              <a:rPr lang="en-US" sz="4000" b="1" i="1" dirty="0">
                <a:solidFill>
                  <a:srgbClr val="FF0000"/>
                </a:solidFill>
                <a:effectLst/>
                <a:latin typeface="Times New Roman" panose="02020603050405020304" pitchFamily="18" charset="0"/>
                <a:ea typeface="Aptos" panose="020B0004020202020204" pitchFamily="34" charset="0"/>
              </a:rPr>
              <a:t> </a:t>
            </a:r>
            <a:r>
              <a:rPr lang="en-US" sz="4000" b="1" i="1" dirty="0">
                <a:effectLst/>
                <a:latin typeface="Times New Roman" panose="02020603050405020304" pitchFamily="18" charset="0"/>
                <a:ea typeface="Aptos" panose="020B0004020202020204" pitchFamily="34" charset="0"/>
              </a:rPr>
              <a:t>Him should not perish but have </a:t>
            </a:r>
            <a:r>
              <a:rPr lang="en-US" sz="4000" b="1" i="1" dirty="0">
                <a:solidFill>
                  <a:srgbClr val="FF0000"/>
                </a:solidFill>
                <a:effectLst/>
                <a:latin typeface="Times New Roman" panose="02020603050405020304" pitchFamily="18" charset="0"/>
                <a:ea typeface="Aptos" panose="020B0004020202020204" pitchFamily="34" charset="0"/>
              </a:rPr>
              <a:t>everlasting life</a:t>
            </a:r>
            <a:r>
              <a:rPr lang="en-US" sz="4000" b="1" i="1" dirty="0">
                <a:effectLst/>
                <a:latin typeface="Times New Roman" panose="02020603050405020304" pitchFamily="18" charset="0"/>
                <a:ea typeface="Aptos" panose="020B0004020202020204" pitchFamily="34" charset="0"/>
              </a:rPr>
              <a:t>.”</a:t>
            </a:r>
            <a:r>
              <a:rPr lang="en-US" sz="4000" dirty="0">
                <a:effectLst/>
                <a:latin typeface="Times New Roman" panose="02020603050405020304" pitchFamily="18" charset="0"/>
                <a:ea typeface="Aptos" panose="020B0004020202020204" pitchFamily="34" charset="0"/>
              </a:rPr>
              <a:t> </a:t>
            </a:r>
          </a:p>
          <a:p>
            <a:pPr marL="0" indent="0" algn="ctr">
              <a:buNone/>
            </a:pPr>
            <a:r>
              <a:rPr lang="en-US" sz="4800" dirty="0">
                <a:latin typeface="Times New Roman" panose="02020603050405020304" pitchFamily="18" charset="0"/>
              </a:rPr>
              <a:t>“</a:t>
            </a:r>
            <a:r>
              <a:rPr lang="en-US" sz="4800" b="1" dirty="0">
                <a:latin typeface="Times New Roman" panose="02020603050405020304" pitchFamily="18" charset="0"/>
              </a:rPr>
              <a:t>O</a:t>
            </a:r>
            <a:r>
              <a:rPr lang="en-US" sz="4800" dirty="0">
                <a:latin typeface="Times New Roman" panose="02020603050405020304" pitchFamily="18" charset="0"/>
              </a:rPr>
              <a:t>” = Man’s </a:t>
            </a:r>
            <a:r>
              <a:rPr lang="en-US" sz="4800" b="1" u="sng" dirty="0">
                <a:latin typeface="Times New Roman" panose="02020603050405020304" pitchFamily="18" charset="0"/>
              </a:rPr>
              <a:t>O</a:t>
            </a:r>
            <a:r>
              <a:rPr lang="en-US" sz="4800" dirty="0">
                <a:latin typeface="Times New Roman" panose="02020603050405020304" pitchFamily="18" charset="0"/>
              </a:rPr>
              <a:t>bligation</a:t>
            </a:r>
          </a:p>
          <a:p>
            <a:pPr marL="0" indent="0" algn="ctr">
              <a:buNone/>
            </a:pPr>
            <a:r>
              <a:rPr lang="en-US" sz="4800" dirty="0">
                <a:latin typeface="Times New Roman" panose="02020603050405020304" pitchFamily="18" charset="0"/>
              </a:rPr>
              <a:t>“</a:t>
            </a:r>
            <a:r>
              <a:rPr lang="en-US" sz="4800" b="1" dirty="0">
                <a:latin typeface="Times New Roman" panose="02020603050405020304" pitchFamily="18" charset="0"/>
              </a:rPr>
              <a:t>O</a:t>
            </a:r>
            <a:r>
              <a:rPr lang="en-US" sz="4800" dirty="0">
                <a:latin typeface="Times New Roman" panose="02020603050405020304" pitchFamily="18" charset="0"/>
              </a:rPr>
              <a:t>” = the </a:t>
            </a:r>
            <a:r>
              <a:rPr lang="en-US" sz="4800" b="1" u="sng" dirty="0">
                <a:latin typeface="Times New Roman" panose="02020603050405020304" pitchFamily="18" charset="0"/>
              </a:rPr>
              <a:t>O</a:t>
            </a:r>
            <a:r>
              <a:rPr lang="en-US" sz="4800" dirty="0">
                <a:latin typeface="Times New Roman" panose="02020603050405020304" pitchFamily="18" charset="0"/>
              </a:rPr>
              <a:t>bject</a:t>
            </a:r>
          </a:p>
          <a:p>
            <a:pPr marL="0" indent="0" algn="ctr">
              <a:buNone/>
            </a:pPr>
            <a:r>
              <a:rPr lang="en-US" sz="4800" dirty="0">
                <a:solidFill>
                  <a:srgbClr val="FF0000"/>
                </a:solidFill>
                <a:latin typeface="Times New Roman" panose="02020603050405020304" pitchFamily="18" charset="0"/>
              </a:rPr>
              <a:t>“</a:t>
            </a:r>
            <a:r>
              <a:rPr lang="en-US" sz="4800" b="1" dirty="0">
                <a:solidFill>
                  <a:srgbClr val="FF0000"/>
                </a:solidFill>
                <a:latin typeface="Times New Roman" panose="02020603050405020304" pitchFamily="18" charset="0"/>
              </a:rPr>
              <a:t>O</a:t>
            </a:r>
            <a:r>
              <a:rPr lang="en-US" sz="4800" dirty="0">
                <a:solidFill>
                  <a:srgbClr val="FF0000"/>
                </a:solidFill>
                <a:latin typeface="Times New Roman" panose="02020603050405020304" pitchFamily="18" charset="0"/>
              </a:rPr>
              <a:t>” = the </a:t>
            </a:r>
            <a:r>
              <a:rPr lang="en-US" sz="4800" b="1" u="sng" dirty="0">
                <a:solidFill>
                  <a:srgbClr val="FF0000"/>
                </a:solidFill>
                <a:latin typeface="Times New Roman" panose="02020603050405020304" pitchFamily="18" charset="0"/>
              </a:rPr>
              <a:t>O</a:t>
            </a:r>
            <a:r>
              <a:rPr lang="en-US" sz="4800" dirty="0">
                <a:solidFill>
                  <a:srgbClr val="FF0000"/>
                </a:solidFill>
                <a:latin typeface="Times New Roman" panose="02020603050405020304" pitchFamily="18" charset="0"/>
              </a:rPr>
              <a:t>bjective</a:t>
            </a:r>
            <a:endParaRPr lang="en-US" sz="4800" dirty="0">
              <a:solidFill>
                <a:srgbClr val="FF0000"/>
              </a:solidFill>
            </a:endParaRPr>
          </a:p>
        </p:txBody>
      </p:sp>
    </p:spTree>
    <p:extLst>
      <p:ext uri="{BB962C8B-B14F-4D97-AF65-F5344CB8AC3E}">
        <p14:creationId xmlns:p14="http://schemas.microsoft.com/office/powerpoint/2010/main" val="18097884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549C48B-FB7D-8D06-4B19-9AA3DB32E4D0}"/>
              </a:ext>
            </a:extLst>
          </p:cNvPr>
          <p:cNvSpPr>
            <a:spLocks noGrp="1"/>
          </p:cNvSpPr>
          <p:nvPr>
            <p:ph idx="1"/>
          </p:nvPr>
        </p:nvSpPr>
        <p:spPr>
          <a:xfrm>
            <a:off x="838200" y="635794"/>
            <a:ext cx="10515600" cy="5541169"/>
          </a:xfrm>
        </p:spPr>
        <p:txBody>
          <a:bodyPr>
            <a:noAutofit/>
          </a:bodyPr>
          <a:lstStyle/>
          <a:p>
            <a:pPr marL="0" indent="0" algn="ctr">
              <a:buNone/>
            </a:pPr>
            <a:endParaRPr lang="en-US" sz="4800" dirty="0">
              <a:effectLst/>
              <a:latin typeface="Times New Roman" panose="02020603050405020304" pitchFamily="18" charset="0"/>
              <a:ea typeface="Aptos" panose="020B0004020202020204" pitchFamily="34" charset="0"/>
            </a:endParaRPr>
          </a:p>
          <a:p>
            <a:pPr marL="0" indent="0" algn="ctr">
              <a:buNone/>
            </a:pPr>
            <a:r>
              <a:rPr lang="en-US" sz="4800" dirty="0">
                <a:effectLst/>
                <a:latin typeface="Times New Roman" panose="02020603050405020304" pitchFamily="18" charset="0"/>
                <a:ea typeface="Aptos" panose="020B0004020202020204" pitchFamily="34" charset="0"/>
              </a:rPr>
              <a:t>The fact that these things are written in Scripture for all of us to see shows that any of us can face that same reality of loss of reward if we choose to continually lapse in our obedience to Christ.</a:t>
            </a:r>
            <a:endParaRPr lang="en-US" sz="4800" dirty="0"/>
          </a:p>
        </p:txBody>
      </p:sp>
    </p:spTree>
    <p:extLst>
      <p:ext uri="{BB962C8B-B14F-4D97-AF65-F5344CB8AC3E}">
        <p14:creationId xmlns:p14="http://schemas.microsoft.com/office/powerpoint/2010/main" val="375025184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A diagram of life cycle&#10;&#10;Description automatically generated">
            <a:extLst>
              <a:ext uri="{FF2B5EF4-FFF2-40B4-BE49-F238E27FC236}">
                <a16:creationId xmlns:a16="http://schemas.microsoft.com/office/drawing/2014/main" id="{380C41ED-C364-8516-4A32-7B20EF8E1A8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150243" y="194568"/>
            <a:ext cx="5891513" cy="6468864"/>
          </a:xfrm>
        </p:spPr>
      </p:pic>
      <p:sp>
        <p:nvSpPr>
          <p:cNvPr id="6" name="Arrow: Up 5">
            <a:extLst>
              <a:ext uri="{FF2B5EF4-FFF2-40B4-BE49-F238E27FC236}">
                <a16:creationId xmlns:a16="http://schemas.microsoft.com/office/drawing/2014/main" id="{874E494C-D51E-42BF-B541-BD58A6D8665A}"/>
              </a:ext>
            </a:extLst>
          </p:cNvPr>
          <p:cNvSpPr/>
          <p:nvPr/>
        </p:nvSpPr>
        <p:spPr>
          <a:xfrm rot="226637">
            <a:off x="5764192" y="4787718"/>
            <a:ext cx="484632" cy="1638165"/>
          </a:xfrm>
          <a:prstGeom prst="up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464510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549C48B-FB7D-8D06-4B19-9AA3DB32E4D0}"/>
              </a:ext>
            </a:extLst>
          </p:cNvPr>
          <p:cNvSpPr>
            <a:spLocks noGrp="1"/>
          </p:cNvSpPr>
          <p:nvPr>
            <p:ph idx="1"/>
          </p:nvPr>
        </p:nvSpPr>
        <p:spPr>
          <a:xfrm>
            <a:off x="810227" y="514139"/>
            <a:ext cx="10556111" cy="5829722"/>
          </a:xfrm>
        </p:spPr>
        <p:txBody>
          <a:bodyPr>
            <a:noAutofit/>
          </a:bodyPr>
          <a:lstStyle/>
          <a:p>
            <a:pPr marL="0" indent="0">
              <a:buNone/>
            </a:pPr>
            <a:r>
              <a:rPr lang="en-US" sz="4400" dirty="0"/>
              <a:t>Galatians 2:11-16</a:t>
            </a:r>
          </a:p>
          <a:p>
            <a:pPr marL="0" indent="0">
              <a:buNone/>
            </a:pPr>
            <a:r>
              <a:rPr lang="en-US" sz="4400" b="1" i="1" dirty="0">
                <a:effectLst/>
                <a:latin typeface="Times New Roman" panose="02020603050405020304" pitchFamily="18" charset="0"/>
                <a:ea typeface="Aptos" panose="020B0004020202020204" pitchFamily="34" charset="0"/>
              </a:rPr>
              <a:t>“Now when Peter had come to Antioch, I withstood him to his face, because he was to be blamed; for before certain men came from James, he would eat with the Gentiles; but when they came, he withdrew and separated himself, fearing those who were of the circumcision.  And the rest of the Jews also played the hypocrite with him, so that</a:t>
            </a:r>
            <a:endParaRPr lang="en-US" sz="4400" dirty="0"/>
          </a:p>
        </p:txBody>
      </p:sp>
    </p:spTree>
    <p:extLst>
      <p:ext uri="{BB962C8B-B14F-4D97-AF65-F5344CB8AC3E}">
        <p14:creationId xmlns:p14="http://schemas.microsoft.com/office/powerpoint/2010/main" val="17610241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549C48B-FB7D-8D06-4B19-9AA3DB32E4D0}"/>
              </a:ext>
            </a:extLst>
          </p:cNvPr>
          <p:cNvSpPr>
            <a:spLocks noGrp="1"/>
          </p:cNvSpPr>
          <p:nvPr>
            <p:ph idx="1"/>
          </p:nvPr>
        </p:nvSpPr>
        <p:spPr>
          <a:xfrm>
            <a:off x="775503" y="514139"/>
            <a:ext cx="10579261" cy="5829722"/>
          </a:xfrm>
        </p:spPr>
        <p:txBody>
          <a:bodyPr>
            <a:noAutofit/>
          </a:bodyPr>
          <a:lstStyle/>
          <a:p>
            <a:pPr marL="0" indent="0">
              <a:buNone/>
            </a:pPr>
            <a:r>
              <a:rPr lang="en-US" sz="4400" dirty="0"/>
              <a:t>Galatians 2:11-16</a:t>
            </a:r>
          </a:p>
          <a:p>
            <a:pPr marL="0" indent="0">
              <a:buNone/>
            </a:pPr>
            <a:r>
              <a:rPr lang="en-US" sz="4400" b="1" i="1" dirty="0">
                <a:effectLst/>
                <a:latin typeface="Times New Roman" panose="02020603050405020304" pitchFamily="18" charset="0"/>
                <a:ea typeface="Aptos" panose="020B0004020202020204" pitchFamily="34" charset="0"/>
              </a:rPr>
              <a:t>even Barnabas was carried away with their hypocrisy.  But when I saw that they were not straightforward about the truth of the gospel, I said to Peter before them all, “If you, being a Jew, live in the manner of Gentiles and not as the Jews, why do you compel Gentiles to live as Jews?  We who are Jews by nature, and not sinners of the </a:t>
            </a:r>
            <a:endParaRPr lang="en-US" sz="4400" dirty="0"/>
          </a:p>
        </p:txBody>
      </p:sp>
    </p:spTree>
    <p:extLst>
      <p:ext uri="{BB962C8B-B14F-4D97-AF65-F5344CB8AC3E}">
        <p14:creationId xmlns:p14="http://schemas.microsoft.com/office/powerpoint/2010/main" val="162963416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549C48B-FB7D-8D06-4B19-9AA3DB32E4D0}"/>
              </a:ext>
            </a:extLst>
          </p:cNvPr>
          <p:cNvSpPr>
            <a:spLocks noGrp="1"/>
          </p:cNvSpPr>
          <p:nvPr>
            <p:ph idx="1"/>
          </p:nvPr>
        </p:nvSpPr>
        <p:spPr>
          <a:xfrm>
            <a:off x="821803" y="514139"/>
            <a:ext cx="10579260" cy="5829722"/>
          </a:xfrm>
        </p:spPr>
        <p:txBody>
          <a:bodyPr>
            <a:noAutofit/>
          </a:bodyPr>
          <a:lstStyle/>
          <a:p>
            <a:pPr marL="0" indent="0">
              <a:buNone/>
            </a:pPr>
            <a:r>
              <a:rPr lang="en-US" sz="4400" dirty="0"/>
              <a:t>Galatians 2:11-16</a:t>
            </a:r>
          </a:p>
          <a:p>
            <a:pPr marL="0" indent="0">
              <a:buNone/>
            </a:pPr>
            <a:r>
              <a:rPr lang="en-US" sz="4400" b="1" i="1" dirty="0">
                <a:effectLst/>
                <a:latin typeface="Times New Roman" panose="02020603050405020304" pitchFamily="18" charset="0"/>
                <a:ea typeface="Aptos" panose="020B0004020202020204" pitchFamily="34" charset="0"/>
              </a:rPr>
              <a:t>Gentiles, knowing that a man is not justified by the works of the law but by faith in Jesus Christ, even we have believed in Christ Jesus, that we might be justified by faith in Christ and not by the works of the law; for by the works of the law no flesh shall be justified.”</a:t>
            </a:r>
            <a:r>
              <a:rPr lang="en-US" sz="4400" dirty="0">
                <a:effectLst/>
                <a:latin typeface="Times New Roman" panose="02020603050405020304" pitchFamily="18" charset="0"/>
                <a:ea typeface="Aptos" panose="020B0004020202020204" pitchFamily="34" charset="0"/>
              </a:rPr>
              <a:t> </a:t>
            </a:r>
            <a:endParaRPr lang="en-US" sz="4400" dirty="0"/>
          </a:p>
        </p:txBody>
      </p:sp>
    </p:spTree>
    <p:extLst>
      <p:ext uri="{BB962C8B-B14F-4D97-AF65-F5344CB8AC3E}">
        <p14:creationId xmlns:p14="http://schemas.microsoft.com/office/powerpoint/2010/main" val="5872844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549C48B-FB7D-8D06-4B19-9AA3DB32E4D0}"/>
              </a:ext>
            </a:extLst>
          </p:cNvPr>
          <p:cNvSpPr>
            <a:spLocks noGrp="1"/>
          </p:cNvSpPr>
          <p:nvPr>
            <p:ph idx="1"/>
          </p:nvPr>
        </p:nvSpPr>
        <p:spPr>
          <a:xfrm>
            <a:off x="821803" y="514139"/>
            <a:ext cx="10579260" cy="5829722"/>
          </a:xfrm>
        </p:spPr>
        <p:txBody>
          <a:bodyPr>
            <a:noAutofit/>
          </a:bodyPr>
          <a:lstStyle/>
          <a:p>
            <a:pPr marL="0" indent="0">
              <a:buNone/>
            </a:pPr>
            <a:r>
              <a:rPr lang="en-US" sz="4400" dirty="0"/>
              <a:t>Galatians 2:11-16</a:t>
            </a:r>
          </a:p>
          <a:p>
            <a:pPr marL="0" indent="0">
              <a:buNone/>
            </a:pPr>
            <a:r>
              <a:rPr lang="en-US" sz="4400" b="1" i="1" dirty="0">
                <a:effectLst/>
                <a:latin typeface="Times New Roman" panose="02020603050405020304" pitchFamily="18" charset="0"/>
                <a:ea typeface="Aptos" panose="020B0004020202020204" pitchFamily="34" charset="0"/>
              </a:rPr>
              <a:t>Gentiles, </a:t>
            </a:r>
            <a:r>
              <a:rPr lang="en-US" sz="4400" b="1" i="1" dirty="0">
                <a:solidFill>
                  <a:srgbClr val="FF0000"/>
                </a:solidFill>
                <a:effectLst/>
                <a:latin typeface="Times New Roman" panose="02020603050405020304" pitchFamily="18" charset="0"/>
                <a:ea typeface="Aptos" panose="020B0004020202020204" pitchFamily="34" charset="0"/>
              </a:rPr>
              <a:t>knowing that a man is not justified by the works of the law but by faith in Jesus Christ, even we have believed in Christ Jesus, that we might be justified by faith in Christ and not by the works of the law; for by the works of the law no flesh shall be justified</a:t>
            </a:r>
            <a:r>
              <a:rPr lang="en-US" sz="4400" b="1" i="1" dirty="0">
                <a:effectLst/>
                <a:latin typeface="Times New Roman" panose="02020603050405020304" pitchFamily="18" charset="0"/>
                <a:ea typeface="Aptos" panose="020B0004020202020204" pitchFamily="34" charset="0"/>
              </a:rPr>
              <a:t>.”</a:t>
            </a:r>
            <a:r>
              <a:rPr lang="en-US" sz="4400" dirty="0">
                <a:effectLst/>
                <a:latin typeface="Times New Roman" panose="02020603050405020304" pitchFamily="18" charset="0"/>
                <a:ea typeface="Aptos" panose="020B0004020202020204" pitchFamily="34" charset="0"/>
              </a:rPr>
              <a:t> </a:t>
            </a:r>
            <a:endParaRPr lang="en-US" sz="4400" dirty="0"/>
          </a:p>
        </p:txBody>
      </p:sp>
    </p:spTree>
    <p:extLst>
      <p:ext uri="{BB962C8B-B14F-4D97-AF65-F5344CB8AC3E}">
        <p14:creationId xmlns:p14="http://schemas.microsoft.com/office/powerpoint/2010/main" val="144905402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549C48B-FB7D-8D06-4B19-9AA3DB32E4D0}"/>
              </a:ext>
            </a:extLst>
          </p:cNvPr>
          <p:cNvSpPr>
            <a:spLocks noGrp="1"/>
          </p:cNvSpPr>
          <p:nvPr>
            <p:ph idx="1"/>
          </p:nvPr>
        </p:nvSpPr>
        <p:spPr>
          <a:xfrm>
            <a:off x="838200" y="635794"/>
            <a:ext cx="10515600" cy="5541169"/>
          </a:xfrm>
        </p:spPr>
        <p:txBody>
          <a:bodyPr>
            <a:noAutofit/>
          </a:bodyPr>
          <a:lstStyle/>
          <a:p>
            <a:pPr marL="0" indent="0">
              <a:buNone/>
            </a:pPr>
            <a:r>
              <a:rPr lang="en-US" sz="4800" dirty="0"/>
              <a:t>2 Thessalonians 1:8-9</a:t>
            </a:r>
          </a:p>
          <a:p>
            <a:pPr marL="0" indent="0">
              <a:buNone/>
            </a:pPr>
            <a:r>
              <a:rPr lang="en-US" sz="4800" b="1" i="1" dirty="0">
                <a:effectLst/>
                <a:latin typeface="Times New Roman" panose="02020603050405020304" pitchFamily="18" charset="0"/>
                <a:ea typeface="Aptos" panose="020B0004020202020204" pitchFamily="34" charset="0"/>
              </a:rPr>
              <a:t>“… in flaming fire taking vengeance on those who do not know God, and on </a:t>
            </a:r>
            <a:r>
              <a:rPr lang="en-US" sz="4800" b="1" i="1" u="sng" dirty="0">
                <a:solidFill>
                  <a:srgbClr val="FF0000"/>
                </a:solidFill>
                <a:effectLst/>
                <a:latin typeface="Times New Roman" panose="02020603050405020304" pitchFamily="18" charset="0"/>
                <a:ea typeface="Aptos" panose="020B0004020202020204" pitchFamily="34" charset="0"/>
              </a:rPr>
              <a:t>those who do not obey the gospel of our Lord Jesus Christ</a:t>
            </a:r>
            <a:r>
              <a:rPr lang="en-US" sz="4800" b="1" i="1" dirty="0">
                <a:effectLst/>
                <a:latin typeface="Times New Roman" panose="02020603050405020304" pitchFamily="18" charset="0"/>
                <a:ea typeface="Aptos" panose="020B0004020202020204" pitchFamily="34" charset="0"/>
              </a:rPr>
              <a:t>.  These shall be punished with everlasting destruction from the presence of the Lord and from the glory of His power …”.</a:t>
            </a:r>
            <a:endParaRPr lang="en-US" sz="4800" dirty="0"/>
          </a:p>
        </p:txBody>
      </p:sp>
    </p:spTree>
    <p:extLst>
      <p:ext uri="{BB962C8B-B14F-4D97-AF65-F5344CB8AC3E}">
        <p14:creationId xmlns:p14="http://schemas.microsoft.com/office/powerpoint/2010/main" val="264238024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549C48B-FB7D-8D06-4B19-9AA3DB32E4D0}"/>
              </a:ext>
            </a:extLst>
          </p:cNvPr>
          <p:cNvSpPr>
            <a:spLocks noGrp="1"/>
          </p:cNvSpPr>
          <p:nvPr>
            <p:ph idx="1"/>
          </p:nvPr>
        </p:nvSpPr>
        <p:spPr>
          <a:xfrm>
            <a:off x="838200" y="635794"/>
            <a:ext cx="10515600" cy="5541169"/>
          </a:xfrm>
        </p:spPr>
        <p:txBody>
          <a:bodyPr>
            <a:noAutofit/>
          </a:bodyPr>
          <a:lstStyle/>
          <a:p>
            <a:pPr marL="0" indent="0">
              <a:buNone/>
            </a:pPr>
            <a:endParaRPr lang="en-US" sz="6000" dirty="0"/>
          </a:p>
          <a:p>
            <a:pPr marL="0" indent="0">
              <a:buNone/>
            </a:pPr>
            <a:r>
              <a:rPr lang="en-US" sz="6000" dirty="0"/>
              <a:t>Jeremiah 17:9</a:t>
            </a:r>
          </a:p>
          <a:p>
            <a:pPr marL="0" indent="0">
              <a:buNone/>
            </a:pPr>
            <a:r>
              <a:rPr lang="en-US" sz="6000" b="1" i="1" dirty="0">
                <a:effectLst/>
                <a:latin typeface="Times New Roman" panose="02020603050405020304" pitchFamily="18" charset="0"/>
                <a:ea typeface="Aptos" panose="020B0004020202020204" pitchFamily="34" charset="0"/>
              </a:rPr>
              <a:t>“The heart is deceitful above all things, and desperately wicked; who can know it?”</a:t>
            </a:r>
            <a:r>
              <a:rPr lang="en-US" sz="6000" dirty="0">
                <a:effectLst/>
                <a:latin typeface="Times New Roman" panose="02020603050405020304" pitchFamily="18" charset="0"/>
                <a:ea typeface="Aptos" panose="020B0004020202020204" pitchFamily="34" charset="0"/>
              </a:rPr>
              <a:t> </a:t>
            </a:r>
            <a:endParaRPr lang="en-US" sz="6000" dirty="0"/>
          </a:p>
        </p:txBody>
      </p:sp>
    </p:spTree>
    <p:extLst>
      <p:ext uri="{BB962C8B-B14F-4D97-AF65-F5344CB8AC3E}">
        <p14:creationId xmlns:p14="http://schemas.microsoft.com/office/powerpoint/2010/main" val="317320863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549C48B-FB7D-8D06-4B19-9AA3DB32E4D0}"/>
              </a:ext>
            </a:extLst>
          </p:cNvPr>
          <p:cNvSpPr>
            <a:spLocks noGrp="1"/>
          </p:cNvSpPr>
          <p:nvPr>
            <p:ph idx="1"/>
          </p:nvPr>
        </p:nvSpPr>
        <p:spPr>
          <a:xfrm>
            <a:off x="838200" y="635794"/>
            <a:ext cx="10515600" cy="5541169"/>
          </a:xfrm>
        </p:spPr>
        <p:txBody>
          <a:bodyPr>
            <a:noAutofit/>
          </a:bodyPr>
          <a:lstStyle/>
          <a:p>
            <a:pPr marL="0" indent="0" algn="ctr">
              <a:buNone/>
            </a:pPr>
            <a:r>
              <a:rPr lang="en-US" sz="5400" dirty="0">
                <a:solidFill>
                  <a:srgbClr val="FF0000"/>
                </a:solidFill>
                <a:effectLst/>
                <a:latin typeface="Times New Roman" panose="02020603050405020304" pitchFamily="18" charset="0"/>
                <a:ea typeface="Aptos" panose="020B0004020202020204" pitchFamily="34" charset="0"/>
              </a:rPr>
              <a:t>Virtually everything we do in </a:t>
            </a:r>
          </a:p>
          <a:p>
            <a:pPr marL="0" indent="0" algn="ctr">
              <a:buNone/>
            </a:pPr>
            <a:r>
              <a:rPr lang="en-US" sz="5400" dirty="0">
                <a:solidFill>
                  <a:srgbClr val="FF0000"/>
                </a:solidFill>
                <a:effectLst/>
                <a:latin typeface="Times New Roman" panose="02020603050405020304" pitchFamily="18" charset="0"/>
                <a:ea typeface="Aptos" panose="020B0004020202020204" pitchFamily="34" charset="0"/>
              </a:rPr>
              <a:t>life is performance oriented. </a:t>
            </a:r>
            <a:endParaRPr lang="en-US" sz="5400" dirty="0">
              <a:solidFill>
                <a:srgbClr val="FF0000"/>
              </a:solidFill>
            </a:endParaRPr>
          </a:p>
        </p:txBody>
      </p:sp>
    </p:spTree>
    <p:extLst>
      <p:ext uri="{BB962C8B-B14F-4D97-AF65-F5344CB8AC3E}">
        <p14:creationId xmlns:p14="http://schemas.microsoft.com/office/powerpoint/2010/main" val="368088944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549C48B-FB7D-8D06-4B19-9AA3DB32E4D0}"/>
              </a:ext>
            </a:extLst>
          </p:cNvPr>
          <p:cNvSpPr>
            <a:spLocks noGrp="1"/>
          </p:cNvSpPr>
          <p:nvPr>
            <p:ph idx="1"/>
          </p:nvPr>
        </p:nvSpPr>
        <p:spPr>
          <a:xfrm>
            <a:off x="555585" y="635794"/>
            <a:ext cx="11019099" cy="5541169"/>
          </a:xfrm>
        </p:spPr>
        <p:txBody>
          <a:bodyPr>
            <a:noAutofit/>
          </a:bodyPr>
          <a:lstStyle/>
          <a:p>
            <a:pPr marL="0" indent="0" algn="ctr">
              <a:buNone/>
            </a:pPr>
            <a:r>
              <a:rPr lang="en-US" sz="5400" dirty="0">
                <a:effectLst/>
                <a:latin typeface="Times New Roman" panose="02020603050405020304" pitchFamily="18" charset="0"/>
                <a:ea typeface="Aptos" panose="020B0004020202020204" pitchFamily="34" charset="0"/>
              </a:rPr>
              <a:t>Virtually everything we do in </a:t>
            </a:r>
          </a:p>
          <a:p>
            <a:pPr marL="0" indent="0" algn="ctr">
              <a:buNone/>
            </a:pPr>
            <a:r>
              <a:rPr lang="en-US" sz="5400" dirty="0">
                <a:effectLst/>
                <a:latin typeface="Times New Roman" panose="02020603050405020304" pitchFamily="18" charset="0"/>
                <a:ea typeface="Aptos" panose="020B0004020202020204" pitchFamily="34" charset="0"/>
              </a:rPr>
              <a:t>life is performance oriented. </a:t>
            </a:r>
          </a:p>
          <a:p>
            <a:pPr marL="0" indent="0" algn="ctr">
              <a:buNone/>
            </a:pPr>
            <a:endParaRPr lang="en-US" sz="5400" dirty="0">
              <a:latin typeface="Times New Roman" panose="02020603050405020304" pitchFamily="18" charset="0"/>
            </a:endParaRPr>
          </a:p>
          <a:p>
            <a:pPr marL="0" indent="0" algn="ctr">
              <a:buNone/>
            </a:pPr>
            <a:r>
              <a:rPr lang="en-US" sz="5400" dirty="0">
                <a:solidFill>
                  <a:srgbClr val="FF0000"/>
                </a:solidFill>
                <a:effectLst/>
                <a:latin typeface="Times New Roman" panose="02020603050405020304" pitchFamily="18" charset="0"/>
                <a:ea typeface="Aptos" panose="020B0004020202020204" pitchFamily="34" charset="0"/>
              </a:rPr>
              <a:t>It is only natural that that fact of life transcends over into our thoughts regarding how we gain everlasting life.</a:t>
            </a:r>
            <a:endParaRPr lang="en-US" sz="5400" dirty="0">
              <a:solidFill>
                <a:srgbClr val="FF0000"/>
              </a:solidFill>
            </a:endParaRPr>
          </a:p>
        </p:txBody>
      </p:sp>
    </p:spTree>
    <p:extLst>
      <p:ext uri="{BB962C8B-B14F-4D97-AF65-F5344CB8AC3E}">
        <p14:creationId xmlns:p14="http://schemas.microsoft.com/office/powerpoint/2010/main" val="422042509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549C48B-FB7D-8D06-4B19-9AA3DB32E4D0}"/>
              </a:ext>
            </a:extLst>
          </p:cNvPr>
          <p:cNvSpPr>
            <a:spLocks noGrp="1"/>
          </p:cNvSpPr>
          <p:nvPr>
            <p:ph idx="1"/>
          </p:nvPr>
        </p:nvSpPr>
        <p:spPr>
          <a:xfrm>
            <a:off x="555585" y="635794"/>
            <a:ext cx="11019099" cy="5541169"/>
          </a:xfrm>
        </p:spPr>
        <p:txBody>
          <a:bodyPr>
            <a:noAutofit/>
          </a:bodyPr>
          <a:lstStyle/>
          <a:p>
            <a:pPr marL="0" indent="0" algn="ctr">
              <a:buNone/>
            </a:pPr>
            <a:r>
              <a:rPr lang="en-US" sz="6000" dirty="0">
                <a:effectLst/>
                <a:latin typeface="Times New Roman" panose="02020603050405020304" pitchFamily="18" charset="0"/>
                <a:ea typeface="Aptos" panose="020B0004020202020204" pitchFamily="34" charset="0"/>
              </a:rPr>
              <a:t>If it were true that gaining entrance into heaven was also performance oriented, heaven would be no different than it is here.  </a:t>
            </a:r>
            <a:r>
              <a:rPr lang="en-US" sz="6000" dirty="0">
                <a:latin typeface="Times New Roman" panose="02020603050405020304" pitchFamily="18" charset="0"/>
                <a:ea typeface="Aptos" panose="020B0004020202020204" pitchFamily="34" charset="0"/>
              </a:rPr>
              <a:t>Heaven</a:t>
            </a:r>
            <a:r>
              <a:rPr lang="en-US" sz="6000" dirty="0">
                <a:effectLst/>
                <a:latin typeface="Times New Roman" panose="02020603050405020304" pitchFamily="18" charset="0"/>
                <a:ea typeface="Aptos" panose="020B0004020202020204" pitchFamily="34" charset="0"/>
              </a:rPr>
              <a:t> would be a place filled with people </a:t>
            </a:r>
            <a:r>
              <a:rPr lang="en-US" sz="6000" dirty="0">
                <a:latin typeface="Times New Roman" panose="02020603050405020304" pitchFamily="18" charset="0"/>
                <a:ea typeface="Aptos" panose="020B0004020202020204" pitchFamily="34" charset="0"/>
              </a:rPr>
              <a:t>o</a:t>
            </a:r>
            <a:r>
              <a:rPr lang="en-US" sz="6000" dirty="0">
                <a:effectLst/>
                <a:latin typeface="Times New Roman" panose="02020603050405020304" pitchFamily="18" charset="0"/>
                <a:ea typeface="Aptos" panose="020B0004020202020204" pitchFamily="34" charset="0"/>
              </a:rPr>
              <a:t>verflowing with sinful pride. </a:t>
            </a:r>
            <a:endParaRPr lang="en-US" sz="6000" dirty="0"/>
          </a:p>
        </p:txBody>
      </p:sp>
    </p:spTree>
    <p:extLst>
      <p:ext uri="{BB962C8B-B14F-4D97-AF65-F5344CB8AC3E}">
        <p14:creationId xmlns:p14="http://schemas.microsoft.com/office/powerpoint/2010/main" val="1905942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549C48B-FB7D-8D06-4B19-9AA3DB32E4D0}"/>
              </a:ext>
            </a:extLst>
          </p:cNvPr>
          <p:cNvSpPr>
            <a:spLocks noGrp="1"/>
          </p:cNvSpPr>
          <p:nvPr>
            <p:ph idx="1"/>
          </p:nvPr>
        </p:nvSpPr>
        <p:spPr>
          <a:xfrm>
            <a:off x="838200" y="635794"/>
            <a:ext cx="10515600" cy="5541169"/>
          </a:xfrm>
        </p:spPr>
        <p:txBody>
          <a:bodyPr>
            <a:noAutofit/>
          </a:bodyPr>
          <a:lstStyle/>
          <a:p>
            <a:pPr marL="0" indent="0">
              <a:buNone/>
            </a:pPr>
            <a:r>
              <a:rPr lang="en-US" sz="4400" dirty="0"/>
              <a:t>2 Thessalonians 1:6-8</a:t>
            </a:r>
          </a:p>
          <a:p>
            <a:pPr marL="0" indent="0">
              <a:buNone/>
            </a:pPr>
            <a:r>
              <a:rPr lang="en-US" sz="4400" b="1" i="1" dirty="0">
                <a:effectLst/>
                <a:latin typeface="Times New Roman" panose="02020603050405020304" pitchFamily="18" charset="0"/>
                <a:ea typeface="Aptos" panose="020B0004020202020204" pitchFamily="34" charset="0"/>
              </a:rPr>
              <a:t>“… since it is a righteous thing with God to repay with tribulation those who trouble you, and to give you who are troubled rest with us when </a:t>
            </a:r>
            <a:r>
              <a:rPr lang="en-US" sz="4400" b="1" i="1" dirty="0">
                <a:solidFill>
                  <a:srgbClr val="FF0000"/>
                </a:solidFill>
                <a:effectLst/>
                <a:latin typeface="Times New Roman" panose="02020603050405020304" pitchFamily="18" charset="0"/>
                <a:ea typeface="Aptos" panose="020B0004020202020204" pitchFamily="34" charset="0"/>
              </a:rPr>
              <a:t>the Lord Jesus is revealed from heaven with His mighty angels</a:t>
            </a:r>
            <a:r>
              <a:rPr lang="en-US" sz="4400" b="1" i="1" dirty="0">
                <a:effectLst/>
                <a:latin typeface="Times New Roman" panose="02020603050405020304" pitchFamily="18" charset="0"/>
                <a:ea typeface="Aptos" panose="020B0004020202020204" pitchFamily="34" charset="0"/>
              </a:rPr>
              <a:t>, in flaming fire taking vengeance on those who do not know God, and on those who do not obey the gospel of our Lord Jesus Christ.”</a:t>
            </a:r>
            <a:endParaRPr lang="en-US" sz="4400" dirty="0"/>
          </a:p>
        </p:txBody>
      </p:sp>
    </p:spTree>
    <p:extLst>
      <p:ext uri="{BB962C8B-B14F-4D97-AF65-F5344CB8AC3E}">
        <p14:creationId xmlns:p14="http://schemas.microsoft.com/office/powerpoint/2010/main" val="215610873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549C48B-FB7D-8D06-4B19-9AA3DB32E4D0}"/>
              </a:ext>
            </a:extLst>
          </p:cNvPr>
          <p:cNvSpPr>
            <a:spLocks noGrp="1"/>
          </p:cNvSpPr>
          <p:nvPr>
            <p:ph idx="1"/>
          </p:nvPr>
        </p:nvSpPr>
        <p:spPr>
          <a:xfrm>
            <a:off x="555585" y="635794"/>
            <a:ext cx="11019099" cy="5541169"/>
          </a:xfrm>
        </p:spPr>
        <p:txBody>
          <a:bodyPr>
            <a:noAutofit/>
          </a:bodyPr>
          <a:lstStyle/>
          <a:p>
            <a:pPr marL="0" indent="0" algn="ctr">
              <a:buNone/>
            </a:pPr>
            <a:r>
              <a:rPr lang="en-US" sz="6000" dirty="0">
                <a:effectLst/>
                <a:latin typeface="Times New Roman" panose="02020603050405020304" pitchFamily="18" charset="0"/>
                <a:ea typeface="Aptos" panose="020B0004020202020204" pitchFamily="34" charset="0"/>
              </a:rPr>
              <a:t>People accuse me of promoting easy-believe-ism.  And with that they accuse me of saying it’s okay to live a sinful lifestyle if all one must do is believe in Christ. </a:t>
            </a:r>
            <a:endParaRPr lang="en-US" sz="6000" dirty="0"/>
          </a:p>
        </p:txBody>
      </p:sp>
    </p:spTree>
    <p:extLst>
      <p:ext uri="{BB962C8B-B14F-4D97-AF65-F5344CB8AC3E}">
        <p14:creationId xmlns:p14="http://schemas.microsoft.com/office/powerpoint/2010/main" val="26369985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549C48B-FB7D-8D06-4B19-9AA3DB32E4D0}"/>
              </a:ext>
            </a:extLst>
          </p:cNvPr>
          <p:cNvSpPr>
            <a:spLocks noGrp="1"/>
          </p:cNvSpPr>
          <p:nvPr>
            <p:ph idx="1"/>
          </p:nvPr>
        </p:nvSpPr>
        <p:spPr>
          <a:xfrm>
            <a:off x="838200" y="635794"/>
            <a:ext cx="10515600" cy="5541169"/>
          </a:xfrm>
        </p:spPr>
        <p:txBody>
          <a:bodyPr>
            <a:noAutofit/>
          </a:bodyPr>
          <a:lstStyle/>
          <a:p>
            <a:pPr marL="0" indent="0">
              <a:buNone/>
            </a:pPr>
            <a:r>
              <a:rPr lang="en-US" sz="4800" dirty="0"/>
              <a:t>Matthew 7:13-14</a:t>
            </a:r>
          </a:p>
          <a:p>
            <a:pPr marL="0" indent="0">
              <a:buNone/>
            </a:pPr>
            <a:r>
              <a:rPr lang="en-US" sz="4800" b="1" i="1" dirty="0">
                <a:effectLst/>
                <a:latin typeface="Times New Roman" panose="02020603050405020304" pitchFamily="18" charset="0"/>
                <a:ea typeface="Aptos" panose="020B0004020202020204" pitchFamily="34" charset="0"/>
              </a:rPr>
              <a:t>“Enter by the narrow gate; for wide is the gate and broad is the way that leads to destruction, and there are many who go in by it.  Because narrow is the gate and difficult is the way which leads to life, and there are few who find it.”</a:t>
            </a:r>
            <a:r>
              <a:rPr lang="en-US" sz="4800" dirty="0">
                <a:effectLst/>
                <a:latin typeface="Times New Roman" panose="02020603050405020304" pitchFamily="18" charset="0"/>
                <a:ea typeface="Aptos" panose="020B0004020202020204" pitchFamily="34" charset="0"/>
              </a:rPr>
              <a:t> </a:t>
            </a:r>
            <a:endParaRPr lang="en-US" sz="4800" dirty="0"/>
          </a:p>
        </p:txBody>
      </p:sp>
    </p:spTree>
    <p:extLst>
      <p:ext uri="{BB962C8B-B14F-4D97-AF65-F5344CB8AC3E}">
        <p14:creationId xmlns:p14="http://schemas.microsoft.com/office/powerpoint/2010/main" val="381918745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549C48B-FB7D-8D06-4B19-9AA3DB32E4D0}"/>
              </a:ext>
            </a:extLst>
          </p:cNvPr>
          <p:cNvSpPr>
            <a:spLocks noGrp="1"/>
          </p:cNvSpPr>
          <p:nvPr>
            <p:ph idx="1"/>
          </p:nvPr>
        </p:nvSpPr>
        <p:spPr>
          <a:xfrm>
            <a:off x="838200" y="635794"/>
            <a:ext cx="10515600" cy="5541169"/>
          </a:xfrm>
        </p:spPr>
        <p:txBody>
          <a:bodyPr>
            <a:noAutofit/>
          </a:bodyPr>
          <a:lstStyle/>
          <a:p>
            <a:pPr marL="0" indent="0" algn="ctr">
              <a:buNone/>
            </a:pPr>
            <a:endParaRPr lang="en-US" sz="5400" dirty="0">
              <a:effectLst/>
              <a:latin typeface="Times New Roman" panose="02020603050405020304" pitchFamily="18" charset="0"/>
              <a:ea typeface="Aptos" panose="020B0004020202020204" pitchFamily="34" charset="0"/>
            </a:endParaRPr>
          </a:p>
          <a:p>
            <a:pPr marL="0" indent="0" algn="ctr">
              <a:buNone/>
            </a:pPr>
            <a:endParaRPr lang="en-US" sz="5400" dirty="0">
              <a:latin typeface="Times New Roman" panose="02020603050405020304" pitchFamily="18" charset="0"/>
              <a:ea typeface="Aptos" panose="020B0004020202020204" pitchFamily="34" charset="0"/>
            </a:endParaRPr>
          </a:p>
          <a:p>
            <a:pPr marL="0" indent="0" algn="ctr">
              <a:buNone/>
            </a:pPr>
            <a:r>
              <a:rPr lang="en-US" sz="5400" dirty="0">
                <a:effectLst/>
                <a:latin typeface="Times New Roman" panose="02020603050405020304" pitchFamily="18" charset="0"/>
                <a:ea typeface="Aptos" panose="020B0004020202020204" pitchFamily="34" charset="0"/>
              </a:rPr>
              <a:t>The wide gate is the gate that most people inadvertently choose, and sadly, it leads to destruction. </a:t>
            </a:r>
            <a:endParaRPr lang="en-US" sz="5400" dirty="0"/>
          </a:p>
        </p:txBody>
      </p:sp>
    </p:spTree>
    <p:extLst>
      <p:ext uri="{BB962C8B-B14F-4D97-AF65-F5344CB8AC3E}">
        <p14:creationId xmlns:p14="http://schemas.microsoft.com/office/powerpoint/2010/main" val="100445989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549C48B-FB7D-8D06-4B19-9AA3DB32E4D0}"/>
              </a:ext>
            </a:extLst>
          </p:cNvPr>
          <p:cNvSpPr>
            <a:spLocks noGrp="1"/>
          </p:cNvSpPr>
          <p:nvPr>
            <p:ph idx="1"/>
          </p:nvPr>
        </p:nvSpPr>
        <p:spPr>
          <a:xfrm>
            <a:off x="838200" y="635794"/>
            <a:ext cx="10515600" cy="5541169"/>
          </a:xfrm>
        </p:spPr>
        <p:txBody>
          <a:bodyPr>
            <a:noAutofit/>
          </a:bodyPr>
          <a:lstStyle/>
          <a:p>
            <a:pPr marL="0" indent="0" algn="ctr">
              <a:buNone/>
            </a:pPr>
            <a:endParaRPr lang="en-US" sz="5400" dirty="0">
              <a:effectLst/>
              <a:latin typeface="Times New Roman" panose="02020603050405020304" pitchFamily="18" charset="0"/>
              <a:ea typeface="Aptos" panose="020B0004020202020204" pitchFamily="34" charset="0"/>
            </a:endParaRPr>
          </a:p>
          <a:p>
            <a:pPr marL="0" indent="0" algn="ctr">
              <a:buNone/>
            </a:pPr>
            <a:endParaRPr lang="en-US" sz="5400" dirty="0">
              <a:latin typeface="Times New Roman" panose="02020603050405020304" pitchFamily="18" charset="0"/>
              <a:ea typeface="Aptos" panose="020B0004020202020204" pitchFamily="34" charset="0"/>
            </a:endParaRPr>
          </a:p>
          <a:p>
            <a:pPr marL="0" indent="0" algn="ctr">
              <a:buNone/>
            </a:pPr>
            <a:r>
              <a:rPr lang="en-US" sz="5400" dirty="0">
                <a:effectLst/>
                <a:latin typeface="Times New Roman" panose="02020603050405020304" pitchFamily="18" charset="0"/>
                <a:ea typeface="Aptos" panose="020B0004020202020204" pitchFamily="34" charset="0"/>
              </a:rPr>
              <a:t>The wide gate is the gate that most people </a:t>
            </a:r>
            <a:r>
              <a:rPr lang="en-US" sz="5400" dirty="0">
                <a:solidFill>
                  <a:srgbClr val="FF0000"/>
                </a:solidFill>
                <a:effectLst/>
                <a:latin typeface="Times New Roman" panose="02020603050405020304" pitchFamily="18" charset="0"/>
                <a:ea typeface="Aptos" panose="020B0004020202020204" pitchFamily="34" charset="0"/>
              </a:rPr>
              <a:t>inadvertently choose</a:t>
            </a:r>
            <a:r>
              <a:rPr lang="en-US" sz="5400" dirty="0">
                <a:effectLst/>
                <a:latin typeface="Times New Roman" panose="02020603050405020304" pitchFamily="18" charset="0"/>
                <a:ea typeface="Aptos" panose="020B0004020202020204" pitchFamily="34" charset="0"/>
              </a:rPr>
              <a:t>, and sadly, it leads to destruction. </a:t>
            </a:r>
            <a:endParaRPr lang="en-US" sz="5400" dirty="0"/>
          </a:p>
        </p:txBody>
      </p:sp>
    </p:spTree>
    <p:extLst>
      <p:ext uri="{BB962C8B-B14F-4D97-AF65-F5344CB8AC3E}">
        <p14:creationId xmlns:p14="http://schemas.microsoft.com/office/powerpoint/2010/main" val="153362555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549C48B-FB7D-8D06-4B19-9AA3DB32E4D0}"/>
              </a:ext>
            </a:extLst>
          </p:cNvPr>
          <p:cNvSpPr>
            <a:spLocks noGrp="1"/>
          </p:cNvSpPr>
          <p:nvPr>
            <p:ph idx="1"/>
          </p:nvPr>
        </p:nvSpPr>
        <p:spPr>
          <a:xfrm>
            <a:off x="838200" y="635794"/>
            <a:ext cx="10515600" cy="5541169"/>
          </a:xfrm>
        </p:spPr>
        <p:txBody>
          <a:bodyPr>
            <a:noAutofit/>
          </a:bodyPr>
          <a:lstStyle/>
          <a:p>
            <a:pPr marL="0" indent="0" algn="ctr">
              <a:buNone/>
            </a:pPr>
            <a:endParaRPr lang="en-US" sz="5400" dirty="0">
              <a:effectLst/>
              <a:latin typeface="Times New Roman" panose="02020603050405020304" pitchFamily="18" charset="0"/>
              <a:ea typeface="Aptos" panose="020B0004020202020204" pitchFamily="34" charset="0"/>
            </a:endParaRPr>
          </a:p>
          <a:p>
            <a:pPr marL="0" indent="0" algn="ctr">
              <a:buNone/>
            </a:pPr>
            <a:r>
              <a:rPr lang="en-US" sz="5400" dirty="0">
                <a:effectLst/>
                <a:latin typeface="Times New Roman" panose="02020603050405020304" pitchFamily="18" charset="0"/>
                <a:ea typeface="Aptos" panose="020B0004020202020204" pitchFamily="34" charset="0"/>
              </a:rPr>
              <a:t>By their insistence on having to work hard at getting to heaven and proving that they are a good person, they believe they are going through the narrow gate, but that’s not true. </a:t>
            </a:r>
            <a:endParaRPr lang="en-US" sz="5400" dirty="0"/>
          </a:p>
        </p:txBody>
      </p:sp>
    </p:spTree>
    <p:extLst>
      <p:ext uri="{BB962C8B-B14F-4D97-AF65-F5344CB8AC3E}">
        <p14:creationId xmlns:p14="http://schemas.microsoft.com/office/powerpoint/2010/main" val="178614237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549C48B-FB7D-8D06-4B19-9AA3DB32E4D0}"/>
              </a:ext>
            </a:extLst>
          </p:cNvPr>
          <p:cNvSpPr>
            <a:spLocks noGrp="1"/>
          </p:cNvSpPr>
          <p:nvPr>
            <p:ph idx="1"/>
          </p:nvPr>
        </p:nvSpPr>
        <p:spPr>
          <a:xfrm>
            <a:off x="838200" y="635794"/>
            <a:ext cx="10515600" cy="5541169"/>
          </a:xfrm>
        </p:spPr>
        <p:txBody>
          <a:bodyPr>
            <a:noAutofit/>
          </a:bodyPr>
          <a:lstStyle/>
          <a:p>
            <a:pPr marL="0" indent="0" algn="ctr">
              <a:buNone/>
            </a:pPr>
            <a:endParaRPr lang="en-US" sz="8800" dirty="0">
              <a:effectLst/>
              <a:latin typeface="Times New Roman" panose="02020603050405020304" pitchFamily="18" charset="0"/>
              <a:ea typeface="Aptos" panose="020B0004020202020204" pitchFamily="34" charset="0"/>
            </a:endParaRPr>
          </a:p>
          <a:p>
            <a:pPr marL="0" indent="0" algn="ctr">
              <a:buNone/>
            </a:pPr>
            <a:r>
              <a:rPr lang="en-US" sz="8800" dirty="0">
                <a:effectLst/>
                <a:latin typeface="Times New Roman" panose="02020603050405020304" pitchFamily="18" charset="0"/>
                <a:ea typeface="Aptos" panose="020B0004020202020204" pitchFamily="34" charset="0"/>
              </a:rPr>
              <a:t>Easy-believe-ism </a:t>
            </a:r>
          </a:p>
          <a:p>
            <a:pPr marL="0" indent="0" algn="ctr">
              <a:buNone/>
            </a:pPr>
            <a:r>
              <a:rPr lang="en-US" sz="8800" dirty="0">
                <a:effectLst/>
                <a:latin typeface="Times New Roman" panose="02020603050405020304" pitchFamily="18" charset="0"/>
                <a:ea typeface="Aptos" panose="020B0004020202020204" pitchFamily="34" charset="0"/>
              </a:rPr>
              <a:t>isn’t so easy after all. </a:t>
            </a:r>
            <a:endParaRPr lang="en-US" sz="8800" dirty="0"/>
          </a:p>
        </p:txBody>
      </p:sp>
    </p:spTree>
    <p:extLst>
      <p:ext uri="{BB962C8B-B14F-4D97-AF65-F5344CB8AC3E}">
        <p14:creationId xmlns:p14="http://schemas.microsoft.com/office/powerpoint/2010/main" val="424004482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549C48B-FB7D-8D06-4B19-9AA3DB32E4D0}"/>
              </a:ext>
            </a:extLst>
          </p:cNvPr>
          <p:cNvSpPr>
            <a:spLocks noGrp="1"/>
          </p:cNvSpPr>
          <p:nvPr>
            <p:ph idx="1"/>
          </p:nvPr>
        </p:nvSpPr>
        <p:spPr>
          <a:xfrm>
            <a:off x="838200" y="635794"/>
            <a:ext cx="10515600" cy="5541169"/>
          </a:xfrm>
        </p:spPr>
        <p:txBody>
          <a:bodyPr>
            <a:noAutofit/>
          </a:bodyPr>
          <a:lstStyle/>
          <a:p>
            <a:pPr marL="0" indent="0" algn="ctr">
              <a:buNone/>
            </a:pPr>
            <a:r>
              <a:rPr lang="en-US" sz="5400" dirty="0">
                <a:effectLst/>
                <a:latin typeface="Times New Roman" panose="02020603050405020304" pitchFamily="18" charset="0"/>
                <a:ea typeface="Aptos" panose="020B0004020202020204" pitchFamily="34" charset="0"/>
              </a:rPr>
              <a:t>If everything we do in life is performance oriented, then it is not an easy thing to believe that I have absolutely nothing to do with my own salvation and instead believe completely that Christ has taken care of my salvation for me. </a:t>
            </a:r>
            <a:endParaRPr lang="en-US" sz="5400" dirty="0"/>
          </a:p>
        </p:txBody>
      </p:sp>
    </p:spTree>
    <p:extLst>
      <p:ext uri="{BB962C8B-B14F-4D97-AF65-F5344CB8AC3E}">
        <p14:creationId xmlns:p14="http://schemas.microsoft.com/office/powerpoint/2010/main" val="149481954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549C48B-FB7D-8D06-4B19-9AA3DB32E4D0}"/>
              </a:ext>
            </a:extLst>
          </p:cNvPr>
          <p:cNvSpPr>
            <a:spLocks noGrp="1"/>
          </p:cNvSpPr>
          <p:nvPr>
            <p:ph idx="1"/>
          </p:nvPr>
        </p:nvSpPr>
        <p:spPr>
          <a:xfrm>
            <a:off x="838200" y="635794"/>
            <a:ext cx="10515600" cy="5541169"/>
          </a:xfrm>
        </p:spPr>
        <p:txBody>
          <a:bodyPr>
            <a:noAutofit/>
          </a:bodyPr>
          <a:lstStyle/>
          <a:p>
            <a:pPr marL="0" indent="0" algn="ctr">
              <a:buNone/>
            </a:pPr>
            <a:r>
              <a:rPr lang="en-US" sz="5400" dirty="0">
                <a:effectLst/>
                <a:latin typeface="Times New Roman" panose="02020603050405020304" pitchFamily="18" charset="0"/>
                <a:ea typeface="Aptos" panose="020B0004020202020204" pitchFamily="34" charset="0"/>
              </a:rPr>
              <a:t>If everything we do in life is performance oriented, then it is not an easy thing to believe that I have absolutely nothing to do with my own salvation and instead </a:t>
            </a:r>
            <a:r>
              <a:rPr lang="en-US" sz="5400" dirty="0">
                <a:solidFill>
                  <a:srgbClr val="FF0000"/>
                </a:solidFill>
                <a:effectLst/>
                <a:latin typeface="Times New Roman" panose="02020603050405020304" pitchFamily="18" charset="0"/>
                <a:ea typeface="Aptos" panose="020B0004020202020204" pitchFamily="34" charset="0"/>
              </a:rPr>
              <a:t>believe completely</a:t>
            </a:r>
            <a:r>
              <a:rPr lang="en-US" sz="5400" dirty="0">
                <a:effectLst/>
                <a:latin typeface="Times New Roman" panose="02020603050405020304" pitchFamily="18" charset="0"/>
                <a:ea typeface="Aptos" panose="020B0004020202020204" pitchFamily="34" charset="0"/>
              </a:rPr>
              <a:t> that Christ has taken care of my salvation for me. </a:t>
            </a:r>
            <a:endParaRPr lang="en-US" sz="5400" dirty="0"/>
          </a:p>
        </p:txBody>
      </p:sp>
    </p:spTree>
    <p:extLst>
      <p:ext uri="{BB962C8B-B14F-4D97-AF65-F5344CB8AC3E}">
        <p14:creationId xmlns:p14="http://schemas.microsoft.com/office/powerpoint/2010/main" val="96770305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549C48B-FB7D-8D06-4B19-9AA3DB32E4D0}"/>
              </a:ext>
            </a:extLst>
          </p:cNvPr>
          <p:cNvSpPr>
            <a:spLocks noGrp="1"/>
          </p:cNvSpPr>
          <p:nvPr>
            <p:ph idx="1"/>
          </p:nvPr>
        </p:nvSpPr>
        <p:spPr>
          <a:xfrm>
            <a:off x="838200" y="635794"/>
            <a:ext cx="10515600" cy="5541169"/>
          </a:xfrm>
        </p:spPr>
        <p:txBody>
          <a:bodyPr>
            <a:noAutofit/>
          </a:bodyPr>
          <a:lstStyle/>
          <a:p>
            <a:pPr marL="0" indent="0">
              <a:buNone/>
            </a:pPr>
            <a:r>
              <a:rPr lang="en-US" sz="4800" dirty="0"/>
              <a:t>Matthew 7:13-14</a:t>
            </a:r>
          </a:p>
          <a:p>
            <a:pPr marL="0" indent="0">
              <a:buNone/>
            </a:pPr>
            <a:r>
              <a:rPr lang="en-US" sz="4800" b="1" i="1" dirty="0">
                <a:effectLst/>
                <a:latin typeface="Times New Roman" panose="02020603050405020304" pitchFamily="18" charset="0"/>
                <a:ea typeface="Aptos" panose="020B0004020202020204" pitchFamily="34" charset="0"/>
              </a:rPr>
              <a:t>“Enter by the narrow gate; for wide is the gate and broad is the way that leads to destruction, and there are many who go in by it.  Because </a:t>
            </a:r>
            <a:r>
              <a:rPr lang="en-US" sz="4800" b="1" i="1" dirty="0">
                <a:solidFill>
                  <a:srgbClr val="FF0000"/>
                </a:solidFill>
                <a:effectLst/>
                <a:latin typeface="Times New Roman" panose="02020603050405020304" pitchFamily="18" charset="0"/>
                <a:ea typeface="Aptos" panose="020B0004020202020204" pitchFamily="34" charset="0"/>
              </a:rPr>
              <a:t>narrow is the gate and difficult is the way which leads to life, and there are few who find it</a:t>
            </a:r>
            <a:r>
              <a:rPr lang="en-US" sz="4800" b="1" i="1" dirty="0">
                <a:effectLst/>
                <a:latin typeface="Times New Roman" panose="02020603050405020304" pitchFamily="18" charset="0"/>
                <a:ea typeface="Aptos" panose="020B0004020202020204" pitchFamily="34" charset="0"/>
              </a:rPr>
              <a:t>.”</a:t>
            </a:r>
            <a:r>
              <a:rPr lang="en-US" sz="4800" dirty="0">
                <a:effectLst/>
                <a:latin typeface="Times New Roman" panose="02020603050405020304" pitchFamily="18" charset="0"/>
                <a:ea typeface="Aptos" panose="020B0004020202020204" pitchFamily="34" charset="0"/>
              </a:rPr>
              <a:t> </a:t>
            </a:r>
            <a:endParaRPr lang="en-US" sz="4800" dirty="0"/>
          </a:p>
        </p:txBody>
      </p:sp>
    </p:spTree>
    <p:extLst>
      <p:ext uri="{BB962C8B-B14F-4D97-AF65-F5344CB8AC3E}">
        <p14:creationId xmlns:p14="http://schemas.microsoft.com/office/powerpoint/2010/main" val="39491506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549C48B-FB7D-8D06-4B19-9AA3DB32E4D0}"/>
              </a:ext>
            </a:extLst>
          </p:cNvPr>
          <p:cNvSpPr>
            <a:spLocks noGrp="1"/>
          </p:cNvSpPr>
          <p:nvPr>
            <p:ph idx="1"/>
          </p:nvPr>
        </p:nvSpPr>
        <p:spPr>
          <a:xfrm>
            <a:off x="838200" y="635794"/>
            <a:ext cx="10515600" cy="5541169"/>
          </a:xfrm>
        </p:spPr>
        <p:txBody>
          <a:bodyPr>
            <a:noAutofit/>
          </a:bodyPr>
          <a:lstStyle/>
          <a:p>
            <a:pPr marL="0" indent="0">
              <a:buNone/>
            </a:pPr>
            <a:r>
              <a:rPr lang="en-US" sz="4800" dirty="0"/>
              <a:t>2 Thessalonians 1:8-9</a:t>
            </a:r>
          </a:p>
          <a:p>
            <a:pPr marL="0" indent="0">
              <a:buNone/>
            </a:pPr>
            <a:r>
              <a:rPr lang="en-US" sz="4800" b="1" i="1" dirty="0">
                <a:effectLst/>
                <a:latin typeface="Times New Roman" panose="02020603050405020304" pitchFamily="18" charset="0"/>
                <a:ea typeface="Aptos" panose="020B0004020202020204" pitchFamily="34" charset="0"/>
              </a:rPr>
              <a:t>“… in flaming fire taking vengeance on those who do not know God, and on those who do not obey the gospel of our Lord Jesus Christ.  These shall be punished with everlasting destruction from the presence of the Lord and from the glory of His power …”.</a:t>
            </a:r>
            <a:endParaRPr lang="en-US" sz="4800" dirty="0"/>
          </a:p>
        </p:txBody>
      </p:sp>
    </p:spTree>
    <p:extLst>
      <p:ext uri="{BB962C8B-B14F-4D97-AF65-F5344CB8AC3E}">
        <p14:creationId xmlns:p14="http://schemas.microsoft.com/office/powerpoint/2010/main" val="23837823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549C48B-FB7D-8D06-4B19-9AA3DB32E4D0}"/>
              </a:ext>
            </a:extLst>
          </p:cNvPr>
          <p:cNvSpPr>
            <a:spLocks noGrp="1"/>
          </p:cNvSpPr>
          <p:nvPr>
            <p:ph idx="1"/>
          </p:nvPr>
        </p:nvSpPr>
        <p:spPr>
          <a:xfrm>
            <a:off x="838200" y="635794"/>
            <a:ext cx="10515600" cy="5541169"/>
          </a:xfrm>
        </p:spPr>
        <p:txBody>
          <a:bodyPr>
            <a:noAutofit/>
          </a:bodyPr>
          <a:lstStyle/>
          <a:p>
            <a:pPr marL="0" indent="0">
              <a:buNone/>
            </a:pPr>
            <a:r>
              <a:rPr lang="en-US" sz="4800" dirty="0"/>
              <a:t>2 Thessalonians 1:8-9</a:t>
            </a:r>
          </a:p>
          <a:p>
            <a:pPr marL="0" indent="0">
              <a:buNone/>
            </a:pPr>
            <a:r>
              <a:rPr lang="en-US" sz="4800" b="1" i="1" dirty="0">
                <a:effectLst/>
                <a:latin typeface="Times New Roman" panose="02020603050405020304" pitchFamily="18" charset="0"/>
                <a:ea typeface="Aptos" panose="020B0004020202020204" pitchFamily="34" charset="0"/>
              </a:rPr>
              <a:t>“… </a:t>
            </a:r>
            <a:r>
              <a:rPr lang="en-US" sz="4800" b="1" i="1" dirty="0">
                <a:solidFill>
                  <a:srgbClr val="FF0000"/>
                </a:solidFill>
                <a:effectLst/>
                <a:latin typeface="Times New Roman" panose="02020603050405020304" pitchFamily="18" charset="0"/>
                <a:ea typeface="Aptos" panose="020B0004020202020204" pitchFamily="34" charset="0"/>
              </a:rPr>
              <a:t>in flaming fire taking vengeance on those who do not know God, and on those who do not obey the gospel of our Lord Jesus Christ</a:t>
            </a:r>
            <a:r>
              <a:rPr lang="en-US" sz="4800" b="1" i="1" dirty="0">
                <a:effectLst/>
                <a:latin typeface="Times New Roman" panose="02020603050405020304" pitchFamily="18" charset="0"/>
                <a:ea typeface="Aptos" panose="020B0004020202020204" pitchFamily="34" charset="0"/>
              </a:rPr>
              <a:t>.  These shall be punished with everlasting destruction from the presence of the Lord and from the glory of His power …”.</a:t>
            </a:r>
            <a:endParaRPr lang="en-US" sz="4800" dirty="0"/>
          </a:p>
        </p:txBody>
      </p:sp>
    </p:spTree>
    <p:extLst>
      <p:ext uri="{BB962C8B-B14F-4D97-AF65-F5344CB8AC3E}">
        <p14:creationId xmlns:p14="http://schemas.microsoft.com/office/powerpoint/2010/main" val="1491382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549C48B-FB7D-8D06-4B19-9AA3DB32E4D0}"/>
              </a:ext>
            </a:extLst>
          </p:cNvPr>
          <p:cNvSpPr>
            <a:spLocks noGrp="1"/>
          </p:cNvSpPr>
          <p:nvPr>
            <p:ph idx="1"/>
          </p:nvPr>
        </p:nvSpPr>
        <p:spPr>
          <a:xfrm>
            <a:off x="838200" y="635794"/>
            <a:ext cx="10515600" cy="5541169"/>
          </a:xfrm>
        </p:spPr>
        <p:txBody>
          <a:bodyPr>
            <a:noAutofit/>
          </a:bodyPr>
          <a:lstStyle/>
          <a:p>
            <a:pPr marL="0" indent="0">
              <a:buNone/>
            </a:pPr>
            <a:r>
              <a:rPr lang="en-US" sz="4800" dirty="0"/>
              <a:t>2 Thessalonians 1:8-9</a:t>
            </a:r>
          </a:p>
          <a:p>
            <a:pPr marL="0" indent="0">
              <a:buNone/>
            </a:pPr>
            <a:r>
              <a:rPr lang="en-US" sz="4800" b="1" i="1" dirty="0">
                <a:effectLst/>
                <a:latin typeface="Times New Roman" panose="02020603050405020304" pitchFamily="18" charset="0"/>
                <a:ea typeface="Aptos" panose="020B0004020202020204" pitchFamily="34" charset="0"/>
              </a:rPr>
              <a:t>“… in flaming fire taking vengeance on </a:t>
            </a:r>
            <a:r>
              <a:rPr lang="en-US" sz="4800" b="1" i="1" u="sng" dirty="0">
                <a:solidFill>
                  <a:schemeClr val="tx2">
                    <a:lumMod val="75000"/>
                    <a:lumOff val="25000"/>
                  </a:schemeClr>
                </a:solidFill>
                <a:effectLst/>
                <a:latin typeface="Times New Roman" panose="02020603050405020304" pitchFamily="18" charset="0"/>
                <a:ea typeface="Aptos" panose="020B0004020202020204" pitchFamily="34" charset="0"/>
              </a:rPr>
              <a:t>those who do not know God</a:t>
            </a:r>
            <a:r>
              <a:rPr lang="en-US" sz="4800" b="1" i="1" dirty="0">
                <a:effectLst/>
                <a:latin typeface="Times New Roman" panose="02020603050405020304" pitchFamily="18" charset="0"/>
                <a:ea typeface="Aptos" panose="020B0004020202020204" pitchFamily="34" charset="0"/>
              </a:rPr>
              <a:t>, and on</a:t>
            </a:r>
            <a:r>
              <a:rPr lang="en-US" sz="4800" b="1" i="1" dirty="0">
                <a:solidFill>
                  <a:srgbClr val="FF0000"/>
                </a:solidFill>
                <a:effectLst/>
                <a:latin typeface="Times New Roman" panose="02020603050405020304" pitchFamily="18" charset="0"/>
                <a:ea typeface="Aptos" panose="020B0004020202020204" pitchFamily="34" charset="0"/>
              </a:rPr>
              <a:t> those who do not obey the gospel of our Lord Jesus Christ</a:t>
            </a:r>
            <a:r>
              <a:rPr lang="en-US" sz="4800" b="1" i="1" dirty="0">
                <a:effectLst/>
                <a:latin typeface="Times New Roman" panose="02020603050405020304" pitchFamily="18" charset="0"/>
                <a:ea typeface="Aptos" panose="020B0004020202020204" pitchFamily="34" charset="0"/>
              </a:rPr>
              <a:t>.  These shall be punished with everlasting destruction from the presence of the Lord and from the glory of His power …”.</a:t>
            </a:r>
            <a:endParaRPr lang="en-US" sz="4800" dirty="0"/>
          </a:p>
        </p:txBody>
      </p:sp>
    </p:spTree>
    <p:extLst>
      <p:ext uri="{BB962C8B-B14F-4D97-AF65-F5344CB8AC3E}">
        <p14:creationId xmlns:p14="http://schemas.microsoft.com/office/powerpoint/2010/main" val="1665986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549C48B-FB7D-8D06-4B19-9AA3DB32E4D0}"/>
              </a:ext>
            </a:extLst>
          </p:cNvPr>
          <p:cNvSpPr>
            <a:spLocks noGrp="1"/>
          </p:cNvSpPr>
          <p:nvPr>
            <p:ph idx="1"/>
          </p:nvPr>
        </p:nvSpPr>
        <p:spPr>
          <a:xfrm>
            <a:off x="838200" y="635794"/>
            <a:ext cx="10515600" cy="5541169"/>
          </a:xfrm>
        </p:spPr>
        <p:txBody>
          <a:bodyPr>
            <a:noAutofit/>
          </a:bodyPr>
          <a:lstStyle/>
          <a:p>
            <a:pPr marL="0" indent="0">
              <a:buNone/>
            </a:pPr>
            <a:r>
              <a:rPr lang="en-US" sz="4800" dirty="0"/>
              <a:t>2 Thessalonians 1:8-9</a:t>
            </a:r>
          </a:p>
          <a:p>
            <a:pPr marL="0" indent="0">
              <a:buNone/>
            </a:pPr>
            <a:r>
              <a:rPr lang="en-US" sz="4800" b="1" i="1" dirty="0">
                <a:effectLst/>
                <a:latin typeface="Times New Roman" panose="02020603050405020304" pitchFamily="18" charset="0"/>
                <a:ea typeface="Aptos" panose="020B0004020202020204" pitchFamily="34" charset="0"/>
              </a:rPr>
              <a:t>“… in flaming fire taking vengeance on </a:t>
            </a:r>
            <a:r>
              <a:rPr lang="en-US" sz="4800" b="1" i="1" u="sng" dirty="0">
                <a:solidFill>
                  <a:schemeClr val="tx2">
                    <a:lumMod val="75000"/>
                    <a:lumOff val="25000"/>
                  </a:schemeClr>
                </a:solidFill>
                <a:effectLst/>
                <a:latin typeface="Times New Roman" panose="02020603050405020304" pitchFamily="18" charset="0"/>
                <a:ea typeface="Aptos" panose="020B0004020202020204" pitchFamily="34" charset="0"/>
              </a:rPr>
              <a:t>those who do not know God</a:t>
            </a:r>
            <a:r>
              <a:rPr lang="en-US" sz="4800" b="1" i="1" dirty="0">
                <a:effectLst/>
                <a:latin typeface="Times New Roman" panose="02020603050405020304" pitchFamily="18" charset="0"/>
                <a:ea typeface="Aptos" panose="020B0004020202020204" pitchFamily="34" charset="0"/>
              </a:rPr>
              <a:t>, and on </a:t>
            </a:r>
            <a:r>
              <a:rPr lang="en-US" sz="4800" b="1" i="1" u="sng" dirty="0">
                <a:solidFill>
                  <a:schemeClr val="accent6"/>
                </a:solidFill>
                <a:effectLst/>
                <a:latin typeface="Times New Roman" panose="02020603050405020304" pitchFamily="18" charset="0"/>
                <a:ea typeface="Aptos" panose="020B0004020202020204" pitchFamily="34" charset="0"/>
              </a:rPr>
              <a:t>those who do not obey the gospel of our Lord Jesus Christ</a:t>
            </a:r>
            <a:r>
              <a:rPr lang="en-US" sz="4800" b="1" i="1" dirty="0">
                <a:effectLst/>
                <a:latin typeface="Times New Roman" panose="02020603050405020304" pitchFamily="18" charset="0"/>
                <a:ea typeface="Aptos" panose="020B0004020202020204" pitchFamily="34" charset="0"/>
              </a:rPr>
              <a:t>.  These shall be punished with everlasting destruction from the presence of the Lord and from the glory of His power …”.</a:t>
            </a:r>
            <a:endParaRPr lang="en-US" sz="4800" dirty="0"/>
          </a:p>
        </p:txBody>
      </p:sp>
    </p:spTree>
    <p:extLst>
      <p:ext uri="{BB962C8B-B14F-4D97-AF65-F5344CB8AC3E}">
        <p14:creationId xmlns:p14="http://schemas.microsoft.com/office/powerpoint/2010/main" val="350442864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133</TotalTime>
  <Words>2353</Words>
  <Application>Microsoft Office PowerPoint</Application>
  <PresentationFormat>Widescreen</PresentationFormat>
  <Paragraphs>126</Paragraphs>
  <Slides>58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58</vt:i4>
      </vt:variant>
    </vt:vector>
  </HeadingPairs>
  <TitlesOfParts>
    <vt:vector size="64" baseType="lpstr">
      <vt:lpstr>Aptos</vt:lpstr>
      <vt:lpstr>Aptos Display</vt:lpstr>
      <vt:lpstr>Arial</vt:lpstr>
      <vt:lpstr>Calibri</vt:lpstr>
      <vt:lpstr>Times New Roman</vt:lpstr>
      <vt:lpstr>Office Theme</vt:lpstr>
      <vt:lpstr>Second Thessalonians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Earth’s Current Population …</vt:lpstr>
      <vt:lpstr>The Earth’s Current Population …</vt:lpstr>
      <vt:lpstr>The Earth’s Current Population …</vt:lpstr>
      <vt:lpstr>PowerPoint Presentation</vt:lpstr>
      <vt:lpstr>The Earth’s Current Population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Kenneth Stearns</dc:creator>
  <cp:lastModifiedBy>Kenneth Stearns</cp:lastModifiedBy>
  <cp:revision>1</cp:revision>
  <dcterms:created xsi:type="dcterms:W3CDTF">2024-08-18T01:24:36Z</dcterms:created>
  <dcterms:modified xsi:type="dcterms:W3CDTF">2024-08-18T03:38:31Z</dcterms:modified>
</cp:coreProperties>
</file>