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7CF68-F8A1-E43B-CEDE-71D6A3C943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48883C-1BA0-EF7F-C4C6-EF7EBA5AFD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311436-63D7-E240-928A-8BA7FD570303}"/>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5" name="Footer Placeholder 4">
            <a:extLst>
              <a:ext uri="{FF2B5EF4-FFF2-40B4-BE49-F238E27FC236}">
                <a16:creationId xmlns:a16="http://schemas.microsoft.com/office/drawing/2014/main" id="{5A0C784B-9ED3-5A80-1D6D-2E8300304D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6D83C2-A96F-BCFD-E518-04587266A78F}"/>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1752490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E4CF4-E386-508E-066D-1939F7E1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9BD19E-6B82-C988-DD8E-D8640356D8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0DDA61-B337-BAF3-613C-9AABCB6427B0}"/>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5" name="Footer Placeholder 4">
            <a:extLst>
              <a:ext uri="{FF2B5EF4-FFF2-40B4-BE49-F238E27FC236}">
                <a16:creationId xmlns:a16="http://schemas.microsoft.com/office/drawing/2014/main" id="{96B5E611-F658-CF69-7DE7-385D4D141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C1C54-913E-376A-8D2C-F2C41D53A1FC}"/>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160397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E222ED-9BD6-A6C1-214B-C315D40F40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8C6D7C-E50F-A8B3-6585-26ED510C23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5E6570-6D9A-2A86-5EA3-7120FBD02C30}"/>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5" name="Footer Placeholder 4">
            <a:extLst>
              <a:ext uri="{FF2B5EF4-FFF2-40B4-BE49-F238E27FC236}">
                <a16:creationId xmlns:a16="http://schemas.microsoft.com/office/drawing/2014/main" id="{52D8C7FC-B5D2-FD4F-DD31-1AACE5F6F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BC0F7-36B4-AF20-5278-1C85ABC49588}"/>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3918559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AD4D6-ED08-FE1D-CC9D-3DBDC9A6B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FAC6C5-BF1C-34CF-416A-8C19A12C28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F8F87E-8AC1-11B5-4275-7DC71FCD4953}"/>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5" name="Footer Placeholder 4">
            <a:extLst>
              <a:ext uri="{FF2B5EF4-FFF2-40B4-BE49-F238E27FC236}">
                <a16:creationId xmlns:a16="http://schemas.microsoft.com/office/drawing/2014/main" id="{98CAF474-730B-586A-F4EC-C8893CC91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C80AB1-ABF9-947E-4D73-92267E0AE85C}"/>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3545301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0714-DBB9-A179-C42C-FA4E5D34A2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23A395-2FB5-C5E7-66D0-56AE7583933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85ABAA-42B0-A925-BC7C-E75F99C1DD3C}"/>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5" name="Footer Placeholder 4">
            <a:extLst>
              <a:ext uri="{FF2B5EF4-FFF2-40B4-BE49-F238E27FC236}">
                <a16:creationId xmlns:a16="http://schemas.microsoft.com/office/drawing/2014/main" id="{3AF932EA-EB67-4E5E-B6C4-505399E21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F67CB-1E3D-84EA-92E5-BF6637A533A4}"/>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187163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62457-AF19-97A0-5C0C-3B398417AB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8D7E42-E000-09EC-6FA6-3331CD54AE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8C5D9E-904E-4B1F-432F-9289A427EB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60F51A-4D8D-D818-D5A2-B4F598A70659}"/>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6" name="Footer Placeholder 5">
            <a:extLst>
              <a:ext uri="{FF2B5EF4-FFF2-40B4-BE49-F238E27FC236}">
                <a16:creationId xmlns:a16="http://schemas.microsoft.com/office/drawing/2014/main" id="{B6D71072-E0F3-69DA-B39D-9F0A8C9E58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659AC0-3517-5BF3-1F71-1F37FA7AA383}"/>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381608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AF5F-2842-6497-76B7-EEF4AFB3E5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F9F6C3-DC90-716A-5126-43580F42BA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50D242-E1EB-6096-08D0-0664B10B5B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A61822-6B73-0B4D-71E1-FD406AF32B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78DB2F-9891-2DC6-A112-0A33BD3592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4D87DD-7238-6201-F2D1-E49689922D85}"/>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8" name="Footer Placeholder 7">
            <a:extLst>
              <a:ext uri="{FF2B5EF4-FFF2-40B4-BE49-F238E27FC236}">
                <a16:creationId xmlns:a16="http://schemas.microsoft.com/office/drawing/2014/main" id="{F80934F2-05BA-9BCD-B783-DC11287A20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8F9937A-F238-C731-9E8D-95CB65B2987B}"/>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536363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9AAE3-252B-749B-376A-A9F5F57F03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A7621E-F730-299F-F1FF-0F52FFD8A279}"/>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4" name="Footer Placeholder 3">
            <a:extLst>
              <a:ext uri="{FF2B5EF4-FFF2-40B4-BE49-F238E27FC236}">
                <a16:creationId xmlns:a16="http://schemas.microsoft.com/office/drawing/2014/main" id="{5C5EBF5B-7F41-BC42-14CF-223E1B3103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A4C53E-AC5B-B1BE-150C-3977BFE31F88}"/>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3384502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57DF48-6FD3-59BE-8235-5D2A35915694}"/>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3" name="Footer Placeholder 2">
            <a:extLst>
              <a:ext uri="{FF2B5EF4-FFF2-40B4-BE49-F238E27FC236}">
                <a16:creationId xmlns:a16="http://schemas.microsoft.com/office/drawing/2014/main" id="{361FDA1E-2B1B-6441-2DCC-79C02C29D9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A4D63-79F8-0127-D5E2-CF29A4142C41}"/>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379809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8A6A7-E7A7-B09F-46A7-D123B9812F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6EEF33-70F9-F8F3-F7FE-DBDA55F904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481A1B-1B28-B34A-A97B-34392FAC7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77001D-2577-1123-B34F-32A2205230D8}"/>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6" name="Footer Placeholder 5">
            <a:extLst>
              <a:ext uri="{FF2B5EF4-FFF2-40B4-BE49-F238E27FC236}">
                <a16:creationId xmlns:a16="http://schemas.microsoft.com/office/drawing/2014/main" id="{DBBBD689-6322-DDDF-70C4-5D046FEF03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DB1207-8CE2-6C48-FD4A-D170F0894F08}"/>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139488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34B4B-2418-8DFB-C8A5-9684771C2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97F4A4-2EF6-684F-01B4-115A036C27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8AA976-CEBB-B503-F7A8-3616F4D3B3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8B36EC-83BB-502E-BD8F-4C415B218C94}"/>
              </a:ext>
            </a:extLst>
          </p:cNvPr>
          <p:cNvSpPr>
            <a:spLocks noGrp="1"/>
          </p:cNvSpPr>
          <p:nvPr>
            <p:ph type="dt" sz="half" idx="10"/>
          </p:nvPr>
        </p:nvSpPr>
        <p:spPr/>
        <p:txBody>
          <a:bodyPr/>
          <a:lstStyle/>
          <a:p>
            <a:fld id="{E832D55F-EAE4-4801-8287-CB9A4A39AB74}" type="datetimeFigureOut">
              <a:rPr lang="en-US" smtClean="0"/>
              <a:t>8/10/2024</a:t>
            </a:fld>
            <a:endParaRPr lang="en-US"/>
          </a:p>
        </p:txBody>
      </p:sp>
      <p:sp>
        <p:nvSpPr>
          <p:cNvPr id="6" name="Footer Placeholder 5">
            <a:extLst>
              <a:ext uri="{FF2B5EF4-FFF2-40B4-BE49-F238E27FC236}">
                <a16:creationId xmlns:a16="http://schemas.microsoft.com/office/drawing/2014/main" id="{FC9C3C2A-3A3C-FB5E-4F7E-E986EA65E4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B331B0-D250-82B0-8E5D-50141C2A80E4}"/>
              </a:ext>
            </a:extLst>
          </p:cNvPr>
          <p:cNvSpPr>
            <a:spLocks noGrp="1"/>
          </p:cNvSpPr>
          <p:nvPr>
            <p:ph type="sldNum" sz="quarter" idx="12"/>
          </p:nvPr>
        </p:nvSpPr>
        <p:spPr/>
        <p:txBody>
          <a:bodyPr/>
          <a:lstStyle/>
          <a:p>
            <a:fld id="{457ACE64-7625-4288-A239-EA5082EB45C6}" type="slidenum">
              <a:rPr lang="en-US" smtClean="0"/>
              <a:t>‹#›</a:t>
            </a:fld>
            <a:endParaRPr lang="en-US"/>
          </a:p>
        </p:txBody>
      </p:sp>
    </p:spTree>
    <p:extLst>
      <p:ext uri="{BB962C8B-B14F-4D97-AF65-F5344CB8AC3E}">
        <p14:creationId xmlns:p14="http://schemas.microsoft.com/office/powerpoint/2010/main" val="119359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3C1765-C26E-E7FF-B4BB-E370B35351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EC88BA-B759-3AF5-8817-CBF67AE22D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B00D3B-F893-4D40-48D5-A7F0A2922B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832D55F-EAE4-4801-8287-CB9A4A39AB74}" type="datetimeFigureOut">
              <a:rPr lang="en-US" smtClean="0"/>
              <a:t>8/10/2024</a:t>
            </a:fld>
            <a:endParaRPr lang="en-US"/>
          </a:p>
        </p:txBody>
      </p:sp>
      <p:sp>
        <p:nvSpPr>
          <p:cNvPr id="5" name="Footer Placeholder 4">
            <a:extLst>
              <a:ext uri="{FF2B5EF4-FFF2-40B4-BE49-F238E27FC236}">
                <a16:creationId xmlns:a16="http://schemas.microsoft.com/office/drawing/2014/main" id="{422F547C-4150-5D0E-6EBE-25D1A455C1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53B6536-43A4-4A5E-96A5-CD6C8D646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57ACE64-7625-4288-A239-EA5082EB45C6}" type="slidenum">
              <a:rPr lang="en-US" smtClean="0"/>
              <a:t>‹#›</a:t>
            </a:fld>
            <a:endParaRPr lang="en-US"/>
          </a:p>
        </p:txBody>
      </p:sp>
    </p:spTree>
    <p:extLst>
      <p:ext uri="{BB962C8B-B14F-4D97-AF65-F5344CB8AC3E}">
        <p14:creationId xmlns:p14="http://schemas.microsoft.com/office/powerpoint/2010/main" val="1684128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E35C5-C14F-2E43-55D8-DF110979D6CC}"/>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980863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Revelation 19:11-16</a:t>
            </a:r>
          </a:p>
          <a:p>
            <a:pPr marL="0" indent="0">
              <a:buNone/>
            </a:pPr>
            <a:r>
              <a:rPr lang="en-US" sz="4800" b="1" i="1" dirty="0">
                <a:effectLst/>
                <a:latin typeface="Times New Roman" panose="02020603050405020304" pitchFamily="18" charset="0"/>
                <a:ea typeface="Aptos" panose="020B0004020202020204" pitchFamily="34" charset="0"/>
              </a:rPr>
              <a:t>“Now I saw heaven opened, and behold, a white horse.  And He who sat on him was called Faithful and True, and in righteousness He judges and makes war.  His eyes were like a flame of fire, and on His head were many crowns.  He had a name written that no one knew except</a:t>
            </a:r>
            <a:endParaRPr lang="en-US" sz="4800" dirty="0"/>
          </a:p>
        </p:txBody>
      </p:sp>
    </p:spTree>
    <p:extLst>
      <p:ext uri="{BB962C8B-B14F-4D97-AF65-F5344CB8AC3E}">
        <p14:creationId xmlns:p14="http://schemas.microsoft.com/office/powerpoint/2010/main" val="1594520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Revelation 19:11-16</a:t>
            </a:r>
          </a:p>
          <a:p>
            <a:pPr marL="0" indent="0">
              <a:buNone/>
            </a:pPr>
            <a:r>
              <a:rPr lang="en-US" sz="4800" b="1" i="1" dirty="0">
                <a:effectLst/>
                <a:latin typeface="Times New Roman" panose="02020603050405020304" pitchFamily="18" charset="0"/>
                <a:ea typeface="Aptos" panose="020B0004020202020204" pitchFamily="34" charset="0"/>
              </a:rPr>
              <a:t>Himself. He was clothed with a robe dipped in blood, and His name is called The Word of God.  And the armies in heaven, clothed in fine linen, white and clean, followed Him on white horses.  Now out of His mouth goes a sharp sword, that with it He should strike the</a:t>
            </a:r>
            <a:endParaRPr lang="en-US" sz="4800" dirty="0"/>
          </a:p>
        </p:txBody>
      </p:sp>
    </p:spTree>
    <p:extLst>
      <p:ext uri="{BB962C8B-B14F-4D97-AF65-F5344CB8AC3E}">
        <p14:creationId xmlns:p14="http://schemas.microsoft.com/office/powerpoint/2010/main" val="1889929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Revelation 19:11-16</a:t>
            </a:r>
          </a:p>
          <a:p>
            <a:pPr marL="0" indent="0">
              <a:buNone/>
            </a:pPr>
            <a:r>
              <a:rPr lang="en-US" sz="4800" b="1" i="1" dirty="0">
                <a:effectLst/>
                <a:latin typeface="Times New Roman" panose="02020603050405020304" pitchFamily="18" charset="0"/>
                <a:ea typeface="Aptos" panose="020B0004020202020204" pitchFamily="34" charset="0"/>
              </a:rPr>
              <a:t>nations.  And He Himself will rule them with a rod of iron.  He Himself treads the winepress of the fierceness and wrath of Almighty God.  And He has on His robe and on His thigh a name written: KING OF KINGS AND LORD OF LORDS.”</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3956640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Revelation 19:12</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His eyes were like a flame of fire</a:t>
            </a:r>
            <a:r>
              <a:rPr lang="en-US" sz="4400" b="1" i="1" dirty="0">
                <a:effectLst/>
                <a:latin typeface="Times New Roman" panose="02020603050405020304" pitchFamily="18" charset="0"/>
                <a:ea typeface="Aptos" panose="020B0004020202020204" pitchFamily="34" charset="0"/>
              </a:rPr>
              <a:t>, and on His head were many crowns.  He had a name written that no one knew except</a:t>
            </a:r>
          </a:p>
          <a:p>
            <a:pPr marL="0" indent="0">
              <a:buNone/>
            </a:pPr>
            <a:r>
              <a:rPr lang="en-US" sz="4400" b="1" i="1" dirty="0">
                <a:latin typeface="Times New Roman" panose="02020603050405020304" pitchFamily="18" charset="0"/>
              </a:rPr>
              <a:t>Himself.”</a:t>
            </a:r>
          </a:p>
          <a:p>
            <a:pPr marL="0" indent="0">
              <a:buNone/>
            </a:pPr>
            <a:endParaRPr lang="en-US" sz="2400" dirty="0">
              <a:latin typeface="Times New Roman" panose="02020603050405020304" pitchFamily="18" charset="0"/>
            </a:endParaRPr>
          </a:p>
        </p:txBody>
      </p:sp>
    </p:spTree>
    <p:extLst>
      <p:ext uri="{BB962C8B-B14F-4D97-AF65-F5344CB8AC3E}">
        <p14:creationId xmlns:p14="http://schemas.microsoft.com/office/powerpoint/2010/main" val="2863303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Revelation 19:12</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His eyes were like a flame of fire</a:t>
            </a:r>
            <a:r>
              <a:rPr lang="en-US" sz="4400" b="1" i="1" dirty="0">
                <a:effectLst/>
                <a:latin typeface="Times New Roman" panose="02020603050405020304" pitchFamily="18" charset="0"/>
                <a:ea typeface="Aptos" panose="020B0004020202020204" pitchFamily="34" charset="0"/>
              </a:rPr>
              <a:t>, and on His head were many crowns.  He had a name written that no one knew except</a:t>
            </a:r>
          </a:p>
          <a:p>
            <a:pPr marL="0" indent="0">
              <a:buNone/>
            </a:pPr>
            <a:r>
              <a:rPr lang="en-US" sz="4400" b="1" i="1" dirty="0">
                <a:latin typeface="Times New Roman" panose="02020603050405020304" pitchFamily="18" charset="0"/>
              </a:rPr>
              <a:t>Himself.”</a:t>
            </a:r>
          </a:p>
          <a:p>
            <a:pPr marL="0" indent="0">
              <a:buNone/>
            </a:pPr>
            <a:endParaRPr lang="en-US" sz="2400" dirty="0">
              <a:latin typeface="Times New Roman" panose="02020603050405020304" pitchFamily="18" charset="0"/>
            </a:endParaRPr>
          </a:p>
          <a:p>
            <a:pPr marL="0" indent="0">
              <a:buNone/>
            </a:pPr>
            <a:r>
              <a:rPr lang="en-US" sz="4400" dirty="0">
                <a:latin typeface="Times New Roman" panose="02020603050405020304" pitchFamily="18" charset="0"/>
              </a:rPr>
              <a:t>2 Thessalonians 1:8</a:t>
            </a:r>
          </a:p>
          <a:p>
            <a:pPr marL="0" indent="0">
              <a:buNone/>
            </a:pPr>
            <a:r>
              <a:rPr lang="en-US" sz="4400" b="1" i="1" dirty="0">
                <a:solidFill>
                  <a:srgbClr val="FF0000"/>
                </a:solidFill>
                <a:effectLst/>
                <a:latin typeface="Times New Roman" panose="02020603050405020304" pitchFamily="18" charset="0"/>
                <a:ea typeface="Aptos" panose="020B0004020202020204" pitchFamily="34" charset="0"/>
              </a:rPr>
              <a:t>“… in flaming fire taking vengeance …”</a:t>
            </a:r>
            <a:r>
              <a:rPr lang="en-US" sz="4400" dirty="0">
                <a:solidFill>
                  <a:srgbClr val="FF0000"/>
                </a:solidFill>
                <a:effectLst/>
                <a:latin typeface="Times New Roman" panose="02020603050405020304" pitchFamily="18" charset="0"/>
                <a:ea typeface="Aptos" panose="020B0004020202020204" pitchFamily="34" charset="0"/>
              </a:rPr>
              <a:t> </a:t>
            </a:r>
            <a:endParaRPr lang="en-US" sz="4400" dirty="0">
              <a:solidFill>
                <a:srgbClr val="FF0000"/>
              </a:solidFill>
            </a:endParaRPr>
          </a:p>
        </p:txBody>
      </p:sp>
    </p:spTree>
    <p:extLst>
      <p:ext uri="{BB962C8B-B14F-4D97-AF65-F5344CB8AC3E}">
        <p14:creationId xmlns:p14="http://schemas.microsoft.com/office/powerpoint/2010/main" val="1794835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800" dirty="0"/>
          </a:p>
          <a:p>
            <a:pPr marL="0" indent="0">
              <a:buNone/>
            </a:pPr>
            <a:r>
              <a:rPr lang="en-US" sz="4800" dirty="0"/>
              <a:t>Revelation 19:14</a:t>
            </a:r>
          </a:p>
          <a:p>
            <a:pPr marL="0" indent="0">
              <a:buNone/>
            </a:pPr>
            <a:r>
              <a:rPr lang="en-US" sz="4800" b="1" i="1" dirty="0">
                <a:effectLst/>
                <a:latin typeface="Times New Roman" panose="02020603050405020304" pitchFamily="18" charset="0"/>
                <a:ea typeface="Aptos" panose="020B0004020202020204" pitchFamily="34" charset="0"/>
              </a:rPr>
              <a:t>“And the armies in heaven, clothed in fine linen, white and clean, followed Him on white horses.”  </a:t>
            </a:r>
            <a:endParaRPr lang="en-US" sz="4800" dirty="0"/>
          </a:p>
        </p:txBody>
      </p:sp>
    </p:spTree>
    <p:extLst>
      <p:ext uri="{BB962C8B-B14F-4D97-AF65-F5344CB8AC3E}">
        <p14:creationId xmlns:p14="http://schemas.microsoft.com/office/powerpoint/2010/main" val="3846155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800" dirty="0"/>
          </a:p>
          <a:p>
            <a:pPr marL="0" indent="0">
              <a:buNone/>
            </a:pPr>
            <a:r>
              <a:rPr lang="en-US" sz="4800" dirty="0"/>
              <a:t>Revelation 19:14</a:t>
            </a:r>
          </a:p>
          <a:p>
            <a:pPr marL="0" indent="0">
              <a:buNone/>
            </a:pPr>
            <a:r>
              <a:rPr lang="en-US" sz="4800" b="1" i="1" dirty="0">
                <a:effectLst/>
                <a:latin typeface="Times New Roman" panose="02020603050405020304" pitchFamily="18" charset="0"/>
                <a:ea typeface="Aptos" panose="020B0004020202020204" pitchFamily="34" charset="0"/>
              </a:rPr>
              <a:t>“And the armies in heaven, </a:t>
            </a:r>
            <a:r>
              <a:rPr lang="en-US" sz="4800" b="1" i="1" dirty="0">
                <a:solidFill>
                  <a:srgbClr val="FF0000"/>
                </a:solidFill>
                <a:effectLst/>
                <a:latin typeface="Times New Roman" panose="02020603050405020304" pitchFamily="18" charset="0"/>
                <a:ea typeface="Aptos" panose="020B0004020202020204" pitchFamily="34" charset="0"/>
              </a:rPr>
              <a:t>clothed in fine linen, white and clean</a:t>
            </a:r>
            <a:r>
              <a:rPr lang="en-US" sz="4800" b="1" i="1" dirty="0">
                <a:effectLst/>
                <a:latin typeface="Times New Roman" panose="02020603050405020304" pitchFamily="18" charset="0"/>
                <a:ea typeface="Aptos" panose="020B0004020202020204" pitchFamily="34" charset="0"/>
              </a:rPr>
              <a:t>, followed Him on white horses.”  </a:t>
            </a:r>
            <a:endParaRPr lang="en-US" sz="4800" dirty="0"/>
          </a:p>
        </p:txBody>
      </p:sp>
    </p:spTree>
    <p:extLst>
      <p:ext uri="{BB962C8B-B14F-4D97-AF65-F5344CB8AC3E}">
        <p14:creationId xmlns:p14="http://schemas.microsoft.com/office/powerpoint/2010/main" val="1755288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Revelation 14:3-5</a:t>
            </a:r>
          </a:p>
          <a:p>
            <a:pPr marL="0" indent="0">
              <a:buNone/>
            </a:pPr>
            <a:r>
              <a:rPr lang="en-US" sz="4800" b="1" i="1" dirty="0">
                <a:effectLst/>
                <a:latin typeface="Times New Roman" panose="02020603050405020304" pitchFamily="18" charset="0"/>
                <a:ea typeface="Aptos" panose="020B0004020202020204" pitchFamily="34" charset="0"/>
              </a:rPr>
              <a:t>“… and no one could learn that song except the hundred and forty-four thousand who were redeemed from the earth.  These are the ones who were not defiled with women, for they are virgins.  These are the ones who follow the Lamb </a:t>
            </a:r>
            <a:endParaRPr lang="en-US" sz="4800" dirty="0"/>
          </a:p>
        </p:txBody>
      </p:sp>
    </p:spTree>
    <p:extLst>
      <p:ext uri="{BB962C8B-B14F-4D97-AF65-F5344CB8AC3E}">
        <p14:creationId xmlns:p14="http://schemas.microsoft.com/office/powerpoint/2010/main" val="2199512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Revelation 14:3-5</a:t>
            </a:r>
          </a:p>
          <a:p>
            <a:pPr marL="0" indent="0">
              <a:buNone/>
            </a:pPr>
            <a:r>
              <a:rPr lang="en-US" sz="4800" b="1" i="1" dirty="0">
                <a:effectLst/>
                <a:latin typeface="Times New Roman" panose="02020603050405020304" pitchFamily="18" charset="0"/>
                <a:ea typeface="Aptos" panose="020B0004020202020204" pitchFamily="34" charset="0"/>
              </a:rPr>
              <a:t>wherever He goes.  These were redeemed from among men, being firstfruits to God and to the Lamb.  And in their mouth was found no deceit, for they are without fault before the throne of God.”</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1857255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Revelation 14:17-20</a:t>
            </a:r>
          </a:p>
          <a:p>
            <a:pPr marL="0" indent="0">
              <a:buNone/>
            </a:pPr>
            <a:r>
              <a:rPr lang="en-US" sz="4400" b="1" i="1" dirty="0">
                <a:effectLst/>
                <a:latin typeface="Times New Roman" panose="02020603050405020304" pitchFamily="18" charset="0"/>
                <a:ea typeface="Aptos" panose="020B0004020202020204" pitchFamily="34" charset="0"/>
              </a:rPr>
              <a:t>“Then another angel came out of the temple which is in heaven, he also having a sharp sickle.  And another angel came out from the altar, who had power over fire, and he cried with a loud cry to him who had the sharp sickle, saying, “Thrust in your sharp sickle and gather the clusters of the vine of the earth, for her grapes are fully ripe.” </a:t>
            </a:r>
            <a:endParaRPr lang="en-US" sz="4400" dirty="0"/>
          </a:p>
        </p:txBody>
      </p:sp>
    </p:spTree>
    <p:extLst>
      <p:ext uri="{BB962C8B-B14F-4D97-AF65-F5344CB8AC3E}">
        <p14:creationId xmlns:p14="http://schemas.microsoft.com/office/powerpoint/2010/main" val="3707118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rmAutofit/>
          </a:bodyPr>
          <a:lstStyle/>
          <a:p>
            <a:pPr marL="0" indent="0">
              <a:buNone/>
            </a:pPr>
            <a:endParaRPr lang="en-US" sz="4800" dirty="0"/>
          </a:p>
          <a:p>
            <a:pPr marL="0" indent="0">
              <a:buNone/>
            </a:pPr>
            <a:r>
              <a:rPr lang="en-US" sz="4800" dirty="0"/>
              <a:t>2 Thessalonians 1:6</a:t>
            </a:r>
          </a:p>
          <a:p>
            <a:pPr marL="0" indent="0">
              <a:buNone/>
            </a:pPr>
            <a:r>
              <a:rPr lang="en-US" sz="4800" b="1" i="1" dirty="0">
                <a:effectLst/>
                <a:latin typeface="Times New Roman" panose="02020603050405020304" pitchFamily="18" charset="0"/>
                <a:ea typeface="Aptos" panose="020B0004020202020204" pitchFamily="34" charset="0"/>
              </a:rPr>
              <a:t>“… since it is a righteous thing with God to repay with tribulation those who trouble you …”.</a:t>
            </a:r>
            <a:endParaRPr lang="en-US" sz="4800" dirty="0"/>
          </a:p>
        </p:txBody>
      </p:sp>
    </p:spTree>
    <p:extLst>
      <p:ext uri="{BB962C8B-B14F-4D97-AF65-F5344CB8AC3E}">
        <p14:creationId xmlns:p14="http://schemas.microsoft.com/office/powerpoint/2010/main" val="204628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Revelation 14:17-20</a:t>
            </a:r>
          </a:p>
          <a:p>
            <a:pPr marL="0" indent="0">
              <a:buNone/>
            </a:pPr>
            <a:r>
              <a:rPr lang="en-US" sz="4400" b="1" i="1" dirty="0">
                <a:effectLst/>
                <a:latin typeface="Times New Roman" panose="02020603050405020304" pitchFamily="18" charset="0"/>
                <a:ea typeface="Aptos" panose="020B0004020202020204" pitchFamily="34" charset="0"/>
              </a:rPr>
              <a:t>So the angel thrust his sickle into the earth and gathered the vine of the earth, and threw it into the great winepress of the wrath of God.  And the winepress was trampled outside the city, and blood came out of the winepress, up to the horses’ bridles, for one thousand six hundred furlongs.”</a:t>
            </a:r>
            <a:r>
              <a:rPr lang="en-US" sz="4400" dirty="0">
                <a:effectLst/>
                <a:latin typeface="Times New Roman" panose="02020603050405020304" pitchFamily="18" charset="0"/>
                <a:ea typeface="Aptos" panose="020B0004020202020204" pitchFamily="34" charset="0"/>
              </a:rPr>
              <a:t> </a:t>
            </a:r>
            <a:endParaRPr lang="en-US" sz="4400" dirty="0"/>
          </a:p>
        </p:txBody>
      </p:sp>
    </p:spTree>
    <p:extLst>
      <p:ext uri="{BB962C8B-B14F-4D97-AF65-F5344CB8AC3E}">
        <p14:creationId xmlns:p14="http://schemas.microsoft.com/office/powerpoint/2010/main" val="3580494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Revelation 14:17-20</a:t>
            </a:r>
          </a:p>
          <a:p>
            <a:pPr marL="0" indent="0">
              <a:buNone/>
            </a:pPr>
            <a:r>
              <a:rPr lang="en-US" sz="4400" b="1" i="1" dirty="0">
                <a:effectLst/>
                <a:latin typeface="Times New Roman" panose="02020603050405020304" pitchFamily="18" charset="0"/>
                <a:ea typeface="Aptos" panose="020B0004020202020204" pitchFamily="34" charset="0"/>
              </a:rPr>
              <a:t>“Then another angel came out of the temple which is in heaven, he also having a sharp sickle.  </a:t>
            </a:r>
            <a:r>
              <a:rPr lang="en-US" sz="4400" b="1" i="1" dirty="0">
                <a:solidFill>
                  <a:srgbClr val="FF0000"/>
                </a:solidFill>
                <a:effectLst/>
                <a:latin typeface="Times New Roman" panose="02020603050405020304" pitchFamily="18" charset="0"/>
                <a:ea typeface="Aptos" panose="020B0004020202020204" pitchFamily="34" charset="0"/>
              </a:rPr>
              <a:t>And another angel came out from the altar, who had power over fire</a:t>
            </a:r>
            <a:r>
              <a:rPr lang="en-US" sz="4400" b="1" i="1" dirty="0">
                <a:effectLst/>
                <a:latin typeface="Times New Roman" panose="02020603050405020304" pitchFamily="18" charset="0"/>
                <a:ea typeface="Aptos" panose="020B0004020202020204" pitchFamily="34" charset="0"/>
              </a:rPr>
              <a:t>, and he cried with a loud cry to him who had the sharp sickle, saying, “Thrust in your sharp sickle and gather the clusters of the vine of the earth, for her grapes are fully ripe.” </a:t>
            </a:r>
            <a:endParaRPr lang="en-US" sz="4400" dirty="0"/>
          </a:p>
        </p:txBody>
      </p:sp>
    </p:spTree>
    <p:extLst>
      <p:ext uri="{BB962C8B-B14F-4D97-AF65-F5344CB8AC3E}">
        <p14:creationId xmlns:p14="http://schemas.microsoft.com/office/powerpoint/2010/main" val="1794242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Revelation 14:17-20</a:t>
            </a:r>
          </a:p>
          <a:p>
            <a:pPr marL="0" indent="0">
              <a:buNone/>
            </a:pPr>
            <a:r>
              <a:rPr lang="en-US" sz="4400" b="1" i="1" dirty="0">
                <a:effectLst/>
                <a:latin typeface="Times New Roman" panose="02020603050405020304" pitchFamily="18" charset="0"/>
                <a:ea typeface="Aptos" panose="020B0004020202020204" pitchFamily="34" charset="0"/>
              </a:rPr>
              <a:t>So the angel thrust his sickle into the earth and gathered the vine of the earth, and threw it into </a:t>
            </a:r>
            <a:r>
              <a:rPr lang="en-US" sz="4400" b="1" i="1" dirty="0">
                <a:solidFill>
                  <a:srgbClr val="FF0000"/>
                </a:solidFill>
                <a:effectLst/>
                <a:latin typeface="Times New Roman" panose="02020603050405020304" pitchFamily="18" charset="0"/>
                <a:ea typeface="Aptos" panose="020B0004020202020204" pitchFamily="34" charset="0"/>
              </a:rPr>
              <a:t>the great winepress of the wrath of God</a:t>
            </a:r>
            <a:r>
              <a:rPr lang="en-US" sz="4400" b="1" i="1" dirty="0">
                <a:effectLst/>
                <a:latin typeface="Times New Roman" panose="02020603050405020304" pitchFamily="18" charset="0"/>
                <a:ea typeface="Aptos" panose="020B0004020202020204" pitchFamily="34" charset="0"/>
              </a:rPr>
              <a:t>.  And the winepress was trampled outside the city, and blood came out of the winepress, up to the horses’ bridles, for one thousand six hundred furlongs.”</a:t>
            </a:r>
            <a:r>
              <a:rPr lang="en-US" sz="4400" dirty="0">
                <a:effectLst/>
                <a:latin typeface="Times New Roman" panose="02020603050405020304" pitchFamily="18" charset="0"/>
                <a:ea typeface="Aptos" panose="020B0004020202020204" pitchFamily="34" charset="0"/>
              </a:rPr>
              <a:t> </a:t>
            </a:r>
            <a:endParaRPr lang="en-US" sz="4400" dirty="0"/>
          </a:p>
        </p:txBody>
      </p:sp>
    </p:spTree>
    <p:extLst>
      <p:ext uri="{BB962C8B-B14F-4D97-AF65-F5344CB8AC3E}">
        <p14:creationId xmlns:p14="http://schemas.microsoft.com/office/powerpoint/2010/main" val="378995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Revelation 14:17-20</a:t>
            </a:r>
          </a:p>
          <a:p>
            <a:pPr marL="0" indent="0">
              <a:buNone/>
            </a:pPr>
            <a:r>
              <a:rPr lang="en-US" sz="4400" b="1" i="1" dirty="0">
                <a:effectLst/>
                <a:latin typeface="Times New Roman" panose="02020603050405020304" pitchFamily="18" charset="0"/>
                <a:ea typeface="Aptos" panose="020B0004020202020204" pitchFamily="34" charset="0"/>
              </a:rPr>
              <a:t>So the angel thrust his sickle into the earth and gathered the vine of the earth, and threw it into the great winepress of the wrath of God.  </a:t>
            </a:r>
            <a:r>
              <a:rPr lang="en-US" sz="4400" b="1" i="1" dirty="0">
                <a:solidFill>
                  <a:srgbClr val="FF0000"/>
                </a:solidFill>
                <a:effectLst/>
                <a:latin typeface="Times New Roman" panose="02020603050405020304" pitchFamily="18" charset="0"/>
                <a:ea typeface="Aptos" panose="020B0004020202020204" pitchFamily="34" charset="0"/>
              </a:rPr>
              <a:t>And the winepress was trampled outside the city, and blood came out of the winepress, up to the horses’ bridles, for one thousand six hundred furlongs</a:t>
            </a:r>
            <a:r>
              <a:rPr lang="en-US" sz="4400" b="1" i="1" dirty="0">
                <a:effectLst/>
                <a:latin typeface="Times New Roman" panose="02020603050405020304" pitchFamily="18" charset="0"/>
                <a:ea typeface="Aptos" panose="020B0004020202020204" pitchFamily="34" charset="0"/>
              </a:rPr>
              <a:t>.”</a:t>
            </a:r>
            <a:r>
              <a:rPr lang="en-US" sz="4400" dirty="0">
                <a:effectLst/>
                <a:latin typeface="Times New Roman" panose="02020603050405020304" pitchFamily="18" charset="0"/>
                <a:ea typeface="Aptos" panose="020B0004020202020204" pitchFamily="34" charset="0"/>
              </a:rPr>
              <a:t> </a:t>
            </a:r>
            <a:endParaRPr lang="en-US" sz="4400" dirty="0"/>
          </a:p>
        </p:txBody>
      </p:sp>
    </p:spTree>
    <p:extLst>
      <p:ext uri="{BB962C8B-B14F-4D97-AF65-F5344CB8AC3E}">
        <p14:creationId xmlns:p14="http://schemas.microsoft.com/office/powerpoint/2010/main" val="503045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2 Thessalonians 1:6-10</a:t>
            </a:r>
          </a:p>
          <a:p>
            <a:pPr marL="0" indent="0">
              <a:buNone/>
            </a:pPr>
            <a:r>
              <a:rPr lang="en-US" sz="4400" b="1" i="1" dirty="0">
                <a:effectLst/>
                <a:latin typeface="Times New Roman" panose="02020603050405020304" pitchFamily="18" charset="0"/>
                <a:ea typeface="Aptos" panose="020B0004020202020204" pitchFamily="34" charset="0"/>
              </a:rPr>
              <a:t>“… since it is a righteous thing with God to repay with tribulation those who trouble you, </a:t>
            </a:r>
            <a:r>
              <a:rPr lang="en-US" sz="4400" b="1" i="1" dirty="0">
                <a:solidFill>
                  <a:srgbClr val="FF0000"/>
                </a:solidFill>
                <a:effectLst/>
                <a:latin typeface="Times New Roman" panose="02020603050405020304" pitchFamily="18" charset="0"/>
                <a:ea typeface="Aptos" panose="020B0004020202020204" pitchFamily="34" charset="0"/>
              </a:rPr>
              <a:t>and to give you who are troubled rest with us when the Lord Jesus is revealed from heaven with His mighty angels, in flaming fire taking vengeance on those who do not know God, and on those who do not obey the gospel of our Lord Jesus Christ</a:t>
            </a:r>
            <a:r>
              <a:rPr lang="en-US" sz="4400" b="1" i="1" dirty="0">
                <a:effectLst/>
                <a:latin typeface="Times New Roman" panose="02020603050405020304" pitchFamily="18" charset="0"/>
                <a:ea typeface="Aptos" panose="020B0004020202020204" pitchFamily="34" charset="0"/>
              </a:rPr>
              <a:t>. </a:t>
            </a:r>
            <a:endParaRPr lang="en-US" sz="4400" dirty="0"/>
          </a:p>
        </p:txBody>
      </p:sp>
    </p:spTree>
    <p:extLst>
      <p:ext uri="{BB962C8B-B14F-4D97-AF65-F5344CB8AC3E}">
        <p14:creationId xmlns:p14="http://schemas.microsoft.com/office/powerpoint/2010/main" val="4152594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400" dirty="0"/>
          </a:p>
          <a:p>
            <a:pPr marL="0" indent="0">
              <a:buNone/>
            </a:pPr>
            <a:r>
              <a:rPr lang="en-US" sz="4400" dirty="0"/>
              <a:t>2 Thessalonians 1:7</a:t>
            </a:r>
          </a:p>
          <a:p>
            <a:pPr marL="0" indent="0">
              <a:buNone/>
            </a:pPr>
            <a:r>
              <a:rPr lang="en-US" sz="4400" b="1" i="1" dirty="0">
                <a:effectLst/>
                <a:latin typeface="Times New Roman" panose="02020603050405020304" pitchFamily="18" charset="0"/>
                <a:ea typeface="Aptos" panose="020B0004020202020204" pitchFamily="34" charset="0"/>
              </a:rPr>
              <a:t>“… and to give you who are troubled </a:t>
            </a:r>
            <a:r>
              <a:rPr lang="en-US" sz="4400" b="1" i="1" dirty="0">
                <a:solidFill>
                  <a:srgbClr val="FF0000"/>
                </a:solidFill>
                <a:effectLst/>
                <a:latin typeface="Times New Roman" panose="02020603050405020304" pitchFamily="18" charset="0"/>
                <a:ea typeface="Aptos" panose="020B0004020202020204" pitchFamily="34" charset="0"/>
              </a:rPr>
              <a:t>rest</a:t>
            </a:r>
            <a:r>
              <a:rPr lang="en-US" sz="4400" b="1" i="1" dirty="0">
                <a:effectLst/>
                <a:latin typeface="Times New Roman" panose="02020603050405020304" pitchFamily="18" charset="0"/>
                <a:ea typeface="Aptos" panose="020B0004020202020204" pitchFamily="34" charset="0"/>
              </a:rPr>
              <a:t> with us when the Lord Jesus is revealed from heaven with His mighty angels …”</a:t>
            </a:r>
            <a:endParaRPr lang="en-US" sz="4400" dirty="0"/>
          </a:p>
        </p:txBody>
      </p:sp>
    </p:spTree>
    <p:extLst>
      <p:ext uri="{BB962C8B-B14F-4D97-AF65-F5344CB8AC3E}">
        <p14:creationId xmlns:p14="http://schemas.microsoft.com/office/powerpoint/2010/main" val="361389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400" dirty="0"/>
          </a:p>
          <a:p>
            <a:pPr marL="0" indent="0">
              <a:buNone/>
            </a:pPr>
            <a:r>
              <a:rPr lang="en-US" sz="4400" dirty="0"/>
              <a:t>2 Thessalonians 1:7</a:t>
            </a:r>
          </a:p>
          <a:p>
            <a:pPr marL="0" indent="0">
              <a:buNone/>
            </a:pPr>
            <a:r>
              <a:rPr lang="en-US" sz="4400" b="1" i="1" dirty="0">
                <a:effectLst/>
                <a:latin typeface="Times New Roman" panose="02020603050405020304" pitchFamily="18" charset="0"/>
                <a:ea typeface="Aptos" panose="020B0004020202020204" pitchFamily="34" charset="0"/>
              </a:rPr>
              <a:t>“… and to give you who are troubled </a:t>
            </a:r>
            <a:r>
              <a:rPr lang="en-US" sz="4400" b="1" i="1" dirty="0">
                <a:solidFill>
                  <a:srgbClr val="FF0000"/>
                </a:solidFill>
                <a:effectLst/>
                <a:latin typeface="Times New Roman" panose="02020603050405020304" pitchFamily="18" charset="0"/>
                <a:ea typeface="Aptos" panose="020B0004020202020204" pitchFamily="34" charset="0"/>
              </a:rPr>
              <a:t>rest</a:t>
            </a:r>
            <a:r>
              <a:rPr lang="en-US" sz="4400" b="1" i="1" dirty="0">
                <a:effectLst/>
                <a:latin typeface="Times New Roman" panose="02020603050405020304" pitchFamily="18" charset="0"/>
                <a:ea typeface="Aptos" panose="020B0004020202020204" pitchFamily="34" charset="0"/>
              </a:rPr>
              <a:t> with us when the Lord Jesus is revealed from heaven with His mighty angels …”</a:t>
            </a:r>
            <a:endParaRPr lang="en-US" sz="4400" dirty="0"/>
          </a:p>
        </p:txBody>
      </p:sp>
      <p:sp>
        <p:nvSpPr>
          <p:cNvPr id="2" name="Arrow: Down 1">
            <a:extLst>
              <a:ext uri="{FF2B5EF4-FFF2-40B4-BE49-F238E27FC236}">
                <a16:creationId xmlns:a16="http://schemas.microsoft.com/office/drawing/2014/main" id="{279C5256-BBCE-9526-F1DB-9CDAA52DDADC}"/>
              </a:ext>
            </a:extLst>
          </p:cNvPr>
          <p:cNvSpPr/>
          <p:nvPr/>
        </p:nvSpPr>
        <p:spPr>
          <a:xfrm rot="19539851">
            <a:off x="6995991" y="914399"/>
            <a:ext cx="520861" cy="1388962"/>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Tree>
    <p:extLst>
      <p:ext uri="{BB962C8B-B14F-4D97-AF65-F5344CB8AC3E}">
        <p14:creationId xmlns:p14="http://schemas.microsoft.com/office/powerpoint/2010/main" val="3866513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400" dirty="0"/>
          </a:p>
          <a:p>
            <a:pPr marL="0" indent="0">
              <a:buNone/>
            </a:pPr>
            <a:r>
              <a:rPr lang="en-US" sz="4400" dirty="0"/>
              <a:t>2 Thessalonians 1:7</a:t>
            </a:r>
          </a:p>
          <a:p>
            <a:pPr marL="0" indent="0">
              <a:buNone/>
            </a:pPr>
            <a:r>
              <a:rPr lang="en-US" sz="4400" b="1" i="1" dirty="0">
                <a:effectLst/>
                <a:latin typeface="Times New Roman" panose="02020603050405020304" pitchFamily="18" charset="0"/>
                <a:ea typeface="Aptos" panose="020B0004020202020204" pitchFamily="34" charset="0"/>
              </a:rPr>
              <a:t>“… and to give you who are troubled </a:t>
            </a:r>
            <a:r>
              <a:rPr lang="en-US" sz="4400" b="1" i="1" dirty="0">
                <a:solidFill>
                  <a:srgbClr val="FF0000"/>
                </a:solidFill>
                <a:effectLst/>
                <a:latin typeface="Times New Roman" panose="02020603050405020304" pitchFamily="18" charset="0"/>
                <a:ea typeface="Aptos" panose="020B0004020202020204" pitchFamily="34" charset="0"/>
              </a:rPr>
              <a:t>rest</a:t>
            </a:r>
            <a:r>
              <a:rPr lang="en-US" sz="4400" b="1" i="1" dirty="0">
                <a:effectLst/>
                <a:latin typeface="Times New Roman" panose="02020603050405020304" pitchFamily="18" charset="0"/>
                <a:ea typeface="Aptos" panose="020B0004020202020204" pitchFamily="34" charset="0"/>
              </a:rPr>
              <a:t> with us when the Lord Jesus is revealed from heaven with His mighty angels …”</a:t>
            </a:r>
            <a:endParaRPr lang="en-US" sz="4400" dirty="0"/>
          </a:p>
        </p:txBody>
      </p:sp>
      <p:sp>
        <p:nvSpPr>
          <p:cNvPr id="2" name="Arrow: Down 1">
            <a:extLst>
              <a:ext uri="{FF2B5EF4-FFF2-40B4-BE49-F238E27FC236}">
                <a16:creationId xmlns:a16="http://schemas.microsoft.com/office/drawing/2014/main" id="{279C5256-BBCE-9526-F1DB-9CDAA52DDADC}"/>
              </a:ext>
            </a:extLst>
          </p:cNvPr>
          <p:cNvSpPr/>
          <p:nvPr/>
        </p:nvSpPr>
        <p:spPr>
          <a:xfrm rot="19539851">
            <a:off x="6995991" y="914399"/>
            <a:ext cx="520861" cy="1388962"/>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4" name="TextBox 3">
            <a:extLst>
              <a:ext uri="{FF2B5EF4-FFF2-40B4-BE49-F238E27FC236}">
                <a16:creationId xmlns:a16="http://schemas.microsoft.com/office/drawing/2014/main" id="{3351C2EA-D9D2-86C2-C763-5FA8AF75C9A0}"/>
              </a:ext>
            </a:extLst>
          </p:cNvPr>
          <p:cNvSpPr txBox="1"/>
          <p:nvPr/>
        </p:nvSpPr>
        <p:spPr>
          <a:xfrm>
            <a:off x="4826643" y="296316"/>
            <a:ext cx="3363870" cy="769441"/>
          </a:xfrm>
          <a:prstGeom prst="rect">
            <a:avLst/>
          </a:prstGeom>
          <a:noFill/>
        </p:spPr>
        <p:txBody>
          <a:bodyPr wrap="none" rtlCol="0">
            <a:spAutoFit/>
          </a:bodyPr>
          <a:lstStyle/>
          <a:p>
            <a:r>
              <a:rPr lang="en-US" sz="4400" dirty="0">
                <a:solidFill>
                  <a:srgbClr val="FF0000"/>
                </a:solidFill>
              </a:rPr>
              <a:t>“AFFLICTED”</a:t>
            </a:r>
          </a:p>
        </p:txBody>
      </p:sp>
    </p:spTree>
    <p:extLst>
      <p:ext uri="{BB962C8B-B14F-4D97-AF65-F5344CB8AC3E}">
        <p14:creationId xmlns:p14="http://schemas.microsoft.com/office/powerpoint/2010/main" val="1938044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“Rest”</a:t>
            </a:r>
          </a:p>
          <a:p>
            <a:pPr marL="0" indent="0">
              <a:buNone/>
            </a:pPr>
            <a:r>
              <a:rPr lang="en-US" sz="4400" dirty="0"/>
              <a:t>Strong’s … </a:t>
            </a:r>
          </a:p>
          <a:p>
            <a:pPr marL="0" indent="0">
              <a:buNone/>
            </a:pPr>
            <a:r>
              <a:rPr lang="en-US" sz="4400" i="1" dirty="0">
                <a:effectLst/>
                <a:latin typeface="Times New Roman" panose="02020603050405020304" pitchFamily="18" charset="0"/>
                <a:ea typeface="Aptos" panose="020B0004020202020204" pitchFamily="34" charset="0"/>
              </a:rPr>
              <a:t>“relaxation or relief … eased, liberty, rest.”</a:t>
            </a:r>
            <a:r>
              <a:rPr lang="en-US" sz="4400" dirty="0">
                <a:effectLst/>
                <a:latin typeface="Times New Roman" panose="02020603050405020304" pitchFamily="18" charset="0"/>
                <a:ea typeface="Aptos" panose="020B0004020202020204" pitchFamily="34" charset="0"/>
              </a:rPr>
              <a:t> </a:t>
            </a:r>
          </a:p>
          <a:p>
            <a:pPr marL="0" indent="0">
              <a:buNone/>
            </a:pPr>
            <a:endParaRPr lang="en-US" sz="4400" dirty="0">
              <a:latin typeface="Times New Roman" panose="02020603050405020304" pitchFamily="18" charset="0"/>
            </a:endParaRPr>
          </a:p>
          <a:p>
            <a:pPr marL="0" indent="0">
              <a:buNone/>
            </a:pPr>
            <a:r>
              <a:rPr lang="en-US" sz="4400" dirty="0">
                <a:latin typeface="Times New Roman" panose="02020603050405020304" pitchFamily="18" charset="0"/>
              </a:rPr>
              <a:t>Thayer’s … </a:t>
            </a:r>
          </a:p>
          <a:p>
            <a:pPr marL="0" indent="0">
              <a:buNone/>
            </a:pPr>
            <a:r>
              <a:rPr lang="en-US" sz="4400" i="1" dirty="0">
                <a:effectLst/>
                <a:latin typeface="Times New Roman" panose="02020603050405020304" pitchFamily="18" charset="0"/>
                <a:ea typeface="Aptos" panose="020B0004020202020204" pitchFamily="34" charset="0"/>
              </a:rPr>
              <a:t>“relief, rest, from persecutions.”</a:t>
            </a:r>
            <a:r>
              <a:rPr lang="en-US" sz="4400" dirty="0">
                <a:effectLst/>
                <a:latin typeface="Times New Roman" panose="02020603050405020304" pitchFamily="18" charset="0"/>
                <a:ea typeface="Aptos" panose="020B0004020202020204" pitchFamily="34" charset="0"/>
              </a:rPr>
              <a:t> </a:t>
            </a:r>
            <a:endParaRPr lang="en-US" sz="4400" dirty="0"/>
          </a:p>
        </p:txBody>
      </p:sp>
    </p:spTree>
    <p:extLst>
      <p:ext uri="{BB962C8B-B14F-4D97-AF65-F5344CB8AC3E}">
        <p14:creationId xmlns:p14="http://schemas.microsoft.com/office/powerpoint/2010/main" val="1637452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2 Thessalonians 1:10, 12</a:t>
            </a:r>
          </a:p>
          <a:p>
            <a:pPr marL="0" indent="0">
              <a:buNone/>
            </a:pPr>
            <a:r>
              <a:rPr lang="en-US" sz="4400" b="1" i="1" dirty="0">
                <a:effectLst/>
                <a:latin typeface="Times New Roman" panose="02020603050405020304" pitchFamily="18" charset="0"/>
                <a:ea typeface="Aptos" panose="020B0004020202020204" pitchFamily="34" charset="0"/>
              </a:rPr>
              <a:t>“… when He comes, in that Day, to be glorified in His saints and to be admired among all those who believe …”.</a:t>
            </a:r>
            <a:r>
              <a:rPr lang="en-US" sz="4400" dirty="0">
                <a:effectLst/>
                <a:latin typeface="Times New Roman" panose="02020603050405020304" pitchFamily="18" charset="0"/>
                <a:ea typeface="Aptos" panose="020B0004020202020204" pitchFamily="34" charset="0"/>
              </a:rPr>
              <a:t> </a:t>
            </a:r>
          </a:p>
          <a:p>
            <a:pPr marL="0" indent="0">
              <a:buNone/>
            </a:pPr>
            <a:endParaRPr lang="en-US" sz="1800" dirty="0">
              <a:latin typeface="Times New Roman" panose="02020603050405020304" pitchFamily="18" charset="0"/>
            </a:endParaRPr>
          </a:p>
          <a:p>
            <a:pPr marL="0" indent="0">
              <a:buNone/>
            </a:pPr>
            <a:r>
              <a:rPr lang="en-US" sz="4400" b="1" i="1" dirty="0">
                <a:effectLst/>
                <a:latin typeface="Times New Roman" panose="02020603050405020304" pitchFamily="18" charset="0"/>
                <a:ea typeface="Aptos" panose="020B0004020202020204" pitchFamily="34" charset="0"/>
              </a:rPr>
              <a:t>“… that the name of our Lord Jesus Christ may be glorified in you, and you in Him, according to the grace of our God and the Lord Jesus Christ.”</a:t>
            </a:r>
            <a:endParaRPr lang="en-US" sz="4400" dirty="0"/>
          </a:p>
        </p:txBody>
      </p:sp>
    </p:spTree>
    <p:extLst>
      <p:ext uri="{BB962C8B-B14F-4D97-AF65-F5344CB8AC3E}">
        <p14:creationId xmlns:p14="http://schemas.microsoft.com/office/powerpoint/2010/main" val="171953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rmAutofit/>
          </a:bodyPr>
          <a:lstStyle/>
          <a:p>
            <a:pPr marL="0" indent="0">
              <a:buNone/>
            </a:pPr>
            <a:endParaRPr lang="en-US" sz="4800" dirty="0"/>
          </a:p>
          <a:p>
            <a:pPr marL="0" indent="0">
              <a:buNone/>
            </a:pPr>
            <a:r>
              <a:rPr lang="en-US" sz="4800" dirty="0"/>
              <a:t>Galatians 6:7</a:t>
            </a:r>
          </a:p>
          <a:p>
            <a:pPr marL="0" indent="0">
              <a:buNone/>
            </a:pPr>
            <a:r>
              <a:rPr lang="en-US" sz="4800" b="1" i="1" dirty="0">
                <a:effectLst/>
                <a:latin typeface="Times New Roman" panose="02020603050405020304" pitchFamily="18" charset="0"/>
                <a:ea typeface="Aptos" panose="020B0004020202020204" pitchFamily="34" charset="0"/>
              </a:rPr>
              <a:t>“Do not be deceived, God is not mocked; for whatever a man sows, that he will also reap.”</a:t>
            </a:r>
            <a:endParaRPr lang="en-US" sz="4800" dirty="0"/>
          </a:p>
        </p:txBody>
      </p:sp>
    </p:spTree>
    <p:extLst>
      <p:ext uri="{BB962C8B-B14F-4D97-AF65-F5344CB8AC3E}">
        <p14:creationId xmlns:p14="http://schemas.microsoft.com/office/powerpoint/2010/main" val="31913498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000" dirty="0"/>
              <a:t>Genesis 2:1-3</a:t>
            </a:r>
          </a:p>
          <a:p>
            <a:pPr marL="0" indent="0">
              <a:buNone/>
            </a:pPr>
            <a:r>
              <a:rPr lang="en-US" sz="4000" b="1" i="1" dirty="0">
                <a:effectLst/>
                <a:latin typeface="Times New Roman" panose="02020603050405020304" pitchFamily="18" charset="0"/>
                <a:ea typeface="Aptos" panose="020B0004020202020204" pitchFamily="34" charset="0"/>
              </a:rPr>
              <a:t>“Thus the heavens and the earth, and all the host of them, were finished.  And on the seventh day God ended His work which He had done, and He rested on the seventh day from all His work which He had done.  Then God blessed the seventh day and sanctified it, because in it He rested from all His work which God had created and made.”</a:t>
            </a:r>
            <a:r>
              <a:rPr lang="en-US" sz="4000" dirty="0">
                <a:effectLst/>
                <a:latin typeface="Times New Roman" panose="02020603050405020304" pitchFamily="18" charset="0"/>
                <a:ea typeface="Aptos" panose="020B0004020202020204" pitchFamily="34" charset="0"/>
              </a:rPr>
              <a:t> </a:t>
            </a:r>
            <a:endParaRPr lang="en-US" sz="4000" dirty="0"/>
          </a:p>
        </p:txBody>
      </p:sp>
    </p:spTree>
    <p:extLst>
      <p:ext uri="{BB962C8B-B14F-4D97-AF65-F5344CB8AC3E}">
        <p14:creationId xmlns:p14="http://schemas.microsoft.com/office/powerpoint/2010/main" val="533656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800" dirty="0"/>
          </a:p>
          <a:p>
            <a:pPr marL="0" indent="0">
              <a:buNone/>
            </a:pPr>
            <a:r>
              <a:rPr lang="en-US" sz="4800" dirty="0"/>
              <a:t>Genesis 1:31</a:t>
            </a:r>
          </a:p>
          <a:p>
            <a:pPr marL="0" indent="0">
              <a:buNone/>
            </a:pPr>
            <a:r>
              <a:rPr lang="en-US" sz="4800" b="1" i="1" dirty="0">
                <a:effectLst/>
                <a:latin typeface="Times New Roman" panose="02020603050405020304" pitchFamily="18" charset="0"/>
                <a:ea typeface="Aptos" panose="020B0004020202020204" pitchFamily="34" charset="0"/>
              </a:rPr>
              <a:t>“God saw all that He had made, and behold, it was very good.  And there was evening and there was morning, the sixth day.”</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2569064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Hebrews 3:12-19</a:t>
            </a:r>
          </a:p>
          <a:p>
            <a:pPr marL="0" indent="0">
              <a:buNone/>
            </a:pPr>
            <a:r>
              <a:rPr lang="en-US" sz="4800" b="1" i="1" dirty="0">
                <a:effectLst/>
                <a:latin typeface="Times New Roman" panose="02020603050405020304" pitchFamily="18" charset="0"/>
                <a:ea typeface="Aptos" panose="020B0004020202020204" pitchFamily="34" charset="0"/>
              </a:rPr>
              <a:t>“Beware, brethren, lest there be in any of you an evil heart of unbelief in departing from the living God; but exhort one another daily, while it is called “Today,” lest any of you be hardened through the deceitfulness of sin.  For we have become partakers of</a:t>
            </a:r>
            <a:endParaRPr lang="en-US" sz="4800" dirty="0"/>
          </a:p>
        </p:txBody>
      </p:sp>
    </p:spTree>
    <p:extLst>
      <p:ext uri="{BB962C8B-B14F-4D97-AF65-F5344CB8AC3E}">
        <p14:creationId xmlns:p14="http://schemas.microsoft.com/office/powerpoint/2010/main" val="4036369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Hebrews 3:12-19</a:t>
            </a:r>
          </a:p>
          <a:p>
            <a:pPr marL="0" indent="0">
              <a:buNone/>
            </a:pPr>
            <a:r>
              <a:rPr lang="en-US" sz="4800" b="1" i="1" dirty="0">
                <a:effectLst/>
                <a:latin typeface="Times New Roman" panose="02020603050405020304" pitchFamily="18" charset="0"/>
                <a:ea typeface="Aptos" panose="020B0004020202020204" pitchFamily="34" charset="0"/>
              </a:rPr>
              <a:t>Christ if we hold the beginning of our confidence steadfast to the end, while it is said: “Today, if you will hear His voice, do not harden your hearts as in the rebellion.”  For who, having heard, rebelled?  Indeed, was it not all who came out of Egypt, led by Moses?  Now</a:t>
            </a:r>
            <a:endParaRPr lang="en-US" sz="4800" dirty="0"/>
          </a:p>
        </p:txBody>
      </p:sp>
    </p:spTree>
    <p:extLst>
      <p:ext uri="{BB962C8B-B14F-4D97-AF65-F5344CB8AC3E}">
        <p14:creationId xmlns:p14="http://schemas.microsoft.com/office/powerpoint/2010/main" val="17703165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Hebrews 3:12-19</a:t>
            </a:r>
          </a:p>
          <a:p>
            <a:pPr marL="0" indent="0">
              <a:buNone/>
            </a:pPr>
            <a:r>
              <a:rPr lang="en-US" sz="4800" b="1" i="1" dirty="0">
                <a:effectLst/>
                <a:latin typeface="Times New Roman" panose="02020603050405020304" pitchFamily="18" charset="0"/>
                <a:ea typeface="Aptos" panose="020B0004020202020204" pitchFamily="34" charset="0"/>
              </a:rPr>
              <a:t>with whom was He angry forty years?  Was it not with those who sinned, whose corpses fell in the wilderness?  And to whom did He swear that they would not enter His rest, but to those who did not obey?  So we see that they could not enter in because of unbelief.”</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2640083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Hebrews 3:12-19</a:t>
            </a:r>
          </a:p>
          <a:p>
            <a:pPr marL="0" indent="0">
              <a:buNone/>
            </a:pPr>
            <a:r>
              <a:rPr lang="en-US" sz="4800" b="1" i="1" dirty="0">
                <a:effectLst/>
                <a:latin typeface="Times New Roman" panose="02020603050405020304" pitchFamily="18" charset="0"/>
                <a:ea typeface="Aptos" panose="020B0004020202020204" pitchFamily="34" charset="0"/>
              </a:rPr>
              <a:t>“Beware, </a:t>
            </a:r>
            <a:r>
              <a:rPr lang="en-US" sz="4800" b="1" i="1" dirty="0">
                <a:solidFill>
                  <a:srgbClr val="FF0000"/>
                </a:solidFill>
                <a:effectLst/>
                <a:latin typeface="Times New Roman" panose="02020603050405020304" pitchFamily="18" charset="0"/>
                <a:ea typeface="Aptos" panose="020B0004020202020204" pitchFamily="34" charset="0"/>
              </a:rPr>
              <a:t>brethren</a:t>
            </a:r>
            <a:r>
              <a:rPr lang="en-US" sz="4800" b="1" i="1" dirty="0">
                <a:effectLst/>
                <a:latin typeface="Times New Roman" panose="02020603050405020304" pitchFamily="18" charset="0"/>
                <a:ea typeface="Aptos" panose="020B0004020202020204" pitchFamily="34" charset="0"/>
              </a:rPr>
              <a:t>, lest there be in any of you an evil heart of unbelief in departing from the living God; but exhort one another daily, while it is called “Today,” lest any of you be hardened through the deceitfulness of sin.  For we have become partakers of</a:t>
            </a:r>
            <a:endParaRPr lang="en-US" sz="4800" dirty="0"/>
          </a:p>
        </p:txBody>
      </p:sp>
    </p:spTree>
    <p:extLst>
      <p:ext uri="{BB962C8B-B14F-4D97-AF65-F5344CB8AC3E}">
        <p14:creationId xmlns:p14="http://schemas.microsoft.com/office/powerpoint/2010/main" val="12642916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Hebrews 3:12-19</a:t>
            </a:r>
          </a:p>
          <a:p>
            <a:pPr marL="0" indent="0">
              <a:buNone/>
            </a:pPr>
            <a:r>
              <a:rPr lang="en-US" sz="4800" b="1" i="1" dirty="0">
                <a:effectLst/>
                <a:latin typeface="Times New Roman" panose="02020603050405020304" pitchFamily="18" charset="0"/>
                <a:ea typeface="Aptos" panose="020B0004020202020204" pitchFamily="34" charset="0"/>
              </a:rPr>
              <a:t>“Beware, brethren, lest there be in any of you an evil heart of unbelief in departing from the living God; but </a:t>
            </a:r>
            <a:r>
              <a:rPr lang="en-US" sz="4800" b="1" i="1" dirty="0">
                <a:solidFill>
                  <a:srgbClr val="FF0000"/>
                </a:solidFill>
                <a:effectLst/>
                <a:latin typeface="Times New Roman" panose="02020603050405020304" pitchFamily="18" charset="0"/>
                <a:ea typeface="Aptos" panose="020B0004020202020204" pitchFamily="34" charset="0"/>
              </a:rPr>
              <a:t>exhort one another daily, while it is called “Today,” lest any of you be hardened through the deceitfulness of sin</a:t>
            </a:r>
            <a:r>
              <a:rPr lang="en-US" sz="4800" b="1" i="1" dirty="0">
                <a:effectLst/>
                <a:latin typeface="Times New Roman" panose="02020603050405020304" pitchFamily="18" charset="0"/>
                <a:ea typeface="Aptos" panose="020B0004020202020204" pitchFamily="34" charset="0"/>
              </a:rPr>
              <a:t>.  For we have become partakers of</a:t>
            </a:r>
            <a:endParaRPr lang="en-US" sz="4800" dirty="0"/>
          </a:p>
        </p:txBody>
      </p:sp>
    </p:spTree>
    <p:extLst>
      <p:ext uri="{BB962C8B-B14F-4D97-AF65-F5344CB8AC3E}">
        <p14:creationId xmlns:p14="http://schemas.microsoft.com/office/powerpoint/2010/main" val="42666282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000" dirty="0"/>
              <a:t>Hebrews 3:16-19</a:t>
            </a:r>
          </a:p>
          <a:p>
            <a:pPr marL="0" indent="0">
              <a:buNone/>
            </a:pPr>
            <a:r>
              <a:rPr lang="en-US" sz="4000" b="1" i="1" dirty="0">
                <a:effectLst/>
                <a:latin typeface="Times New Roman" panose="02020603050405020304" pitchFamily="18" charset="0"/>
                <a:ea typeface="Aptos" panose="020B0004020202020204" pitchFamily="34" charset="0"/>
              </a:rPr>
              <a:t>“For who, having heard, rebelled?  Indeed, was it not all who came out of Egypt, led by Moses?  Now with whom was He angry forty years?  Was it not with those who sinned, whose corpses fell in the wilderness?  And to whom did He swear that they would not enter His rest, but to those who did not obey?  So we see that they could not enter in because of unbelief.”</a:t>
            </a:r>
            <a:r>
              <a:rPr lang="en-US" sz="4000" dirty="0">
                <a:effectLst/>
                <a:latin typeface="Times New Roman" panose="02020603050405020304" pitchFamily="18" charset="0"/>
                <a:ea typeface="Aptos" panose="020B0004020202020204" pitchFamily="34" charset="0"/>
              </a:rPr>
              <a:t> </a:t>
            </a:r>
            <a:endParaRPr lang="en-US" sz="4000" dirty="0"/>
          </a:p>
        </p:txBody>
      </p:sp>
    </p:spTree>
    <p:extLst>
      <p:ext uri="{BB962C8B-B14F-4D97-AF65-F5344CB8AC3E}">
        <p14:creationId xmlns:p14="http://schemas.microsoft.com/office/powerpoint/2010/main" val="41653196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000" dirty="0"/>
              <a:t>Hebrews 3:16-19</a:t>
            </a:r>
          </a:p>
          <a:p>
            <a:pPr marL="0" indent="0">
              <a:buNone/>
            </a:pPr>
            <a:r>
              <a:rPr lang="en-US" sz="4000" b="1" i="1" dirty="0">
                <a:effectLst/>
                <a:latin typeface="Times New Roman" panose="02020603050405020304" pitchFamily="18" charset="0"/>
                <a:ea typeface="Aptos" panose="020B0004020202020204" pitchFamily="34" charset="0"/>
              </a:rPr>
              <a:t>“For who, having heard, rebelled?  Indeed, was it not all who came out of Egypt, led by Moses?  Now with whom was He angry forty years?  Was it not with those who sinned, whose corpses fell in the wilderness?  And to whom did He swear that they would not enter </a:t>
            </a:r>
            <a:r>
              <a:rPr lang="en-US" sz="4000" b="1" i="1" dirty="0">
                <a:solidFill>
                  <a:srgbClr val="FF0000"/>
                </a:solidFill>
                <a:effectLst/>
                <a:latin typeface="Times New Roman" panose="02020603050405020304" pitchFamily="18" charset="0"/>
                <a:ea typeface="Aptos" panose="020B0004020202020204" pitchFamily="34" charset="0"/>
              </a:rPr>
              <a:t>His rest</a:t>
            </a:r>
            <a:r>
              <a:rPr lang="en-US" sz="4000" b="1" i="1" dirty="0">
                <a:effectLst/>
                <a:latin typeface="Times New Roman" panose="02020603050405020304" pitchFamily="18" charset="0"/>
                <a:ea typeface="Aptos" panose="020B0004020202020204" pitchFamily="34" charset="0"/>
              </a:rPr>
              <a:t>, but to those who did not obey?  So we see that they could not enter in because of unbelief.”</a:t>
            </a:r>
            <a:r>
              <a:rPr lang="en-US" sz="4000" dirty="0">
                <a:effectLst/>
                <a:latin typeface="Times New Roman" panose="02020603050405020304" pitchFamily="18" charset="0"/>
                <a:ea typeface="Aptos" panose="020B0004020202020204" pitchFamily="34" charset="0"/>
              </a:rPr>
              <a:t> </a:t>
            </a:r>
            <a:endParaRPr lang="en-US" sz="4000" dirty="0"/>
          </a:p>
        </p:txBody>
      </p:sp>
      <p:cxnSp>
        <p:nvCxnSpPr>
          <p:cNvPr id="4" name="Straight Connector 3">
            <a:extLst>
              <a:ext uri="{FF2B5EF4-FFF2-40B4-BE49-F238E27FC236}">
                <a16:creationId xmlns:a16="http://schemas.microsoft.com/office/drawing/2014/main" id="{89B80186-3F7E-BCA7-E30B-5A4AA0D64218}"/>
              </a:ext>
            </a:extLst>
          </p:cNvPr>
          <p:cNvCxnSpPr/>
          <p:nvPr/>
        </p:nvCxnSpPr>
        <p:spPr>
          <a:xfrm>
            <a:off x="6319777" y="4664597"/>
            <a:ext cx="1539433" cy="0"/>
          </a:xfrm>
          <a:prstGeom prst="line">
            <a:avLst/>
          </a:prstGeom>
          <a:ln w="76200">
            <a:solidFill>
              <a:srgbClr val="FF0000"/>
            </a:solidFill>
          </a:ln>
        </p:spPr>
        <p:style>
          <a:lnRef idx="2">
            <a:schemeClr val="accent1"/>
          </a:lnRef>
          <a:fillRef idx="0">
            <a:schemeClr val="accent1"/>
          </a:fillRef>
          <a:effectRef idx="1">
            <a:schemeClr val="accent1"/>
          </a:effectRef>
          <a:fontRef idx="minor">
            <a:schemeClr val="tx1"/>
          </a:fontRef>
        </p:style>
      </p:cxnSp>
      <p:sp>
        <p:nvSpPr>
          <p:cNvPr id="5" name="Arrow: Up 4">
            <a:extLst>
              <a:ext uri="{FF2B5EF4-FFF2-40B4-BE49-F238E27FC236}">
                <a16:creationId xmlns:a16="http://schemas.microsoft.com/office/drawing/2014/main" id="{C33F9203-3BB2-819E-C296-1C189BA59EC8}"/>
              </a:ext>
            </a:extLst>
          </p:cNvPr>
          <p:cNvSpPr/>
          <p:nvPr/>
        </p:nvSpPr>
        <p:spPr>
          <a:xfrm rot="20234303">
            <a:off x="7164729" y="4720608"/>
            <a:ext cx="625033" cy="1666747"/>
          </a:xfrm>
          <a:prstGeom prst="up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65930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2 Thessalonians 1:6-7</a:t>
            </a:r>
          </a:p>
          <a:p>
            <a:pPr marL="0" indent="0">
              <a:buNone/>
            </a:pPr>
            <a:r>
              <a:rPr lang="en-US" sz="4800" b="1" i="1" dirty="0">
                <a:effectLst/>
                <a:latin typeface="Times New Roman" panose="02020603050405020304" pitchFamily="18" charset="0"/>
                <a:ea typeface="Aptos" panose="020B0004020202020204" pitchFamily="34" charset="0"/>
              </a:rPr>
              <a:t>“… since it is a righteous thing with God to repay with tribulation those who trouble you, and to give you who are troubled rest with us when the Lord Jesus is revealed from heaven with His mighty angels …”.</a:t>
            </a:r>
            <a:endParaRPr lang="en-US" sz="4800" dirty="0"/>
          </a:p>
        </p:txBody>
      </p:sp>
    </p:spTree>
    <p:extLst>
      <p:ext uri="{BB962C8B-B14F-4D97-AF65-F5344CB8AC3E}">
        <p14:creationId xmlns:p14="http://schemas.microsoft.com/office/powerpoint/2010/main" val="2430060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rmAutofit/>
          </a:bodyPr>
          <a:lstStyle/>
          <a:p>
            <a:pPr marL="0" indent="0" algn="ctr">
              <a:buNone/>
            </a:pPr>
            <a:endParaRPr lang="en-US" sz="6000" i="1" dirty="0">
              <a:effectLst/>
              <a:latin typeface="Times New Roman" panose="02020603050405020304" pitchFamily="18" charset="0"/>
              <a:ea typeface="Aptos" panose="020B0004020202020204" pitchFamily="34" charset="0"/>
            </a:endParaRPr>
          </a:p>
          <a:p>
            <a:pPr marL="0" indent="0" algn="ctr">
              <a:buNone/>
            </a:pPr>
            <a:r>
              <a:rPr lang="en-US" sz="6000" i="1" dirty="0">
                <a:effectLst/>
                <a:latin typeface="Times New Roman" panose="02020603050405020304" pitchFamily="18" charset="0"/>
                <a:ea typeface="Aptos" panose="020B0004020202020204" pitchFamily="34" charset="0"/>
              </a:rPr>
              <a:t>“You’re free to make your choices, but you’re not free to escape the consequences.”</a:t>
            </a:r>
          </a:p>
          <a:p>
            <a:pPr marL="0" indent="0">
              <a:buNone/>
            </a:pPr>
            <a:r>
              <a:rPr lang="en-US" sz="4800" dirty="0"/>
              <a:t>                                          Howard Hendricks</a:t>
            </a:r>
          </a:p>
        </p:txBody>
      </p:sp>
    </p:spTree>
    <p:extLst>
      <p:ext uri="{BB962C8B-B14F-4D97-AF65-F5344CB8AC3E}">
        <p14:creationId xmlns:p14="http://schemas.microsoft.com/office/powerpoint/2010/main" val="1318215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Hebrews 4:1</a:t>
            </a:r>
          </a:p>
          <a:p>
            <a:pPr marL="0" indent="0">
              <a:buNone/>
            </a:pPr>
            <a:r>
              <a:rPr lang="en-US" sz="4800" b="1" i="1" dirty="0">
                <a:effectLst/>
                <a:latin typeface="Times New Roman" panose="02020603050405020304" pitchFamily="18" charset="0"/>
                <a:ea typeface="Aptos" panose="020B0004020202020204" pitchFamily="34" charset="0"/>
              </a:rPr>
              <a:t>“Therefore, since a promise remains of entering His rest, let us fear lest any of you seem to have come short of it.”</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192394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Hebrews 4:1</a:t>
            </a:r>
          </a:p>
          <a:p>
            <a:pPr marL="0" indent="0">
              <a:buNone/>
            </a:pPr>
            <a:r>
              <a:rPr lang="en-US" sz="4800" b="1" i="1" dirty="0">
                <a:effectLst/>
                <a:latin typeface="Times New Roman" panose="02020603050405020304" pitchFamily="18" charset="0"/>
                <a:ea typeface="Aptos" panose="020B0004020202020204" pitchFamily="34" charset="0"/>
              </a:rPr>
              <a:t>“Therefore, since a promise remains of entering His rest, let us fear lest any of you seem to have come short of it.”</a:t>
            </a:r>
            <a:r>
              <a:rPr lang="en-US" sz="4800" dirty="0">
                <a:effectLst/>
                <a:latin typeface="Times New Roman" panose="02020603050405020304" pitchFamily="18" charset="0"/>
                <a:ea typeface="Aptos" panose="020B0004020202020204" pitchFamily="34" charset="0"/>
              </a:rPr>
              <a:t> </a:t>
            </a:r>
          </a:p>
          <a:p>
            <a:pPr marL="0" indent="0">
              <a:buNone/>
            </a:pPr>
            <a:endParaRPr lang="en-US" sz="1800" dirty="0">
              <a:latin typeface="Times New Roman" panose="02020603050405020304" pitchFamily="18" charset="0"/>
            </a:endParaRPr>
          </a:p>
          <a:p>
            <a:pPr marL="0" indent="0">
              <a:buNone/>
            </a:pPr>
            <a:r>
              <a:rPr lang="en-US" sz="4800" dirty="0">
                <a:latin typeface="Times New Roman" panose="02020603050405020304" pitchFamily="18" charset="0"/>
              </a:rPr>
              <a:t>Hebrews 4:3</a:t>
            </a:r>
          </a:p>
          <a:p>
            <a:pPr marL="0" indent="0">
              <a:buNone/>
            </a:pPr>
            <a:r>
              <a:rPr lang="en-US" sz="4800" b="1" i="1" dirty="0">
                <a:effectLst/>
                <a:latin typeface="Times New Roman" panose="02020603050405020304" pitchFamily="18" charset="0"/>
                <a:ea typeface="Aptos" panose="020B0004020202020204" pitchFamily="34" charset="0"/>
              </a:rPr>
              <a:t>“For we who have believed do enter that rest …”.</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2230616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800" dirty="0"/>
          </a:p>
          <a:p>
            <a:pPr marL="0" indent="0">
              <a:buNone/>
            </a:pPr>
            <a:r>
              <a:rPr lang="en-US" sz="4800" dirty="0"/>
              <a:t>Hebrews 4:9-10</a:t>
            </a:r>
          </a:p>
          <a:p>
            <a:pPr marL="0" indent="0">
              <a:buNone/>
            </a:pPr>
            <a:r>
              <a:rPr lang="en-US" sz="4800" b="1" i="1" dirty="0">
                <a:effectLst/>
                <a:latin typeface="Times New Roman" panose="02020603050405020304" pitchFamily="18" charset="0"/>
                <a:ea typeface="Aptos" panose="020B0004020202020204" pitchFamily="34" charset="0"/>
              </a:rPr>
              <a:t>“There remains therefore a rest for the people of God.  For he who has entered His rest has himself also ceased from his works as God did from His.”</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2446124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800" dirty="0"/>
          </a:p>
          <a:p>
            <a:pPr marL="0" indent="0">
              <a:buNone/>
            </a:pPr>
            <a:r>
              <a:rPr lang="en-US" sz="4800" dirty="0"/>
              <a:t>2 Thessalonians 1:7</a:t>
            </a:r>
          </a:p>
          <a:p>
            <a:pPr marL="0" indent="0">
              <a:buNone/>
            </a:pPr>
            <a:r>
              <a:rPr lang="en-US" sz="4800" b="1" i="1" dirty="0">
                <a:effectLst/>
                <a:latin typeface="Times New Roman" panose="02020603050405020304" pitchFamily="18" charset="0"/>
                <a:ea typeface="Aptos" panose="020B0004020202020204" pitchFamily="34" charset="0"/>
              </a:rPr>
              <a:t>“… and to give you who are troubled rest with us when the Lord Jesus is revealed from heaven with His mighty angels …”.</a:t>
            </a:r>
            <a:endParaRPr lang="en-US" sz="4800" dirty="0"/>
          </a:p>
        </p:txBody>
      </p:sp>
    </p:spTree>
    <p:extLst>
      <p:ext uri="{BB962C8B-B14F-4D97-AF65-F5344CB8AC3E}">
        <p14:creationId xmlns:p14="http://schemas.microsoft.com/office/powerpoint/2010/main" val="33948387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800" dirty="0"/>
          </a:p>
          <a:p>
            <a:pPr marL="0" indent="0">
              <a:buNone/>
            </a:pPr>
            <a:r>
              <a:rPr lang="en-US" sz="4800" dirty="0"/>
              <a:t>2 Thessalonians 1:7</a:t>
            </a:r>
          </a:p>
          <a:p>
            <a:pPr marL="0" indent="0">
              <a:buNone/>
            </a:pPr>
            <a:r>
              <a:rPr lang="en-US" sz="4800" b="1" i="1" dirty="0">
                <a:effectLst/>
                <a:latin typeface="Times New Roman" panose="02020603050405020304" pitchFamily="18" charset="0"/>
                <a:ea typeface="Aptos" panose="020B0004020202020204" pitchFamily="34" charset="0"/>
              </a:rPr>
              <a:t>“… and to give you who are troubled </a:t>
            </a:r>
            <a:r>
              <a:rPr lang="en-US" sz="4800" b="1" i="1" dirty="0">
                <a:solidFill>
                  <a:srgbClr val="FF0000"/>
                </a:solidFill>
                <a:effectLst/>
                <a:latin typeface="Times New Roman" panose="02020603050405020304" pitchFamily="18" charset="0"/>
                <a:ea typeface="Aptos" panose="020B0004020202020204" pitchFamily="34" charset="0"/>
              </a:rPr>
              <a:t>rest with us </a:t>
            </a:r>
            <a:r>
              <a:rPr lang="en-US" sz="4800" b="1" i="1" dirty="0">
                <a:effectLst/>
                <a:latin typeface="Times New Roman" panose="02020603050405020304" pitchFamily="18" charset="0"/>
                <a:ea typeface="Aptos" panose="020B0004020202020204" pitchFamily="34" charset="0"/>
              </a:rPr>
              <a:t>when the Lord Jesus is revealed from heaven with His mighty angels …”.</a:t>
            </a:r>
            <a:endParaRPr lang="en-US" sz="4800" dirty="0"/>
          </a:p>
        </p:txBody>
      </p:sp>
    </p:spTree>
    <p:extLst>
      <p:ext uri="{BB962C8B-B14F-4D97-AF65-F5344CB8AC3E}">
        <p14:creationId xmlns:p14="http://schemas.microsoft.com/office/powerpoint/2010/main" val="36722516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800" dirty="0"/>
              <a:t>2 Thessalonians 1:7-8</a:t>
            </a:r>
          </a:p>
          <a:p>
            <a:pPr marL="0" indent="0">
              <a:buNone/>
            </a:pPr>
            <a:r>
              <a:rPr lang="en-US" sz="4800" b="1" i="1" dirty="0">
                <a:effectLst/>
                <a:latin typeface="Times New Roman" panose="02020603050405020304" pitchFamily="18" charset="0"/>
                <a:ea typeface="Aptos" panose="020B0004020202020204" pitchFamily="34" charset="0"/>
              </a:rPr>
              <a:t>“… when the Lord Jesus is revealed from heaven with His mighty angels, in flaming fire taking vengeance on those who do not know God, and on those who do not obey the gospel of our Lord Jesus Christ …”</a:t>
            </a:r>
            <a:endParaRPr lang="en-US" sz="4800" dirty="0"/>
          </a:p>
        </p:txBody>
      </p:sp>
    </p:spTree>
    <p:extLst>
      <p:ext uri="{BB962C8B-B14F-4D97-AF65-F5344CB8AC3E}">
        <p14:creationId xmlns:p14="http://schemas.microsoft.com/office/powerpoint/2010/main" val="4597399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endParaRPr lang="en-US" sz="4800" dirty="0"/>
          </a:p>
          <a:p>
            <a:pPr marL="0" indent="0">
              <a:buNone/>
            </a:pPr>
            <a:r>
              <a:rPr lang="en-US" sz="4800" dirty="0"/>
              <a:t>Hebrews 4:9-10</a:t>
            </a:r>
          </a:p>
          <a:p>
            <a:pPr marL="0" indent="0">
              <a:buNone/>
            </a:pPr>
            <a:r>
              <a:rPr lang="en-US" sz="4800" b="1" i="1" dirty="0">
                <a:effectLst/>
                <a:latin typeface="Times New Roman" panose="02020603050405020304" pitchFamily="18" charset="0"/>
                <a:ea typeface="Aptos" panose="020B0004020202020204" pitchFamily="34" charset="0"/>
              </a:rPr>
              <a:t>“There remains therefore a rest for the people of God.  For he who has entered His rest has himself also ceased from his works as God did from His.”</a:t>
            </a:r>
            <a:r>
              <a:rPr lang="en-US" sz="4800" dirty="0">
                <a:effectLst/>
                <a:latin typeface="Times New Roman" panose="02020603050405020304" pitchFamily="18" charset="0"/>
                <a:ea typeface="Aptos" panose="020B0004020202020204" pitchFamily="34" charset="0"/>
              </a:rPr>
              <a:t> </a:t>
            </a:r>
            <a:endParaRPr lang="en-US" sz="4800" dirty="0"/>
          </a:p>
        </p:txBody>
      </p:sp>
    </p:spTree>
    <p:extLst>
      <p:ext uri="{BB962C8B-B14F-4D97-AF65-F5344CB8AC3E}">
        <p14:creationId xmlns:p14="http://schemas.microsoft.com/office/powerpoint/2010/main" val="2336877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2 Thessalonians 1:6-10</a:t>
            </a:r>
          </a:p>
          <a:p>
            <a:pPr marL="0" indent="0">
              <a:buNone/>
            </a:pPr>
            <a:r>
              <a:rPr lang="en-US" sz="4400" b="1" i="1" dirty="0">
                <a:effectLst/>
                <a:latin typeface="Times New Roman" panose="02020603050405020304" pitchFamily="18" charset="0"/>
                <a:ea typeface="Aptos" panose="020B0004020202020204" pitchFamily="34" charset="0"/>
              </a:rPr>
              <a:t>“… since it is a righteous thing with God to repay with tribulation those who trouble you, and to give you who are troubled rest with us when the Lord Jesus is revealed from heaven with His mighty angels, in flaming fire taking vengeance on those who do not know God, and on those who do not obey the gospel of our Lord Jesus Christ. </a:t>
            </a:r>
            <a:endParaRPr lang="en-US" sz="4400" dirty="0"/>
          </a:p>
        </p:txBody>
      </p:sp>
    </p:spTree>
    <p:extLst>
      <p:ext uri="{BB962C8B-B14F-4D97-AF65-F5344CB8AC3E}">
        <p14:creationId xmlns:p14="http://schemas.microsoft.com/office/powerpoint/2010/main" val="1677806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rmAutofit/>
          </a:bodyPr>
          <a:lstStyle/>
          <a:p>
            <a:pPr marL="0" indent="0">
              <a:buNone/>
            </a:pPr>
            <a:r>
              <a:rPr lang="en-US" sz="4400" dirty="0"/>
              <a:t>2 Thessalonians 1:6-10</a:t>
            </a:r>
          </a:p>
          <a:p>
            <a:pPr marL="0" indent="0">
              <a:buNone/>
            </a:pPr>
            <a:r>
              <a:rPr lang="en-US" sz="4400" b="1" i="1" dirty="0">
                <a:effectLst/>
                <a:latin typeface="Times New Roman" panose="02020603050405020304" pitchFamily="18" charset="0"/>
                <a:ea typeface="Aptos" panose="020B0004020202020204" pitchFamily="34" charset="0"/>
              </a:rPr>
              <a:t>These shall be punished with everlasting destruction from the presence of the Lord and from the glory of His power, when He comes, in that Day, to be glorified in His saints and to be admired among all those who believe, because our testimony among you was believed.”</a:t>
            </a:r>
            <a:r>
              <a:rPr lang="en-US" sz="4400" dirty="0">
                <a:effectLst/>
                <a:latin typeface="Times New Roman" panose="02020603050405020304" pitchFamily="18" charset="0"/>
                <a:ea typeface="Aptos" panose="020B0004020202020204" pitchFamily="34" charset="0"/>
              </a:rPr>
              <a:t> </a:t>
            </a:r>
            <a:endParaRPr lang="en-US" sz="4400" dirty="0"/>
          </a:p>
        </p:txBody>
      </p:sp>
    </p:spTree>
    <p:extLst>
      <p:ext uri="{BB962C8B-B14F-4D97-AF65-F5344CB8AC3E}">
        <p14:creationId xmlns:p14="http://schemas.microsoft.com/office/powerpoint/2010/main" val="3651047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2 Thessalonians 1:6-10</a:t>
            </a:r>
          </a:p>
          <a:p>
            <a:pPr marL="0" indent="0">
              <a:buNone/>
            </a:pPr>
            <a:r>
              <a:rPr lang="en-US" sz="4400" b="1" i="1" dirty="0">
                <a:effectLst/>
                <a:latin typeface="Times New Roman" panose="02020603050405020304" pitchFamily="18" charset="0"/>
                <a:ea typeface="Aptos" panose="020B0004020202020204" pitchFamily="34" charset="0"/>
              </a:rPr>
              <a:t>“… since it is a righteous thing with God to repay with tribulation those who trouble you, and to give you who are troubled rest with us </a:t>
            </a:r>
            <a:r>
              <a:rPr lang="en-US" sz="4400" b="1" i="1" dirty="0">
                <a:solidFill>
                  <a:srgbClr val="FF0000"/>
                </a:solidFill>
                <a:effectLst/>
                <a:latin typeface="Times New Roman" panose="02020603050405020304" pitchFamily="18" charset="0"/>
                <a:ea typeface="Aptos" panose="020B0004020202020204" pitchFamily="34" charset="0"/>
              </a:rPr>
              <a:t>when the Lord Jesus is revealed from heaven with His mighty angels, in flaming fire taking vengeance </a:t>
            </a:r>
            <a:r>
              <a:rPr lang="en-US" sz="4400" b="1" i="1" dirty="0">
                <a:effectLst/>
                <a:latin typeface="Times New Roman" panose="02020603050405020304" pitchFamily="18" charset="0"/>
                <a:ea typeface="Aptos" panose="020B0004020202020204" pitchFamily="34" charset="0"/>
              </a:rPr>
              <a:t>on those who do not know God, and on those who do not obey the gospel of our Lord Jesus Christ. </a:t>
            </a:r>
            <a:endParaRPr lang="en-US" sz="4400" dirty="0"/>
          </a:p>
        </p:txBody>
      </p:sp>
    </p:spTree>
    <p:extLst>
      <p:ext uri="{BB962C8B-B14F-4D97-AF65-F5344CB8AC3E}">
        <p14:creationId xmlns:p14="http://schemas.microsoft.com/office/powerpoint/2010/main" val="1704931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rmAutofit/>
          </a:bodyPr>
          <a:lstStyle/>
          <a:p>
            <a:pPr marL="0" indent="0">
              <a:buNone/>
            </a:pPr>
            <a:endParaRPr lang="en-US" sz="4400" dirty="0"/>
          </a:p>
          <a:p>
            <a:pPr marL="0" indent="0">
              <a:buNone/>
            </a:pPr>
            <a:r>
              <a:rPr lang="en-US" sz="4400" dirty="0"/>
              <a:t>2 Thessalonians 1:9</a:t>
            </a:r>
          </a:p>
          <a:p>
            <a:pPr marL="0" indent="0">
              <a:buNone/>
            </a:pPr>
            <a:r>
              <a:rPr lang="en-US" sz="4400" b="1" i="1" dirty="0">
                <a:effectLst/>
                <a:latin typeface="Times New Roman" panose="02020603050405020304" pitchFamily="18" charset="0"/>
                <a:ea typeface="Aptos" panose="020B0004020202020204" pitchFamily="34" charset="0"/>
              </a:rPr>
              <a:t>“These shall be punished with everlasting destruction from the presence of the Lord and from the glory of His power …”</a:t>
            </a:r>
            <a:r>
              <a:rPr lang="en-US" sz="4400" dirty="0">
                <a:effectLst/>
                <a:latin typeface="Times New Roman" panose="02020603050405020304" pitchFamily="18" charset="0"/>
                <a:ea typeface="Aptos" panose="020B0004020202020204" pitchFamily="34" charset="0"/>
              </a:rPr>
              <a:t> </a:t>
            </a:r>
            <a:endParaRPr lang="en-US" sz="4400" dirty="0"/>
          </a:p>
        </p:txBody>
      </p:sp>
    </p:spTree>
    <p:extLst>
      <p:ext uri="{BB962C8B-B14F-4D97-AF65-F5344CB8AC3E}">
        <p14:creationId xmlns:p14="http://schemas.microsoft.com/office/powerpoint/2010/main" val="271528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CECF66-7561-F6AC-C6A2-593D94F034C6}"/>
              </a:ext>
            </a:extLst>
          </p:cNvPr>
          <p:cNvSpPr>
            <a:spLocks noGrp="1"/>
          </p:cNvSpPr>
          <p:nvPr>
            <p:ph idx="1"/>
          </p:nvPr>
        </p:nvSpPr>
        <p:spPr>
          <a:xfrm>
            <a:off x="838200" y="664369"/>
            <a:ext cx="10515600" cy="5512594"/>
          </a:xfrm>
        </p:spPr>
        <p:txBody>
          <a:bodyPr>
            <a:noAutofit/>
          </a:bodyPr>
          <a:lstStyle/>
          <a:p>
            <a:pPr marL="0" indent="0">
              <a:buNone/>
            </a:pPr>
            <a:r>
              <a:rPr lang="en-US" sz="4400" dirty="0"/>
              <a:t>2 Thessalonians 1:6-10</a:t>
            </a:r>
          </a:p>
          <a:p>
            <a:pPr marL="0" indent="0">
              <a:buNone/>
            </a:pPr>
            <a:r>
              <a:rPr lang="en-US" sz="4400" b="1" i="1" dirty="0">
                <a:effectLst/>
                <a:latin typeface="Times New Roman" panose="02020603050405020304" pitchFamily="18" charset="0"/>
                <a:ea typeface="Aptos" panose="020B0004020202020204" pitchFamily="34" charset="0"/>
              </a:rPr>
              <a:t>“… since it is a righteous thing with God to repay with tribulation those who trouble you, and to give you who are troubled rest with us when the Lord Jesus is revealed </a:t>
            </a:r>
            <a:r>
              <a:rPr lang="en-US" sz="4400" b="1" i="1" dirty="0">
                <a:solidFill>
                  <a:srgbClr val="FF0000"/>
                </a:solidFill>
                <a:effectLst/>
                <a:latin typeface="Times New Roman" panose="02020603050405020304" pitchFamily="18" charset="0"/>
                <a:ea typeface="Aptos" panose="020B0004020202020204" pitchFamily="34" charset="0"/>
              </a:rPr>
              <a:t>from heaven with His mighty angels, in flaming fire taking vengeance </a:t>
            </a:r>
            <a:r>
              <a:rPr lang="en-US" sz="4400" b="1" i="1" dirty="0">
                <a:effectLst/>
                <a:latin typeface="Times New Roman" panose="02020603050405020304" pitchFamily="18" charset="0"/>
                <a:ea typeface="Aptos" panose="020B0004020202020204" pitchFamily="34" charset="0"/>
              </a:rPr>
              <a:t>on those who do not know God, and on those who do not obey the gospel of our Lord Jesus Christ. </a:t>
            </a:r>
            <a:endParaRPr lang="en-US" sz="4400" dirty="0"/>
          </a:p>
        </p:txBody>
      </p:sp>
    </p:spTree>
    <p:extLst>
      <p:ext uri="{BB962C8B-B14F-4D97-AF65-F5344CB8AC3E}">
        <p14:creationId xmlns:p14="http://schemas.microsoft.com/office/powerpoint/2010/main" val="1567506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64</TotalTime>
  <Words>2206</Words>
  <Application>Microsoft Office PowerPoint</Application>
  <PresentationFormat>Widescreen</PresentationFormat>
  <Paragraphs>120</Paragraphs>
  <Slides>46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2024-08-11T01:54:24Z</dcterms:created>
  <dcterms:modified xsi:type="dcterms:W3CDTF">2024-08-11T02:58:38Z</dcterms:modified>
</cp:coreProperties>
</file>