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4660"/>
  </p:normalViewPr>
  <p:slideViewPr>
    <p:cSldViewPr snapToGrid="0">
      <p:cViewPr varScale="1">
        <p:scale>
          <a:sx n="104" d="100"/>
          <a:sy n="104" d="100"/>
        </p:scale>
        <p:origin x="216"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C93F5-E7B7-2481-4F3D-5446D409B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80AF3B-FF28-C204-48E0-851A36F42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AC0EA8-030A-85A2-5791-C9163DB3608F}"/>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5" name="Footer Placeholder 4">
            <a:extLst>
              <a:ext uri="{FF2B5EF4-FFF2-40B4-BE49-F238E27FC236}">
                <a16:creationId xmlns:a16="http://schemas.microsoft.com/office/drawing/2014/main" id="{9FEA8E84-0618-9537-3661-04FA1622F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3D5E1-AC14-49DD-5558-60880CD26E80}"/>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292386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4E4B-E550-1A43-C014-164DD04C6F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8B328-39AC-5E32-9BB6-697A9453B9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1FBDC-B3E9-C0E0-1C6E-A9603CDA640C}"/>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5" name="Footer Placeholder 4">
            <a:extLst>
              <a:ext uri="{FF2B5EF4-FFF2-40B4-BE49-F238E27FC236}">
                <a16:creationId xmlns:a16="http://schemas.microsoft.com/office/drawing/2014/main" id="{62950D6F-BAF3-A2D0-B410-B8129FFF0D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FB8D5-650D-6AF5-DA9C-4BE8A170B10E}"/>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2820687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FE34BE-38AC-B6F9-D4BD-7D78022848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390AF-37B3-869B-63E5-8A07B4A1CC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DFDDD-8169-4909-EED9-F186226C35DB}"/>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5" name="Footer Placeholder 4">
            <a:extLst>
              <a:ext uri="{FF2B5EF4-FFF2-40B4-BE49-F238E27FC236}">
                <a16:creationId xmlns:a16="http://schemas.microsoft.com/office/drawing/2014/main" id="{D360A3C0-3DB5-3F22-FF70-FEB272161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C629D-728A-CE86-A3E4-5B549BDAA04B}"/>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97846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7194-B963-8076-5A42-690FC184C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68F4D-F2A7-243B-9468-B7461B5926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7FC7-950C-2174-BA71-F3A9E75D386A}"/>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5" name="Footer Placeholder 4">
            <a:extLst>
              <a:ext uri="{FF2B5EF4-FFF2-40B4-BE49-F238E27FC236}">
                <a16:creationId xmlns:a16="http://schemas.microsoft.com/office/drawing/2014/main" id="{B85C0356-E03E-37AF-A52F-7E13D1B75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7BB5A-B1D2-3100-A302-35EC0E9DB280}"/>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28251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0C65-9F45-5984-F284-2A9A1D8EC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72638D-EDE4-5CAF-CC3E-D90134C729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A28F-8D23-A965-DF2B-D249E466E553}"/>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5" name="Footer Placeholder 4">
            <a:extLst>
              <a:ext uri="{FF2B5EF4-FFF2-40B4-BE49-F238E27FC236}">
                <a16:creationId xmlns:a16="http://schemas.microsoft.com/office/drawing/2014/main" id="{F309F465-308C-CAA3-FA89-8C8068313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47BADE-A6AB-ADB2-ED80-521E93AE4ACB}"/>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73187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477E-554B-C909-413D-129B920C1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99EE5-25EC-6239-B74B-AB5F5FD16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587B9-7754-11FC-ED80-203D71966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59E8E-8C2E-1E76-10FD-CAA7D024322F}"/>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6" name="Footer Placeholder 5">
            <a:extLst>
              <a:ext uri="{FF2B5EF4-FFF2-40B4-BE49-F238E27FC236}">
                <a16:creationId xmlns:a16="http://schemas.microsoft.com/office/drawing/2014/main" id="{78AC6229-55E6-C6F7-7D46-63C4738B5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758C0-5DCF-7A82-887D-00640D557DBE}"/>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72406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06D6-03B1-B907-C6B0-0C371121A6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18B4D-C013-1899-9718-F61FD3C29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1807C2-51AA-D610-0EEE-BDEEE0EA99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6CF5FD-6046-1BE3-CE88-B93708F80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E7BED-5C8E-1BC8-29C7-9B1EF688DC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AF3206-C732-6B35-3242-1D71F0FD04A1}"/>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8" name="Footer Placeholder 7">
            <a:extLst>
              <a:ext uri="{FF2B5EF4-FFF2-40B4-BE49-F238E27FC236}">
                <a16:creationId xmlns:a16="http://schemas.microsoft.com/office/drawing/2014/main" id="{0D8ECDFB-0D23-27A5-2B26-BFE5BAA07B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167B01-81C2-33FC-2811-BB4F65262FAF}"/>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631902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2FF1-276B-DCAB-05D5-583DDE909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E53A8-50A6-2A64-E4EA-F1653D5091B2}"/>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4" name="Footer Placeholder 3">
            <a:extLst>
              <a:ext uri="{FF2B5EF4-FFF2-40B4-BE49-F238E27FC236}">
                <a16:creationId xmlns:a16="http://schemas.microsoft.com/office/drawing/2014/main" id="{4225F7C7-BCDF-CBF2-62FB-59F7B05453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E7E4D2-8A3D-6FF1-7F2E-FB4D763258C4}"/>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597069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A5768-B471-6754-AE1F-C85C45D3EF9E}"/>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3" name="Footer Placeholder 2">
            <a:extLst>
              <a:ext uri="{FF2B5EF4-FFF2-40B4-BE49-F238E27FC236}">
                <a16:creationId xmlns:a16="http://schemas.microsoft.com/office/drawing/2014/main" id="{17621255-AF71-8683-F1FE-28B91BA1A9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3360EF-85FD-D1B7-9E77-5C173238CD2C}"/>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14908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DDD8-73E7-12B8-EC0F-919585501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D3D77-6642-1288-A3D1-728EAF36F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31BC4-8A4F-B15A-1D7B-94EE6F70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9ED21E-ABB5-3DFD-2F71-C6B94D871826}"/>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6" name="Footer Placeholder 5">
            <a:extLst>
              <a:ext uri="{FF2B5EF4-FFF2-40B4-BE49-F238E27FC236}">
                <a16:creationId xmlns:a16="http://schemas.microsoft.com/office/drawing/2014/main" id="{CB1FC323-2522-0D75-4B3D-67651BEF5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CB59-6342-9BBA-4902-4AD09ED07166}"/>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288291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9282-DFEF-F186-0B21-4E0A24918E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0BC69C-1046-DBC2-28DD-7FA399948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CCBAB3-963B-EAA7-0C79-2F3681E92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B1554-53DD-C2D9-2332-8EF0EEA83217}"/>
              </a:ext>
            </a:extLst>
          </p:cNvPr>
          <p:cNvSpPr>
            <a:spLocks noGrp="1"/>
          </p:cNvSpPr>
          <p:nvPr>
            <p:ph type="dt" sz="half" idx="10"/>
          </p:nvPr>
        </p:nvSpPr>
        <p:spPr/>
        <p:txBody>
          <a:bodyPr/>
          <a:lstStyle/>
          <a:p>
            <a:fld id="{EE7E3E06-7FB4-478F-B792-3143113E8153}" type="datetimeFigureOut">
              <a:rPr lang="en-US" smtClean="0"/>
              <a:t>7/13/2024</a:t>
            </a:fld>
            <a:endParaRPr lang="en-US"/>
          </a:p>
        </p:txBody>
      </p:sp>
      <p:sp>
        <p:nvSpPr>
          <p:cNvPr id="6" name="Footer Placeholder 5">
            <a:extLst>
              <a:ext uri="{FF2B5EF4-FFF2-40B4-BE49-F238E27FC236}">
                <a16:creationId xmlns:a16="http://schemas.microsoft.com/office/drawing/2014/main" id="{1F831634-24C4-2E61-A5AF-0A75DB4AB2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DAFD9-B8C7-225E-6296-9B7F2035DCF4}"/>
              </a:ext>
            </a:extLst>
          </p:cNvPr>
          <p:cNvSpPr>
            <a:spLocks noGrp="1"/>
          </p:cNvSpPr>
          <p:nvPr>
            <p:ph type="sldNum" sz="quarter" idx="12"/>
          </p:nvPr>
        </p:nvSpPr>
        <p:spPr/>
        <p:txBody>
          <a:bodyPr/>
          <a:lstStyle/>
          <a:p>
            <a:fld id="{D6B7E2A4-59F1-474A-A743-581F57099EAD}" type="slidenum">
              <a:rPr lang="en-US" smtClean="0"/>
              <a:t>‹#›</a:t>
            </a:fld>
            <a:endParaRPr lang="en-US"/>
          </a:p>
        </p:txBody>
      </p:sp>
    </p:spTree>
    <p:extLst>
      <p:ext uri="{BB962C8B-B14F-4D97-AF65-F5344CB8AC3E}">
        <p14:creationId xmlns:p14="http://schemas.microsoft.com/office/powerpoint/2010/main" val="333161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AF3BC-36A8-E548-A5FD-6314C6249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85AA98-CD3E-95F7-38EE-E1621346F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11901-8AB2-6EB6-BCF6-E3CEEFF8F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7E3E06-7FB4-478F-B792-3143113E8153}" type="datetimeFigureOut">
              <a:rPr lang="en-US" smtClean="0"/>
              <a:t>7/13/2024</a:t>
            </a:fld>
            <a:endParaRPr lang="en-US"/>
          </a:p>
        </p:txBody>
      </p:sp>
      <p:sp>
        <p:nvSpPr>
          <p:cNvPr id="5" name="Footer Placeholder 4">
            <a:extLst>
              <a:ext uri="{FF2B5EF4-FFF2-40B4-BE49-F238E27FC236}">
                <a16:creationId xmlns:a16="http://schemas.microsoft.com/office/drawing/2014/main" id="{5F43BFC5-509F-CF75-B497-F49E1737B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9E45CE-F99A-A1F7-B14D-094ACE985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B7E2A4-59F1-474A-A743-581F57099EAD}" type="slidenum">
              <a:rPr lang="en-US" smtClean="0"/>
              <a:t>‹#›</a:t>
            </a:fld>
            <a:endParaRPr lang="en-US"/>
          </a:p>
        </p:txBody>
      </p:sp>
    </p:spTree>
    <p:extLst>
      <p:ext uri="{BB962C8B-B14F-4D97-AF65-F5344CB8AC3E}">
        <p14:creationId xmlns:p14="http://schemas.microsoft.com/office/powerpoint/2010/main" val="379342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0EE9-513F-D4A2-3FD3-E87666CFE227}"/>
              </a:ext>
            </a:extLst>
          </p:cNvPr>
          <p:cNvSpPr>
            <a:spLocks noGrp="1"/>
          </p:cNvSpPr>
          <p:nvPr>
            <p:ph type="ctrTitle"/>
          </p:nvPr>
        </p:nvSpPr>
        <p:spPr>
          <a:xfrm>
            <a:off x="1524000" y="2235200"/>
            <a:ext cx="9144000" cy="2387600"/>
          </a:xfrm>
        </p:spPr>
        <p:txBody>
          <a:bodyPr>
            <a:noAutofit/>
          </a:bodyPr>
          <a:lstStyle/>
          <a:p>
            <a:r>
              <a:rPr lang="en-US" sz="9600" b="1" dirty="0">
                <a:latin typeface="Calibri" panose="020F0502020204030204" pitchFamily="34" charset="0"/>
                <a:ea typeface="Calibri" panose="020F0502020204030204" pitchFamily="34" charset="0"/>
                <a:cs typeface="Calibri" panose="020F0502020204030204" pitchFamily="34" charset="0"/>
              </a:rPr>
              <a:t>Second</a:t>
            </a:r>
            <a:br>
              <a:rPr lang="en-US" sz="9600" b="1" dirty="0">
                <a:latin typeface="Calibri" panose="020F0502020204030204" pitchFamily="34" charset="0"/>
                <a:ea typeface="Calibri" panose="020F0502020204030204" pitchFamily="34" charset="0"/>
                <a:cs typeface="Calibri" panose="020F0502020204030204" pitchFamily="34" charset="0"/>
              </a:rPr>
            </a:br>
            <a:r>
              <a:rPr lang="en-US" sz="9600" b="1" dirty="0">
                <a:latin typeface="Calibri" panose="020F0502020204030204" pitchFamily="34" charset="0"/>
                <a:ea typeface="Calibri" panose="020F0502020204030204" pitchFamily="34" charset="0"/>
                <a:cs typeface="Calibri" panose="020F0502020204030204" pitchFamily="34" charset="0"/>
              </a:rPr>
              <a:t>Thessalonians</a:t>
            </a:r>
          </a:p>
        </p:txBody>
      </p:sp>
    </p:spTree>
    <p:extLst>
      <p:ext uri="{BB962C8B-B14F-4D97-AF65-F5344CB8AC3E}">
        <p14:creationId xmlns:p14="http://schemas.microsoft.com/office/powerpoint/2010/main" val="127651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462987" y="428263"/>
            <a:ext cx="11215869" cy="5748700"/>
          </a:xfrm>
        </p:spPr>
        <p:txBody>
          <a:bodyPr>
            <a:normAutofit/>
          </a:bodyPr>
          <a:lstStyle/>
          <a:p>
            <a:pPr marL="0" indent="0">
              <a:buNone/>
            </a:pPr>
            <a:r>
              <a:rPr lang="en-US" sz="4400" dirty="0">
                <a:effectLst/>
                <a:latin typeface="Times New Roman" panose="02020603050405020304" pitchFamily="18" charset="0"/>
                <a:ea typeface="Aptos" panose="020B0004020202020204" pitchFamily="34" charset="0"/>
              </a:rPr>
              <a:t>1 Corinthians 10:1-11</a:t>
            </a:r>
          </a:p>
          <a:p>
            <a:pPr marL="0" indent="0">
              <a:buNone/>
            </a:pPr>
            <a:r>
              <a:rPr lang="en-US" sz="4400" b="1" i="1" dirty="0">
                <a:effectLst/>
                <a:latin typeface="Times New Roman" panose="02020603050405020304" pitchFamily="18" charset="0"/>
                <a:ea typeface="Aptos" panose="020B0004020202020204" pitchFamily="34" charset="0"/>
              </a:rPr>
              <a:t>twenty-three thousand fell; nor let us tempt Christ, as some of them also tempted, and were destroyed by serpents; nor complain, as some of them also complained, and were destroyed by the destroyer.  Now all these things happened to them as examples, and they were written for our admonition, upon whom the ends of the ages have come.”</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3824439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Romans 15:4</a:t>
            </a:r>
          </a:p>
          <a:p>
            <a:pPr marL="0" indent="0">
              <a:buNone/>
            </a:pPr>
            <a:r>
              <a:rPr lang="en-US" sz="4800" b="1" i="1" dirty="0">
                <a:effectLst/>
                <a:latin typeface="Times New Roman" panose="02020603050405020304" pitchFamily="18" charset="0"/>
                <a:ea typeface="Aptos" panose="020B0004020202020204" pitchFamily="34" charset="0"/>
              </a:rPr>
              <a:t>“For whatever things were written before were written for our learning, that we through the patience and comfort of the Scriptures might have hope.”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48642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lgn="ctr">
              <a:buNone/>
            </a:pPr>
            <a:endParaRPr lang="en-US" sz="4800" dirty="0">
              <a:effectLst/>
              <a:latin typeface="Times New Roman" panose="02020603050405020304" pitchFamily="18" charset="0"/>
              <a:ea typeface="Aptos" panose="020B0004020202020204" pitchFamily="34" charset="0"/>
            </a:endParaRPr>
          </a:p>
          <a:p>
            <a:pPr marL="0" indent="0" algn="ctr">
              <a:buNone/>
            </a:pPr>
            <a:r>
              <a:rPr lang="en-US" sz="4800" dirty="0">
                <a:effectLst/>
                <a:latin typeface="Times New Roman" panose="02020603050405020304" pitchFamily="18" charset="0"/>
                <a:ea typeface="Aptos" panose="020B0004020202020204" pitchFamily="34" charset="0"/>
              </a:rPr>
              <a:t>The fact that most of what was written was because of sin that was taking place, this shows us how the basic problems of man haven’t changed.  Man is still plagued by sin, and that hasn’t changed one iota since it came into existence back in the garden of Eden millennia ago. </a:t>
            </a:r>
            <a:endParaRPr lang="en-US" sz="4800" dirty="0"/>
          </a:p>
        </p:txBody>
      </p:sp>
    </p:spTree>
    <p:extLst>
      <p:ext uri="{BB962C8B-B14F-4D97-AF65-F5344CB8AC3E}">
        <p14:creationId xmlns:p14="http://schemas.microsoft.com/office/powerpoint/2010/main" val="184780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map of the middle east&#10;&#10;Description automatically generated">
            <a:extLst>
              <a:ext uri="{FF2B5EF4-FFF2-40B4-BE49-F238E27FC236}">
                <a16:creationId xmlns:a16="http://schemas.microsoft.com/office/drawing/2014/main" id="{3F2B888C-786E-E053-EE43-EC24AC3AF8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spTree>
    <p:extLst>
      <p:ext uri="{BB962C8B-B14F-4D97-AF65-F5344CB8AC3E}">
        <p14:creationId xmlns:p14="http://schemas.microsoft.com/office/powerpoint/2010/main" val="166710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Acts 16:6</a:t>
            </a:r>
          </a:p>
          <a:p>
            <a:pPr marL="0" indent="0">
              <a:buNone/>
            </a:pPr>
            <a:r>
              <a:rPr lang="en-US" sz="4800" b="1" i="1" dirty="0">
                <a:effectLst/>
                <a:latin typeface="Times New Roman" panose="02020603050405020304" pitchFamily="18" charset="0"/>
                <a:ea typeface="Aptos" panose="020B0004020202020204" pitchFamily="34" charset="0"/>
              </a:rPr>
              <a:t>“Now when they had gone through Phrygia and the region of Galatia, they were forbidden by the Holy Spirit to preach the word in Asia.”</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6034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middle east&#10;&#10;Description automatically generated">
            <a:extLst>
              <a:ext uri="{FF2B5EF4-FFF2-40B4-BE49-F238E27FC236}">
                <a16:creationId xmlns:a16="http://schemas.microsoft.com/office/drawing/2014/main" id="{3F2B888C-786E-E053-EE43-EC24AC3AF8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spTree>
    <p:extLst>
      <p:ext uri="{BB962C8B-B14F-4D97-AF65-F5344CB8AC3E}">
        <p14:creationId xmlns:p14="http://schemas.microsoft.com/office/powerpoint/2010/main" val="148083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Autofit/>
          </a:bodyPr>
          <a:lstStyle/>
          <a:p>
            <a:pPr marL="0" indent="0">
              <a:buNone/>
            </a:pPr>
            <a:r>
              <a:rPr lang="en-US" sz="4800" dirty="0">
                <a:effectLst/>
                <a:latin typeface="Times New Roman" panose="02020603050405020304" pitchFamily="18" charset="0"/>
                <a:ea typeface="Aptos" panose="020B0004020202020204" pitchFamily="34" charset="0"/>
              </a:rPr>
              <a:t>Acts 16:9-10</a:t>
            </a:r>
          </a:p>
          <a:p>
            <a:pPr marL="0" indent="0">
              <a:buNone/>
            </a:pPr>
            <a:r>
              <a:rPr lang="en-US" sz="4800" b="1" i="1" dirty="0">
                <a:effectLst/>
                <a:latin typeface="Times New Roman" panose="02020603050405020304" pitchFamily="18" charset="0"/>
                <a:ea typeface="Aptos" panose="020B0004020202020204" pitchFamily="34" charset="0"/>
              </a:rPr>
              <a:t>“And a vision appeared to Paul in the night.  A man of Macedonia stood and pleaded with him, saying, “Come over to Macedonia and help us.” Now after he had seen the vision, immediately we sought to go to Macedonia, concluding that the Lord had called us to preach the gospel to them.”</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82359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middle east&#10;&#10;Description automatically generated">
            <a:extLst>
              <a:ext uri="{FF2B5EF4-FFF2-40B4-BE49-F238E27FC236}">
                <a16:creationId xmlns:a16="http://schemas.microsoft.com/office/drawing/2014/main" id="{3F2B888C-786E-E053-EE43-EC24AC3AF8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spTree>
    <p:extLst>
      <p:ext uri="{BB962C8B-B14F-4D97-AF65-F5344CB8AC3E}">
        <p14:creationId xmlns:p14="http://schemas.microsoft.com/office/powerpoint/2010/main" val="37270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FB63F-749F-4EEE-CD89-9CCA8EB01F9C}"/>
              </a:ext>
            </a:extLst>
          </p:cNvPr>
          <p:cNvSpPr>
            <a:spLocks noGrp="1"/>
          </p:cNvSpPr>
          <p:nvPr>
            <p:ph idx="1"/>
          </p:nvPr>
        </p:nvSpPr>
        <p:spPr>
          <a:xfrm>
            <a:off x="838200" y="625032"/>
            <a:ext cx="10515600" cy="5914663"/>
          </a:xfrm>
        </p:spPr>
        <p:txBody>
          <a:bodyPr>
            <a:normAutofit/>
          </a:bodyPr>
          <a:lstStyle/>
          <a:p>
            <a:pPr marL="0" indent="0">
              <a:buNone/>
            </a:pPr>
            <a:r>
              <a:rPr lang="en-US" sz="7200" dirty="0">
                <a:effectLst/>
                <a:latin typeface="Times New Roman" panose="02020603050405020304" pitchFamily="18" charset="0"/>
                <a:ea typeface="Aptos" panose="020B0004020202020204" pitchFamily="34" charset="0"/>
              </a:rPr>
              <a:t>Why was there a need for a second letter?</a:t>
            </a:r>
          </a:p>
          <a:p>
            <a:pPr marL="0" indent="0">
              <a:buNone/>
            </a:pPr>
            <a:endParaRPr lang="en-US" sz="2000" dirty="0">
              <a:latin typeface="Times New Roman" panose="02020603050405020304" pitchFamily="18" charset="0"/>
            </a:endParaRPr>
          </a:p>
        </p:txBody>
      </p:sp>
    </p:spTree>
    <p:extLst>
      <p:ext uri="{BB962C8B-B14F-4D97-AF65-F5344CB8AC3E}">
        <p14:creationId xmlns:p14="http://schemas.microsoft.com/office/powerpoint/2010/main" val="4432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FB63F-749F-4EEE-CD89-9CCA8EB01F9C}"/>
              </a:ext>
            </a:extLst>
          </p:cNvPr>
          <p:cNvSpPr>
            <a:spLocks noGrp="1"/>
          </p:cNvSpPr>
          <p:nvPr>
            <p:ph idx="1"/>
          </p:nvPr>
        </p:nvSpPr>
        <p:spPr>
          <a:xfrm>
            <a:off x="838200" y="625032"/>
            <a:ext cx="10515600" cy="5914663"/>
          </a:xfrm>
        </p:spPr>
        <p:txBody>
          <a:bodyPr>
            <a:normAutofit/>
          </a:bodyPr>
          <a:lstStyle/>
          <a:p>
            <a:pPr marL="0" indent="0">
              <a:buNone/>
            </a:pPr>
            <a:r>
              <a:rPr lang="en-US" sz="7200" dirty="0">
                <a:effectLst/>
                <a:latin typeface="Times New Roman" panose="02020603050405020304" pitchFamily="18" charset="0"/>
                <a:ea typeface="Aptos" panose="020B0004020202020204" pitchFamily="34" charset="0"/>
              </a:rPr>
              <a:t>Why was there a need for a second letter?</a:t>
            </a:r>
          </a:p>
          <a:p>
            <a:pPr marL="0" indent="0">
              <a:buNone/>
            </a:pPr>
            <a:endParaRPr lang="en-US" sz="2000" dirty="0">
              <a:latin typeface="Times New Roman" panose="02020603050405020304" pitchFamily="18" charset="0"/>
            </a:endParaRPr>
          </a:p>
          <a:p>
            <a:pPr marL="0" indent="0">
              <a:buNone/>
            </a:pPr>
            <a:r>
              <a:rPr lang="en-US" sz="7200" dirty="0">
                <a:effectLst/>
                <a:latin typeface="Times New Roman" panose="02020603050405020304" pitchFamily="18" charset="0"/>
                <a:ea typeface="Aptos" panose="020B0004020202020204" pitchFamily="34" charset="0"/>
              </a:rPr>
              <a:t>In this second letter, Paul does have to deal with some things. </a:t>
            </a:r>
            <a:endParaRPr lang="en-US" sz="7200" dirty="0"/>
          </a:p>
        </p:txBody>
      </p:sp>
    </p:spTree>
    <p:extLst>
      <p:ext uri="{BB962C8B-B14F-4D97-AF65-F5344CB8AC3E}">
        <p14:creationId xmlns:p14="http://schemas.microsoft.com/office/powerpoint/2010/main" val="202114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he country&#10;&#10;Description automatically generated">
            <a:extLst>
              <a:ext uri="{FF2B5EF4-FFF2-40B4-BE49-F238E27FC236}">
                <a16:creationId xmlns:a16="http://schemas.microsoft.com/office/drawing/2014/main" id="{0BBB3EDD-6F93-95D8-51BD-8ED9B3B40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3419" y="48056"/>
            <a:ext cx="7021902" cy="6749669"/>
          </a:xfrm>
        </p:spPr>
      </p:pic>
    </p:spTree>
    <p:extLst>
      <p:ext uri="{BB962C8B-B14F-4D97-AF65-F5344CB8AC3E}">
        <p14:creationId xmlns:p14="http://schemas.microsoft.com/office/powerpoint/2010/main" val="133222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FB63F-749F-4EEE-CD89-9CCA8EB01F9C}"/>
              </a:ext>
            </a:extLst>
          </p:cNvPr>
          <p:cNvSpPr>
            <a:spLocks noGrp="1"/>
          </p:cNvSpPr>
          <p:nvPr>
            <p:ph idx="1"/>
          </p:nvPr>
        </p:nvSpPr>
        <p:spPr>
          <a:xfrm>
            <a:off x="838200" y="625032"/>
            <a:ext cx="10296646" cy="5914663"/>
          </a:xfrm>
        </p:spPr>
        <p:txBody>
          <a:bodyPr>
            <a:normAutofit/>
          </a:bodyPr>
          <a:lstStyle/>
          <a:p>
            <a:pPr marL="0" indent="0" algn="ctr">
              <a:buNone/>
            </a:pPr>
            <a:endParaRPr lang="en-US" sz="6000" dirty="0">
              <a:effectLst/>
              <a:latin typeface="Times New Roman" panose="02020603050405020304" pitchFamily="18" charset="0"/>
              <a:ea typeface="Aptos" panose="020B0004020202020204" pitchFamily="34" charset="0"/>
            </a:endParaRPr>
          </a:p>
          <a:p>
            <a:pPr marL="0" indent="0" algn="ctr">
              <a:buNone/>
            </a:pPr>
            <a:r>
              <a:rPr lang="en-US" sz="6000" dirty="0">
                <a:effectLst/>
                <a:latin typeface="Times New Roman" panose="02020603050405020304" pitchFamily="18" charset="0"/>
                <a:ea typeface="Aptos" panose="020B0004020202020204" pitchFamily="34" charset="0"/>
              </a:rPr>
              <a:t>False teachers had sown the seeds of false doctrine amongst the Thessalonian believers. </a:t>
            </a:r>
            <a:endParaRPr lang="en-US" sz="6000" dirty="0">
              <a:latin typeface="Times New Roman" panose="02020603050405020304" pitchFamily="18" charset="0"/>
            </a:endParaRPr>
          </a:p>
        </p:txBody>
      </p:sp>
    </p:spTree>
    <p:extLst>
      <p:ext uri="{BB962C8B-B14F-4D97-AF65-F5344CB8AC3E}">
        <p14:creationId xmlns:p14="http://schemas.microsoft.com/office/powerpoint/2010/main" val="103827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r>
              <a:rPr lang="en-US" sz="4400" dirty="0">
                <a:effectLst/>
                <a:latin typeface="Times New Roman" panose="02020603050405020304" pitchFamily="18" charset="0"/>
                <a:ea typeface="Aptos" panose="020B0004020202020204" pitchFamily="34" charset="0"/>
              </a:rPr>
              <a:t>Acts 18:9-10</a:t>
            </a:r>
          </a:p>
          <a:p>
            <a:pPr marL="0" indent="0">
              <a:buNone/>
            </a:pPr>
            <a:r>
              <a:rPr lang="en-US" sz="4400" b="1" i="1" dirty="0">
                <a:effectLst/>
                <a:latin typeface="Times New Roman" panose="02020603050405020304" pitchFamily="18" charset="0"/>
                <a:ea typeface="Aptos" panose="020B0004020202020204" pitchFamily="34" charset="0"/>
              </a:rPr>
              <a:t>“Now the Lord spoke to Paul in the night by a vision, “Do not be afraid, but speak, and do not keep silent; for I am with you, and no one will attack you to hurt you; for I have many people in this city.”  And he continued there a year and six months, teaching the Word of God among them.”</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3585624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Acts 18:5</a:t>
            </a:r>
          </a:p>
          <a:p>
            <a:pPr marL="0" indent="0">
              <a:buNone/>
            </a:pPr>
            <a:r>
              <a:rPr lang="en-US" sz="4800" b="1" i="1" dirty="0">
                <a:effectLst/>
                <a:latin typeface="Times New Roman" panose="02020603050405020304" pitchFamily="18" charset="0"/>
                <a:ea typeface="Aptos" panose="020B0004020202020204" pitchFamily="34" charset="0"/>
              </a:rPr>
              <a:t>“When Silas and Timothy had come from Macedonia, Paul was compelled by the Spirit, and testified to the Jews that Jesus is the Christ.”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36118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map of the middle east&#10;&#10;Description automatically generated">
            <a:extLst>
              <a:ext uri="{FF2B5EF4-FFF2-40B4-BE49-F238E27FC236}">
                <a16:creationId xmlns:a16="http://schemas.microsoft.com/office/drawing/2014/main" id="{3F2B888C-786E-E053-EE43-EC24AC3AF8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554"/>
          <a:stretch/>
        </p:blipFill>
        <p:spPr>
          <a:xfrm>
            <a:off x="20" y="1282"/>
            <a:ext cx="12191980" cy="6856718"/>
          </a:xfrm>
          <a:prstGeom prst="rect">
            <a:avLst/>
          </a:prstGeom>
        </p:spPr>
      </p:pic>
    </p:spTree>
    <p:extLst>
      <p:ext uri="{BB962C8B-B14F-4D97-AF65-F5344CB8AC3E}">
        <p14:creationId xmlns:p14="http://schemas.microsoft.com/office/powerpoint/2010/main" val="1140389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endParaRPr lang="en-US" sz="4800" dirty="0">
              <a:effectLst/>
              <a:latin typeface="Times New Roman" panose="02020603050405020304" pitchFamily="18" charset="0"/>
              <a:ea typeface="Aptos" panose="020B0004020202020204" pitchFamily="34" charset="0"/>
            </a:endParaRPr>
          </a:p>
          <a:p>
            <a:pPr marL="0" indent="0">
              <a:buNone/>
            </a:pPr>
            <a:r>
              <a:rPr lang="en-US" sz="4800" dirty="0">
                <a:effectLst/>
                <a:latin typeface="Times New Roman" panose="02020603050405020304" pitchFamily="18" charset="0"/>
                <a:ea typeface="Aptos" panose="020B0004020202020204" pitchFamily="34" charset="0"/>
              </a:rPr>
              <a:t>1 Thessalonians 4:11-12</a:t>
            </a:r>
          </a:p>
          <a:p>
            <a:pPr marL="0" indent="0">
              <a:buNone/>
            </a:pPr>
            <a:r>
              <a:rPr lang="en-US" sz="4800" b="1" i="1" dirty="0">
                <a:effectLst/>
                <a:latin typeface="Times New Roman" panose="02020603050405020304" pitchFamily="18" charset="0"/>
                <a:ea typeface="Aptos" panose="020B0004020202020204" pitchFamily="34" charset="0"/>
              </a:rPr>
              <a:t>“… that you also aspire to lead a quiet life, to mind your own business, and to work with your own hand, as we commanded you, that you may walk properly toward those who are outside, and that you may lack nothing.”</a:t>
            </a:r>
            <a:endParaRPr lang="en-US" sz="4800" dirty="0"/>
          </a:p>
        </p:txBody>
      </p:sp>
    </p:spTree>
    <p:extLst>
      <p:ext uri="{BB962C8B-B14F-4D97-AF65-F5344CB8AC3E}">
        <p14:creationId xmlns:p14="http://schemas.microsoft.com/office/powerpoint/2010/main" val="1299727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r>
              <a:rPr lang="en-US" sz="4400" dirty="0">
                <a:latin typeface="Times New Roman" panose="02020603050405020304" pitchFamily="18" charset="0"/>
                <a:ea typeface="Aptos" panose="020B0004020202020204" pitchFamily="34" charset="0"/>
              </a:rPr>
              <a:t>2</a:t>
            </a:r>
            <a:r>
              <a:rPr lang="en-US" sz="4400" dirty="0">
                <a:effectLst/>
                <a:latin typeface="Times New Roman" panose="02020603050405020304" pitchFamily="18" charset="0"/>
                <a:ea typeface="Aptos" panose="020B0004020202020204" pitchFamily="34" charset="0"/>
              </a:rPr>
              <a:t> Thessalonians 1:3-4</a:t>
            </a:r>
          </a:p>
          <a:p>
            <a:pPr marL="0" indent="0">
              <a:buNone/>
            </a:pPr>
            <a:r>
              <a:rPr lang="en-US" sz="4400" b="1" i="1" dirty="0">
                <a:effectLst/>
                <a:latin typeface="Times New Roman" panose="02020603050405020304" pitchFamily="18" charset="0"/>
                <a:ea typeface="Aptos" panose="020B0004020202020204" pitchFamily="34" charset="0"/>
              </a:rPr>
              <a:t>“We are bound to thank God always for you, brethren, as it is fitting, because your faith grows exceedingly, and the love of every one of you all abounds toward each other, so that we ourselves boast of you among the churches of God for your patience and faith in all your persecutions and tribulations that you endure …”.</a:t>
            </a:r>
            <a:r>
              <a:rPr lang="en-US" sz="4400" dirty="0">
                <a:effectLst/>
                <a:latin typeface="Times New Roman" panose="02020603050405020304" pitchFamily="18" charset="0"/>
                <a:ea typeface="Aptos" panose="020B0004020202020204" pitchFamily="34" charset="0"/>
              </a:rPr>
              <a:t> </a:t>
            </a:r>
            <a:endParaRPr lang="en-US" sz="4400" dirty="0"/>
          </a:p>
        </p:txBody>
      </p:sp>
    </p:spTree>
    <p:extLst>
      <p:ext uri="{BB962C8B-B14F-4D97-AF65-F5344CB8AC3E}">
        <p14:creationId xmlns:p14="http://schemas.microsoft.com/office/powerpoint/2010/main" val="3023304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r>
              <a:rPr lang="en-US" sz="4800" dirty="0">
                <a:latin typeface="Times New Roman" panose="02020603050405020304" pitchFamily="18" charset="0"/>
                <a:ea typeface="Aptos" panose="020B0004020202020204" pitchFamily="34" charset="0"/>
              </a:rPr>
              <a:t>2</a:t>
            </a:r>
            <a:r>
              <a:rPr lang="en-US" sz="4800" dirty="0">
                <a:effectLst/>
                <a:latin typeface="Times New Roman" panose="02020603050405020304" pitchFamily="18" charset="0"/>
                <a:ea typeface="Aptos" panose="020B0004020202020204" pitchFamily="34" charset="0"/>
              </a:rPr>
              <a:t> Thessalonians 2:1-2</a:t>
            </a:r>
          </a:p>
          <a:p>
            <a:pPr marL="0" indent="0">
              <a:buNone/>
            </a:pPr>
            <a:r>
              <a:rPr lang="en-US" sz="4800" b="1" i="1" dirty="0">
                <a:effectLst/>
                <a:latin typeface="Times New Roman" panose="02020603050405020304" pitchFamily="18" charset="0"/>
                <a:ea typeface="Aptos" panose="020B0004020202020204" pitchFamily="34" charset="0"/>
              </a:rPr>
              <a:t>“Now, brethren, concerning the coming of our Lord Jesus Christ and our gathering together to Him, we ask you, not to be soon shaken in mind or troubled, either by spirit or by word or by letter, as if from us, as though the day of Christ had come.”</a:t>
            </a:r>
            <a:endParaRPr lang="en-US" sz="4800" dirty="0"/>
          </a:p>
        </p:txBody>
      </p:sp>
    </p:spTree>
    <p:extLst>
      <p:ext uri="{BB962C8B-B14F-4D97-AF65-F5344CB8AC3E}">
        <p14:creationId xmlns:p14="http://schemas.microsoft.com/office/powerpoint/2010/main" val="3597649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r>
              <a:rPr lang="en-US" sz="5400" dirty="0">
                <a:effectLst/>
                <a:latin typeface="Times New Roman" panose="02020603050405020304" pitchFamily="18" charset="0"/>
                <a:ea typeface="Aptos" panose="020B0004020202020204" pitchFamily="34" charset="0"/>
              </a:rPr>
              <a:t>This particular letter is the shortest of Paul’s letters to the churches.  But even though that is the case, this book provides crucial information concerning the end times and clarifies issues that would otherwise be very obscure. </a:t>
            </a:r>
            <a:endParaRPr lang="en-US" sz="5400" dirty="0"/>
          </a:p>
        </p:txBody>
      </p:sp>
    </p:spTree>
    <p:extLst>
      <p:ext uri="{BB962C8B-B14F-4D97-AF65-F5344CB8AC3E}">
        <p14:creationId xmlns:p14="http://schemas.microsoft.com/office/powerpoint/2010/main" val="42319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lnSpcReduction="10000"/>
          </a:bodyPr>
          <a:lstStyle/>
          <a:p>
            <a:pPr marL="0" indent="0" algn="ctr">
              <a:buNone/>
            </a:pPr>
            <a:r>
              <a:rPr lang="en-US" sz="5400" dirty="0">
                <a:effectLst/>
                <a:latin typeface="Times New Roman" panose="02020603050405020304" pitchFamily="18" charset="0"/>
                <a:ea typeface="Aptos" panose="020B0004020202020204" pitchFamily="34" charset="0"/>
              </a:rPr>
              <a:t>1</a:t>
            </a:r>
            <a:r>
              <a:rPr lang="en-US" sz="5400" baseline="30000" dirty="0">
                <a:effectLst/>
                <a:latin typeface="Times New Roman" panose="02020603050405020304" pitchFamily="18" charset="0"/>
                <a:ea typeface="Aptos" panose="020B0004020202020204" pitchFamily="34" charset="0"/>
              </a:rPr>
              <a:t>st</a:t>
            </a:r>
            <a:r>
              <a:rPr lang="en-US" sz="5400" dirty="0">
                <a:effectLst/>
                <a:latin typeface="Times New Roman" panose="02020603050405020304" pitchFamily="18" charset="0"/>
                <a:ea typeface="Aptos" panose="020B0004020202020204" pitchFamily="34" charset="0"/>
              </a:rPr>
              <a:t> and 2</a:t>
            </a:r>
            <a:r>
              <a:rPr lang="en-US" sz="5400" baseline="30000" dirty="0">
                <a:effectLst/>
                <a:latin typeface="Times New Roman" panose="02020603050405020304" pitchFamily="18" charset="0"/>
                <a:ea typeface="Aptos" panose="020B0004020202020204" pitchFamily="34" charset="0"/>
              </a:rPr>
              <a:t>nd</a:t>
            </a:r>
            <a:r>
              <a:rPr lang="en-US" sz="5400" dirty="0">
                <a:effectLst/>
                <a:latin typeface="Times New Roman" panose="02020603050405020304" pitchFamily="18" charset="0"/>
                <a:ea typeface="Aptos" panose="020B0004020202020204" pitchFamily="34" charset="0"/>
              </a:rPr>
              <a:t> Thessalonians</a:t>
            </a:r>
          </a:p>
          <a:p>
            <a:pPr marL="0" indent="0" algn="ctr">
              <a:buNone/>
            </a:pPr>
            <a:r>
              <a:rPr lang="en-US" sz="5400" dirty="0">
                <a:latin typeface="Times New Roman" panose="02020603050405020304" pitchFamily="18" charset="0"/>
              </a:rPr>
              <a:t>The Olivet Discourse (Matt. 24-25)</a:t>
            </a:r>
          </a:p>
          <a:p>
            <a:pPr marL="0" indent="0" algn="ctr">
              <a:buNone/>
            </a:pPr>
            <a:r>
              <a:rPr lang="en-US" sz="5400" dirty="0">
                <a:latin typeface="Times New Roman" panose="02020603050405020304" pitchFamily="18" charset="0"/>
              </a:rPr>
              <a:t>The Book of Revelation</a:t>
            </a:r>
          </a:p>
          <a:p>
            <a:pPr marL="0" indent="0" algn="ctr">
              <a:buNone/>
            </a:pPr>
            <a:endParaRPr lang="en-US" sz="5400" dirty="0">
              <a:latin typeface="Times New Roman" panose="02020603050405020304" pitchFamily="18" charset="0"/>
            </a:endParaRPr>
          </a:p>
          <a:p>
            <a:pPr marL="0" indent="0" algn="ctr">
              <a:buNone/>
            </a:pPr>
            <a:r>
              <a:rPr lang="en-US" sz="5400" dirty="0">
                <a:latin typeface="Times New Roman" panose="02020603050405020304" pitchFamily="18" charset="0"/>
              </a:rPr>
              <a:t>These three books form the three major prophetic texts of the        New Testament</a:t>
            </a:r>
            <a:endParaRPr lang="en-US" sz="5400" dirty="0"/>
          </a:p>
        </p:txBody>
      </p:sp>
    </p:spTree>
    <p:extLst>
      <p:ext uri="{BB962C8B-B14F-4D97-AF65-F5344CB8AC3E}">
        <p14:creationId xmlns:p14="http://schemas.microsoft.com/office/powerpoint/2010/main" val="243524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endParaRPr lang="en-US" sz="4800" dirty="0">
              <a:latin typeface="Times New Roman" panose="02020603050405020304" pitchFamily="18" charset="0"/>
              <a:ea typeface="Aptos" panose="020B0004020202020204" pitchFamily="34" charset="0"/>
            </a:endParaRPr>
          </a:p>
          <a:p>
            <a:pPr marL="0" indent="0">
              <a:buNone/>
            </a:pPr>
            <a:r>
              <a:rPr lang="en-US" sz="4800" dirty="0">
                <a:latin typeface="Times New Roman" panose="02020603050405020304" pitchFamily="18" charset="0"/>
                <a:ea typeface="Aptos" panose="020B0004020202020204" pitchFamily="34" charset="0"/>
              </a:rPr>
              <a:t>2</a:t>
            </a:r>
            <a:r>
              <a:rPr lang="en-US" sz="4800" dirty="0">
                <a:effectLst/>
                <a:latin typeface="Times New Roman" panose="02020603050405020304" pitchFamily="18" charset="0"/>
                <a:ea typeface="Aptos" panose="020B0004020202020204" pitchFamily="34" charset="0"/>
              </a:rPr>
              <a:t> Thessalonians 2:15</a:t>
            </a:r>
          </a:p>
          <a:p>
            <a:pPr marL="0" indent="0">
              <a:buNone/>
            </a:pPr>
            <a:r>
              <a:rPr lang="en-US" sz="4800" b="1" i="1" dirty="0">
                <a:effectLst/>
                <a:latin typeface="Times New Roman" panose="02020603050405020304" pitchFamily="18" charset="0"/>
                <a:ea typeface="Aptos" panose="020B0004020202020204" pitchFamily="34" charset="0"/>
              </a:rPr>
              <a:t>“Therefore, brethren, stand fast and hold the traditions which you were taught, whether by word or our epistle.”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94129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38200" y="428263"/>
            <a:ext cx="10515600" cy="5748700"/>
          </a:xfrm>
        </p:spPr>
        <p:txBody>
          <a:bodyPr>
            <a:normAutofit/>
          </a:bodyPr>
          <a:lstStyle/>
          <a:p>
            <a:pPr marL="0" indent="0" algn="ctr">
              <a:buNone/>
            </a:pPr>
            <a:r>
              <a:rPr lang="en-US" sz="5400" dirty="0">
                <a:effectLst/>
                <a:latin typeface="Times New Roman" panose="02020603050405020304" pitchFamily="18" charset="0"/>
                <a:ea typeface="Aptos" panose="020B0004020202020204" pitchFamily="34" charset="0"/>
              </a:rPr>
              <a:t>“Did God cause these situations or sins to take place so that the Scriptures would be written?” </a:t>
            </a:r>
            <a:endParaRPr lang="en-US" sz="5400" dirty="0"/>
          </a:p>
        </p:txBody>
      </p:sp>
    </p:spTree>
    <p:extLst>
      <p:ext uri="{BB962C8B-B14F-4D97-AF65-F5344CB8AC3E}">
        <p14:creationId xmlns:p14="http://schemas.microsoft.com/office/powerpoint/2010/main" val="1757029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buNone/>
            </a:pPr>
            <a:endParaRPr lang="en-US" sz="4800" dirty="0">
              <a:latin typeface="Times New Roman" panose="02020603050405020304" pitchFamily="18" charset="0"/>
              <a:ea typeface="Aptos" panose="020B0004020202020204" pitchFamily="34" charset="0"/>
            </a:endParaRPr>
          </a:p>
          <a:p>
            <a:pPr marL="0" indent="0">
              <a:buNone/>
            </a:pPr>
            <a:r>
              <a:rPr lang="en-US" sz="4800" dirty="0">
                <a:latin typeface="Times New Roman" panose="02020603050405020304" pitchFamily="18" charset="0"/>
                <a:ea typeface="Aptos" panose="020B0004020202020204" pitchFamily="34" charset="0"/>
              </a:rPr>
              <a:t>2</a:t>
            </a:r>
            <a:r>
              <a:rPr lang="en-US" sz="4800" dirty="0">
                <a:effectLst/>
                <a:latin typeface="Times New Roman" panose="02020603050405020304" pitchFamily="18" charset="0"/>
                <a:ea typeface="Aptos" panose="020B0004020202020204" pitchFamily="34" charset="0"/>
              </a:rPr>
              <a:t> Thessalonians 2:15</a:t>
            </a:r>
          </a:p>
          <a:p>
            <a:pPr marL="0" indent="0">
              <a:buNone/>
            </a:pPr>
            <a:r>
              <a:rPr lang="en-US" sz="4800" b="1" i="1" dirty="0">
                <a:effectLst/>
                <a:latin typeface="Times New Roman" panose="02020603050405020304" pitchFamily="18" charset="0"/>
                <a:ea typeface="Aptos" panose="020B0004020202020204" pitchFamily="34" charset="0"/>
              </a:rPr>
              <a:t>“Therefore, brethren, stand fast and hold the traditions which you were taught, </a:t>
            </a:r>
            <a:r>
              <a:rPr lang="en-US" sz="4800" b="1" i="1" dirty="0">
                <a:solidFill>
                  <a:srgbClr val="FF0000"/>
                </a:solidFill>
                <a:effectLst/>
                <a:latin typeface="Times New Roman" panose="02020603050405020304" pitchFamily="18" charset="0"/>
                <a:ea typeface="Aptos" panose="020B0004020202020204" pitchFamily="34" charset="0"/>
              </a:rPr>
              <a:t>whether by word or our epistle</a:t>
            </a:r>
            <a:r>
              <a:rPr lang="en-US" sz="4800" b="1" i="1" dirty="0">
                <a:effectLst/>
                <a:latin typeface="Times New Roman" panose="02020603050405020304" pitchFamily="18" charset="0"/>
                <a:ea typeface="Aptos" panose="020B0004020202020204" pitchFamily="34" charset="0"/>
              </a:rPr>
              <a:t>.”</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2732446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lgn="ctr">
              <a:buNone/>
            </a:pPr>
            <a:r>
              <a:rPr lang="en-US" sz="5400" dirty="0">
                <a:effectLst/>
                <a:latin typeface="Times New Roman" panose="02020603050405020304" pitchFamily="18" charset="0"/>
                <a:ea typeface="Aptos" panose="020B0004020202020204" pitchFamily="34" charset="0"/>
              </a:rPr>
              <a:t>The return of Christ is mentioned more times in the New Testament than any other doctrine.</a:t>
            </a:r>
          </a:p>
          <a:p>
            <a:pPr marL="0" indent="0" algn="ctr">
              <a:buNone/>
            </a:pPr>
            <a:endParaRPr lang="en-US" sz="5400" dirty="0">
              <a:latin typeface="Times New Roman" panose="02020603050405020304" pitchFamily="18" charset="0"/>
            </a:endParaRPr>
          </a:p>
        </p:txBody>
      </p:sp>
    </p:spTree>
    <p:extLst>
      <p:ext uri="{BB962C8B-B14F-4D97-AF65-F5344CB8AC3E}">
        <p14:creationId xmlns:p14="http://schemas.microsoft.com/office/powerpoint/2010/main" val="361092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91251" y="428263"/>
            <a:ext cx="10347767" cy="5748700"/>
          </a:xfrm>
        </p:spPr>
        <p:txBody>
          <a:bodyPr>
            <a:normAutofit/>
          </a:bodyPr>
          <a:lstStyle/>
          <a:p>
            <a:pPr marL="0" indent="0" algn="ctr">
              <a:buNone/>
            </a:pPr>
            <a:r>
              <a:rPr lang="en-US" sz="5400" dirty="0">
                <a:effectLst/>
                <a:latin typeface="Times New Roman" panose="02020603050405020304" pitchFamily="18" charset="0"/>
                <a:ea typeface="Aptos" panose="020B0004020202020204" pitchFamily="34" charset="0"/>
              </a:rPr>
              <a:t>The return of Christ is mentioned more times in the New Testament than any other doctrine.</a:t>
            </a:r>
          </a:p>
          <a:p>
            <a:pPr marL="0" indent="0" algn="ctr">
              <a:buNone/>
            </a:pPr>
            <a:endParaRPr lang="en-US" sz="5400" dirty="0">
              <a:latin typeface="Times New Roman" panose="02020603050405020304" pitchFamily="18" charset="0"/>
            </a:endParaRPr>
          </a:p>
          <a:p>
            <a:pPr marL="0" indent="0" algn="ctr">
              <a:buNone/>
            </a:pPr>
            <a:r>
              <a:rPr lang="en-US" sz="9600" dirty="0">
                <a:latin typeface="Times New Roman" panose="02020603050405020304" pitchFamily="18" charset="0"/>
              </a:rPr>
              <a:t>318 Times</a:t>
            </a:r>
            <a:endParaRPr lang="en-US" sz="9600" dirty="0"/>
          </a:p>
        </p:txBody>
      </p:sp>
    </p:spTree>
    <p:extLst>
      <p:ext uri="{BB962C8B-B14F-4D97-AF65-F5344CB8AC3E}">
        <p14:creationId xmlns:p14="http://schemas.microsoft.com/office/powerpoint/2010/main" val="427443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38200" y="428263"/>
            <a:ext cx="10515600" cy="5748700"/>
          </a:xfrm>
        </p:spPr>
        <p:txBody>
          <a:bodyPr>
            <a:normAutofit/>
          </a:bodyPr>
          <a:lstStyle/>
          <a:p>
            <a:pPr marL="0" indent="0" algn="ctr">
              <a:buNone/>
            </a:pPr>
            <a:r>
              <a:rPr lang="en-US" sz="5400" dirty="0">
                <a:effectLst/>
                <a:latin typeface="Times New Roman" panose="02020603050405020304" pitchFamily="18" charset="0"/>
                <a:ea typeface="Aptos" panose="020B0004020202020204" pitchFamily="34" charset="0"/>
              </a:rPr>
              <a:t>“Did God cause these situations or sins to take place so that the Scriptures would be written?”</a:t>
            </a:r>
          </a:p>
          <a:p>
            <a:pPr marL="0" indent="0" algn="ctr">
              <a:buNone/>
            </a:pPr>
            <a:endParaRPr lang="en-US" sz="2000" dirty="0">
              <a:latin typeface="Times New Roman" panose="02020603050405020304" pitchFamily="18" charset="0"/>
              <a:ea typeface="Aptos" panose="020B0004020202020204" pitchFamily="34" charset="0"/>
            </a:endParaRPr>
          </a:p>
          <a:p>
            <a:pPr marL="0" indent="0">
              <a:buNone/>
            </a:pPr>
            <a:r>
              <a:rPr lang="en-US" sz="5400" dirty="0">
                <a:effectLst/>
                <a:latin typeface="Times New Roman" panose="02020603050405020304" pitchFamily="18" charset="0"/>
                <a:ea typeface="Aptos" panose="020B0004020202020204" pitchFamily="34" charset="0"/>
              </a:rPr>
              <a:t> </a:t>
            </a:r>
            <a:r>
              <a:rPr lang="en-US" sz="4800" dirty="0">
                <a:effectLst/>
                <a:latin typeface="Times New Roman" panose="02020603050405020304" pitchFamily="18" charset="0"/>
                <a:ea typeface="Aptos" panose="020B0004020202020204" pitchFamily="34" charset="0"/>
              </a:rPr>
              <a:t>1 John 1:5</a:t>
            </a:r>
          </a:p>
          <a:p>
            <a:pPr marL="0" indent="0">
              <a:buNone/>
            </a:pPr>
            <a:r>
              <a:rPr lang="en-US" sz="4800" b="1" i="1" dirty="0">
                <a:effectLst/>
                <a:latin typeface="Times New Roman" panose="02020603050405020304" pitchFamily="18" charset="0"/>
                <a:ea typeface="Aptos" panose="020B0004020202020204" pitchFamily="34" charset="0"/>
              </a:rPr>
              <a:t>“… God is light and in Him is no darkness at all.”</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48883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38200" y="428263"/>
            <a:ext cx="10515600" cy="5748700"/>
          </a:xfrm>
        </p:spPr>
        <p:txBody>
          <a:bodyPr>
            <a:normAutofit/>
          </a:bodyPr>
          <a:lstStyle/>
          <a:p>
            <a:pPr marL="0" indent="0">
              <a:buNone/>
            </a:pPr>
            <a:endParaRPr lang="en-US" sz="6000" dirty="0">
              <a:effectLst/>
              <a:latin typeface="Times New Roman" panose="02020603050405020304" pitchFamily="18" charset="0"/>
              <a:ea typeface="Aptos" panose="020B0004020202020204" pitchFamily="34" charset="0"/>
            </a:endParaRPr>
          </a:p>
          <a:p>
            <a:pPr marL="0" indent="0">
              <a:buNone/>
            </a:pPr>
            <a:r>
              <a:rPr lang="en-US" sz="6000" dirty="0">
                <a:effectLst/>
                <a:latin typeface="Times New Roman" panose="02020603050405020304" pitchFamily="18" charset="0"/>
                <a:ea typeface="Aptos" panose="020B0004020202020204" pitchFamily="34" charset="0"/>
              </a:rPr>
              <a:t>Jeremiah 17:9</a:t>
            </a:r>
          </a:p>
          <a:p>
            <a:pPr marL="0" indent="0">
              <a:buNone/>
            </a:pPr>
            <a:r>
              <a:rPr lang="en-US" sz="6000" b="1" i="1" dirty="0">
                <a:effectLst/>
                <a:latin typeface="Times New Roman" panose="02020603050405020304" pitchFamily="18" charset="0"/>
                <a:ea typeface="Aptos" panose="020B0004020202020204" pitchFamily="34" charset="0"/>
              </a:rPr>
              <a:t>“The heart is deceitful above all things, and desperately wicked; Who can know it?”</a:t>
            </a:r>
            <a:endParaRPr lang="en-US" sz="6000" dirty="0"/>
          </a:p>
        </p:txBody>
      </p:sp>
    </p:spTree>
    <p:extLst>
      <p:ext uri="{BB962C8B-B14F-4D97-AF65-F5344CB8AC3E}">
        <p14:creationId xmlns:p14="http://schemas.microsoft.com/office/powerpoint/2010/main" val="340196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38200" y="428263"/>
            <a:ext cx="10515600" cy="5748700"/>
          </a:xfrm>
        </p:spPr>
        <p:txBody>
          <a:bodyPr>
            <a:normAutofit/>
          </a:bodyPr>
          <a:lstStyle/>
          <a:p>
            <a:pPr marL="0" indent="0">
              <a:buNone/>
            </a:pPr>
            <a:r>
              <a:rPr lang="en-US" sz="4800" dirty="0">
                <a:effectLst/>
                <a:latin typeface="Times New Roman" panose="02020603050405020304" pitchFamily="18" charset="0"/>
                <a:ea typeface="Aptos" panose="020B0004020202020204" pitchFamily="34" charset="0"/>
              </a:rPr>
              <a:t>John 20:30-31</a:t>
            </a:r>
          </a:p>
          <a:p>
            <a:pPr marL="0" indent="0">
              <a:buNone/>
            </a:pPr>
            <a:r>
              <a:rPr lang="en-US" sz="4800" b="1" i="1" dirty="0">
                <a:effectLst/>
                <a:latin typeface="Times New Roman" panose="02020603050405020304" pitchFamily="18" charset="0"/>
                <a:ea typeface="Aptos" panose="020B0004020202020204" pitchFamily="34" charset="0"/>
              </a:rPr>
              <a:t>“And truly Jesus did many other signs in the presence of His disciples, which are not written in this book; but these are written that you may believe that Jesus is the Christ, the Son of God, and that believing you may have life in His name.”</a:t>
            </a:r>
            <a:r>
              <a:rPr lang="en-US" sz="4800" dirty="0">
                <a:effectLst/>
                <a:latin typeface="Times New Roman" panose="02020603050405020304" pitchFamily="18" charset="0"/>
                <a:ea typeface="Aptos" panose="020B0004020202020204" pitchFamily="34" charset="0"/>
              </a:rPr>
              <a:t> </a:t>
            </a:r>
            <a:endParaRPr lang="en-US" sz="4800" dirty="0"/>
          </a:p>
        </p:txBody>
      </p:sp>
    </p:spTree>
    <p:extLst>
      <p:ext uri="{BB962C8B-B14F-4D97-AF65-F5344CB8AC3E}">
        <p14:creationId xmlns:p14="http://schemas.microsoft.com/office/powerpoint/2010/main" val="369368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838200" y="428263"/>
            <a:ext cx="10515600" cy="5748700"/>
          </a:xfrm>
        </p:spPr>
        <p:txBody>
          <a:bodyPr>
            <a:normAutofit/>
          </a:bodyPr>
          <a:lstStyle/>
          <a:p>
            <a:pPr marL="0" indent="0" algn="ctr">
              <a:buNone/>
            </a:pPr>
            <a:endParaRPr lang="en-US" sz="4400" dirty="0">
              <a:effectLst/>
              <a:latin typeface="Times New Roman" panose="02020603050405020304" pitchFamily="18" charset="0"/>
              <a:ea typeface="Aptos" panose="020B0004020202020204" pitchFamily="34" charset="0"/>
            </a:endParaRPr>
          </a:p>
          <a:p>
            <a:pPr marL="0" indent="0" algn="ctr">
              <a:buNone/>
            </a:pPr>
            <a:r>
              <a:rPr lang="en-US" sz="4400" dirty="0">
                <a:effectLst/>
                <a:latin typeface="Times New Roman" panose="02020603050405020304" pitchFamily="18" charset="0"/>
                <a:ea typeface="Aptos" panose="020B0004020202020204" pitchFamily="34" charset="0"/>
              </a:rPr>
              <a:t>If man hadn’t had the problems with sin or the misunderstanding of doctrinal or prophetic truths which necessitated the need for the letters to be written, then we would have been left to communicating all these truths in the oral tradition much like Paul did in the earlier years of his ministry. </a:t>
            </a:r>
            <a:endParaRPr lang="en-US" sz="4400" dirty="0"/>
          </a:p>
        </p:txBody>
      </p:sp>
    </p:spTree>
    <p:extLst>
      <p:ext uri="{BB962C8B-B14F-4D97-AF65-F5344CB8AC3E}">
        <p14:creationId xmlns:p14="http://schemas.microsoft.com/office/powerpoint/2010/main" val="230829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370389" y="428263"/>
            <a:ext cx="11366339" cy="5748700"/>
          </a:xfrm>
        </p:spPr>
        <p:txBody>
          <a:bodyPr>
            <a:noAutofit/>
          </a:bodyPr>
          <a:lstStyle/>
          <a:p>
            <a:pPr marL="0" indent="0">
              <a:buNone/>
            </a:pPr>
            <a:r>
              <a:rPr lang="en-US" sz="4400" dirty="0">
                <a:effectLst/>
                <a:latin typeface="Times New Roman" panose="02020603050405020304" pitchFamily="18" charset="0"/>
                <a:ea typeface="Aptos" panose="020B0004020202020204" pitchFamily="34" charset="0"/>
              </a:rPr>
              <a:t>1 Corinthians 10:1-11</a:t>
            </a:r>
          </a:p>
          <a:p>
            <a:pPr marL="0" indent="0">
              <a:buNone/>
            </a:pPr>
            <a:r>
              <a:rPr lang="en-US" sz="4400" b="1" i="1" dirty="0">
                <a:effectLst/>
                <a:latin typeface="Times New Roman" panose="02020603050405020304" pitchFamily="18" charset="0"/>
                <a:ea typeface="Aptos" panose="020B0004020202020204" pitchFamily="34" charset="0"/>
              </a:rPr>
              <a:t>“Moreover, brethren, I do not want you to be unaware that all our fathers were under the cloud, all passed through the sea, all were baptized into Moses in the cloud and in the sea, all ate the same spiritual food, and all drank the same spiritual drink.  For they drank of that spiritual Rock that followed them, and that Rock was Christ.  But with most of them God was not</a:t>
            </a:r>
            <a:endParaRPr lang="en-US" sz="4400" dirty="0"/>
          </a:p>
        </p:txBody>
      </p:sp>
    </p:spTree>
    <p:extLst>
      <p:ext uri="{BB962C8B-B14F-4D97-AF65-F5344CB8AC3E}">
        <p14:creationId xmlns:p14="http://schemas.microsoft.com/office/powerpoint/2010/main" val="338041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E3607-9D45-2844-A254-49D507F512DC}"/>
              </a:ext>
            </a:extLst>
          </p:cNvPr>
          <p:cNvSpPr>
            <a:spLocks noGrp="1"/>
          </p:cNvSpPr>
          <p:nvPr>
            <p:ph idx="1"/>
          </p:nvPr>
        </p:nvSpPr>
        <p:spPr>
          <a:xfrm>
            <a:off x="416689" y="428263"/>
            <a:ext cx="11262167" cy="5748700"/>
          </a:xfrm>
        </p:spPr>
        <p:txBody>
          <a:bodyPr>
            <a:noAutofit/>
          </a:bodyPr>
          <a:lstStyle/>
          <a:p>
            <a:pPr marL="0" indent="0">
              <a:buNone/>
            </a:pPr>
            <a:r>
              <a:rPr lang="en-US" sz="4400" dirty="0">
                <a:effectLst/>
                <a:latin typeface="Times New Roman" panose="02020603050405020304" pitchFamily="18" charset="0"/>
                <a:ea typeface="Aptos" panose="020B0004020202020204" pitchFamily="34" charset="0"/>
              </a:rPr>
              <a:t>1 Corinthians 10:1-11</a:t>
            </a:r>
          </a:p>
          <a:p>
            <a:pPr marL="0" indent="0">
              <a:buNone/>
            </a:pPr>
            <a:r>
              <a:rPr lang="en-US" sz="4400" b="1" i="1" dirty="0">
                <a:effectLst/>
                <a:latin typeface="Times New Roman" panose="02020603050405020304" pitchFamily="18" charset="0"/>
                <a:ea typeface="Aptos" panose="020B0004020202020204" pitchFamily="34" charset="0"/>
              </a:rPr>
              <a:t>well pleased, for their bodies were scattered in the wilderness.  Now these things became our examples, to the intent that we should not lust after evil things as they also lusted.  And do not become idolaters as were some of them.  As it is written, “The people sat down to eat and drink, and rose up to play.”  Nor let us commit sexual immorality, as some of them did, and in one day</a:t>
            </a:r>
            <a:endParaRPr lang="en-US" sz="4400" dirty="0"/>
          </a:p>
        </p:txBody>
      </p:sp>
    </p:spTree>
    <p:extLst>
      <p:ext uri="{BB962C8B-B14F-4D97-AF65-F5344CB8AC3E}">
        <p14:creationId xmlns:p14="http://schemas.microsoft.com/office/powerpoint/2010/main" val="3182996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TotalTime>
  <Words>1097</Words>
  <Application>Microsoft Office PowerPoint</Application>
  <PresentationFormat>Widescreen</PresentationFormat>
  <Paragraphs>63</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Aptos Display</vt:lpstr>
      <vt:lpstr>Arial</vt:lpstr>
      <vt:lpstr>Calibri</vt:lpstr>
      <vt:lpstr>Times New Roman</vt:lpstr>
      <vt:lpstr>Office Theme</vt:lpstr>
      <vt:lpstr>Second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Stearns</dc:creator>
  <cp:lastModifiedBy>Kenneth Stearns</cp:lastModifiedBy>
  <cp:revision>1</cp:revision>
  <dcterms:created xsi:type="dcterms:W3CDTF">2024-07-14T03:12:09Z</dcterms:created>
  <dcterms:modified xsi:type="dcterms:W3CDTF">2024-07-14T04:13:29Z</dcterms:modified>
</cp:coreProperties>
</file>