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B577-6CF1-63E2-252E-8BAA5FCA9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10A737-06BB-32E5-F4C0-7BD4C6F47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E83756-32E9-DAC8-7567-8C55D65C399E}"/>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7411B053-B220-19F5-025D-F87D1E772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F1497-BAB0-49F3-C4B7-719093AF8821}"/>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169496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40D1-B81E-0E24-6EFF-D5E28A945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F8B10-68DE-2A08-A2DD-FE1DDCC0B9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C3B74-0E57-3973-3ABF-8CF05B31AC65}"/>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C336A5D4-86A4-D3E0-8772-8EECFD8A1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8DAC9-F2A5-BEA2-4860-8002804CE032}"/>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133502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C1E09-F70E-0EAF-2564-10A60176B8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0A138-3307-F114-37A7-B034925A4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26B5D-D390-B975-09CF-5F13991CBFCE}"/>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28F9E12E-2635-BD55-8A1C-5CCC921E2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16C3E-7A38-8F87-1A65-16E29DBC2F2A}"/>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99814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8B68-E375-980D-CACE-2C4C30063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749BF-5D3E-FD2C-3613-116280773B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29E74-BCBA-C446-16C6-205E6F57B080}"/>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C76DEA57-02B5-80CC-BCC6-D3856D597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15CF-1041-FE9E-A4F2-D7A4B630AED3}"/>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363206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99D-6A41-5F74-3363-D6331EE5F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F748CD-377C-3279-6585-06A82BB654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2700C-F6A2-01BB-5077-BC718A288354}"/>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BF083F4D-51A5-2F41-E88B-0D08E3984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EAA79-B754-1E24-A9B2-6B3F3AB8540A}"/>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146481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2BF4-43A7-67B3-B7B6-02CA2EAC2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24B4D-F3FA-C5FD-A076-D6817F739E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920D3-A428-9100-8CDB-AE2A3373B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22C58-18F8-B23A-E17E-C11466D42DC4}"/>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6" name="Footer Placeholder 5">
            <a:extLst>
              <a:ext uri="{FF2B5EF4-FFF2-40B4-BE49-F238E27FC236}">
                <a16:creationId xmlns:a16="http://schemas.microsoft.com/office/drawing/2014/main" id="{DFF75BD7-9B45-7335-DDB7-BBBE4D10C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B2187-EE33-6537-84D6-7565E9F7031B}"/>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360201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69F9-1690-2893-9DB2-D8713B7987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CCF19-6D4B-362A-0D71-7861AA224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816FC-4AD0-6619-DB1B-ED6FB2E05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4337B-01B9-0CB8-F63B-201D63F7A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CD378-D35E-7DB6-23A7-5E9B10F75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93C14C-CD0C-4679-C377-4D3D86A430FC}"/>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8" name="Footer Placeholder 7">
            <a:extLst>
              <a:ext uri="{FF2B5EF4-FFF2-40B4-BE49-F238E27FC236}">
                <a16:creationId xmlns:a16="http://schemas.microsoft.com/office/drawing/2014/main" id="{4130559E-05E3-9700-01C4-46F19491B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C6579-D6F2-0F7C-598F-6EBC38D69460}"/>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238893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2B22-E175-4113-CED5-D439714F58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36D895-C58E-1543-8E6D-4876EAC87B00}"/>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4" name="Footer Placeholder 3">
            <a:extLst>
              <a:ext uri="{FF2B5EF4-FFF2-40B4-BE49-F238E27FC236}">
                <a16:creationId xmlns:a16="http://schemas.microsoft.com/office/drawing/2014/main" id="{82467A3C-A14E-EFFC-A634-6037B5864A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232859-287E-E227-9533-8E6275DACB5B}"/>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376023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A3BED-D9DD-7FB5-5C47-2BF28834648C}"/>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3" name="Footer Placeholder 2">
            <a:extLst>
              <a:ext uri="{FF2B5EF4-FFF2-40B4-BE49-F238E27FC236}">
                <a16:creationId xmlns:a16="http://schemas.microsoft.com/office/drawing/2014/main" id="{77FA25D7-CDA9-733F-518D-B6BC1D6722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71C170-193E-02B4-0FC9-41861C2F2BF8}"/>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121778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929B-DC69-F190-B038-608EF2F4E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7F9B75-172B-5D7B-7BCF-6DA20DE3D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4B4F8-1071-8FD5-D0CD-591FFA7B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8742F-826E-7A0D-405A-F4231A337A1A}"/>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6" name="Footer Placeholder 5">
            <a:extLst>
              <a:ext uri="{FF2B5EF4-FFF2-40B4-BE49-F238E27FC236}">
                <a16:creationId xmlns:a16="http://schemas.microsoft.com/office/drawing/2014/main" id="{3B2B25DF-9C67-E37B-435C-EF2A3A5E0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F2117-8B3E-9576-19AA-27F780FB192B}"/>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9802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83BD-E6CB-2572-A9A9-A20AD7157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23B94-D059-628F-79EA-E7B8B084C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68951-1B47-AE2B-6E68-B48E8AE15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6DF56-CC1E-D6B7-D1BE-CFEC797CEB66}"/>
              </a:ext>
            </a:extLst>
          </p:cNvPr>
          <p:cNvSpPr>
            <a:spLocks noGrp="1"/>
          </p:cNvSpPr>
          <p:nvPr>
            <p:ph type="dt" sz="half" idx="10"/>
          </p:nvPr>
        </p:nvSpPr>
        <p:spPr/>
        <p:txBody>
          <a:bodyPr/>
          <a:lstStyle/>
          <a:p>
            <a:fld id="{25AB55BC-5FF1-4A71-9A47-541F9BBECBF4}" type="datetimeFigureOut">
              <a:rPr lang="en-US" smtClean="0"/>
              <a:t>5/4/2024</a:t>
            </a:fld>
            <a:endParaRPr lang="en-US"/>
          </a:p>
        </p:txBody>
      </p:sp>
      <p:sp>
        <p:nvSpPr>
          <p:cNvPr id="6" name="Footer Placeholder 5">
            <a:extLst>
              <a:ext uri="{FF2B5EF4-FFF2-40B4-BE49-F238E27FC236}">
                <a16:creationId xmlns:a16="http://schemas.microsoft.com/office/drawing/2014/main" id="{56CDECC4-3853-657E-6814-C4593F818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7ECCC-9107-282F-D712-05A7BFC00FDC}"/>
              </a:ext>
            </a:extLst>
          </p:cNvPr>
          <p:cNvSpPr>
            <a:spLocks noGrp="1"/>
          </p:cNvSpPr>
          <p:nvPr>
            <p:ph type="sldNum" sz="quarter" idx="12"/>
          </p:nvPr>
        </p:nvSpPr>
        <p:spPr/>
        <p:txBody>
          <a:bodyPr/>
          <a:lstStyle/>
          <a:p>
            <a:fld id="{88F0481D-4A85-40D5-B59D-62709D51742C}" type="slidenum">
              <a:rPr lang="en-US" smtClean="0"/>
              <a:t>‹#›</a:t>
            </a:fld>
            <a:endParaRPr lang="en-US"/>
          </a:p>
        </p:txBody>
      </p:sp>
    </p:spTree>
    <p:extLst>
      <p:ext uri="{BB962C8B-B14F-4D97-AF65-F5344CB8AC3E}">
        <p14:creationId xmlns:p14="http://schemas.microsoft.com/office/powerpoint/2010/main" val="47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2CCBE-611F-1D11-712E-B608BAD40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51399-D1EE-6F78-949D-A6987073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9A6B0-59F6-5862-35BA-A6F33C8CC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AB55BC-5FF1-4A71-9A47-541F9BBECBF4}" type="datetimeFigureOut">
              <a:rPr lang="en-US" smtClean="0"/>
              <a:t>5/4/2024</a:t>
            </a:fld>
            <a:endParaRPr lang="en-US"/>
          </a:p>
        </p:txBody>
      </p:sp>
      <p:sp>
        <p:nvSpPr>
          <p:cNvPr id="5" name="Footer Placeholder 4">
            <a:extLst>
              <a:ext uri="{FF2B5EF4-FFF2-40B4-BE49-F238E27FC236}">
                <a16:creationId xmlns:a16="http://schemas.microsoft.com/office/drawing/2014/main" id="{D242CBC5-0207-D2CF-6259-102545F8E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2DE1AC-1C19-D12D-DDE9-59783C6CC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F0481D-4A85-40D5-B59D-62709D51742C}" type="slidenum">
              <a:rPr lang="en-US" smtClean="0"/>
              <a:t>‹#›</a:t>
            </a:fld>
            <a:endParaRPr lang="en-US"/>
          </a:p>
        </p:txBody>
      </p:sp>
    </p:spTree>
    <p:extLst>
      <p:ext uri="{BB962C8B-B14F-4D97-AF65-F5344CB8AC3E}">
        <p14:creationId xmlns:p14="http://schemas.microsoft.com/office/powerpoint/2010/main" val="151752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ritannica.com/topic/Great-Sanhedrin" TargetMode="External"/><Relationship Id="rId2" Type="http://schemas.openxmlformats.org/officeDocument/2006/relationships/hyperlink" Target="https://www.merriam-webster.com/dictionary/designation" TargetMode="External"/><Relationship Id="rId1" Type="http://schemas.openxmlformats.org/officeDocument/2006/relationships/slideLayout" Target="../slideLayouts/slideLayout2.xml"/><Relationship Id="rId4" Type="http://schemas.openxmlformats.org/officeDocument/2006/relationships/hyperlink" Target="https://www.britannica.com/place/Jerusalem"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097C-4809-BA7E-9D7A-F2AE2ED64868}"/>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First</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121507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endParaRPr lang="en-US" sz="4800" dirty="0"/>
          </a:p>
          <a:p>
            <a:pPr marL="0" indent="0">
              <a:buNone/>
            </a:pPr>
            <a:r>
              <a:rPr lang="en-US" sz="5400" dirty="0"/>
              <a:t>Romans 6:14</a:t>
            </a:r>
          </a:p>
          <a:p>
            <a:pPr marL="0" indent="0">
              <a:buNone/>
            </a:pPr>
            <a:r>
              <a:rPr lang="en-US" sz="5400" b="1" i="1" dirty="0">
                <a:effectLst/>
                <a:latin typeface="Times New Roman" panose="02020603050405020304" pitchFamily="18" charset="0"/>
                <a:ea typeface="Aptos" panose="020B0004020202020204" pitchFamily="34" charset="0"/>
              </a:rPr>
              <a:t>“For sin shall not have dominion over you, for you are not under law but under grace.”</a:t>
            </a:r>
            <a:endParaRPr lang="en-US" sz="5400" dirty="0"/>
          </a:p>
        </p:txBody>
      </p:sp>
    </p:spTree>
    <p:extLst>
      <p:ext uri="{BB962C8B-B14F-4D97-AF65-F5344CB8AC3E}">
        <p14:creationId xmlns:p14="http://schemas.microsoft.com/office/powerpoint/2010/main" val="337703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r>
              <a:rPr lang="en-US" sz="4400" dirty="0"/>
              <a:t>1 Thessalonians 5:4</a:t>
            </a:r>
          </a:p>
          <a:p>
            <a:pPr marL="0" indent="0">
              <a:buNone/>
            </a:pPr>
            <a:r>
              <a:rPr lang="en-US" sz="4400" b="1" i="1" dirty="0">
                <a:effectLst/>
                <a:latin typeface="Times New Roman" panose="02020603050405020304" pitchFamily="18" charset="0"/>
                <a:ea typeface="Aptos" panose="020B0004020202020204" pitchFamily="34" charset="0"/>
              </a:rPr>
              <a:t>“But you, brethren, are not in darkness, so that this Day should overtake you as a thief.”</a:t>
            </a:r>
            <a:endParaRPr lang="en-US" sz="4400" dirty="0"/>
          </a:p>
        </p:txBody>
      </p:sp>
    </p:spTree>
    <p:extLst>
      <p:ext uri="{BB962C8B-B14F-4D97-AF65-F5344CB8AC3E}">
        <p14:creationId xmlns:p14="http://schemas.microsoft.com/office/powerpoint/2010/main" val="408213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486411"/>
            <a:ext cx="10515600" cy="6104394"/>
          </a:xfrm>
        </p:spPr>
        <p:txBody>
          <a:bodyPr>
            <a:normAutofit/>
          </a:bodyPr>
          <a:lstStyle/>
          <a:p>
            <a:pPr marL="0" indent="0">
              <a:buNone/>
            </a:pPr>
            <a:r>
              <a:rPr lang="en-US" sz="4400" dirty="0"/>
              <a:t>1 Thessalonians 5:4</a:t>
            </a:r>
          </a:p>
          <a:p>
            <a:pPr marL="0" indent="0">
              <a:buNone/>
            </a:pPr>
            <a:r>
              <a:rPr lang="en-US" sz="4400" b="1" i="1" dirty="0">
                <a:effectLst/>
                <a:latin typeface="Times New Roman" panose="02020603050405020304" pitchFamily="18" charset="0"/>
                <a:ea typeface="Aptos" panose="020B0004020202020204" pitchFamily="34" charset="0"/>
              </a:rPr>
              <a:t>“But you, brethren, are not in darkness, so that this Day should overtake you as a thief.”</a:t>
            </a:r>
          </a:p>
          <a:p>
            <a:pPr marL="0" indent="0">
              <a:buNone/>
            </a:pPr>
            <a:endParaRPr lang="en-US" sz="2000" dirty="0"/>
          </a:p>
          <a:p>
            <a:pPr marL="0" indent="0">
              <a:buNone/>
            </a:pPr>
            <a:r>
              <a:rPr lang="en-US" sz="4400" dirty="0"/>
              <a:t>1 Thessalonians 5:2</a:t>
            </a:r>
          </a:p>
          <a:p>
            <a:pPr marL="0" indent="0">
              <a:buNone/>
            </a:pPr>
            <a:r>
              <a:rPr lang="en-US" sz="4400" b="1" i="1" dirty="0">
                <a:effectLst/>
                <a:latin typeface="Times New Roman" panose="02020603050405020304" pitchFamily="18" charset="0"/>
                <a:ea typeface="Aptos" panose="020B0004020202020204" pitchFamily="34" charset="0"/>
              </a:rPr>
              <a:t>“For you yourselves know perfectly that the day of the Lord so comes as a </a:t>
            </a:r>
            <a:r>
              <a:rPr lang="en-US" sz="4400" b="1" i="1" dirty="0" err="1">
                <a:effectLst/>
                <a:latin typeface="Times New Roman" panose="02020603050405020304" pitchFamily="18" charset="0"/>
                <a:ea typeface="Aptos" panose="020B0004020202020204" pitchFamily="34" charset="0"/>
              </a:rPr>
              <a:t>theif</a:t>
            </a:r>
            <a:r>
              <a:rPr lang="en-US" sz="4400" b="1" i="1" dirty="0">
                <a:effectLst/>
                <a:latin typeface="Times New Roman" panose="02020603050405020304" pitchFamily="18" charset="0"/>
                <a:ea typeface="Aptos" panose="020B0004020202020204" pitchFamily="34" charset="0"/>
              </a:rPr>
              <a:t> in the night.”</a:t>
            </a:r>
            <a:endParaRPr lang="en-US" sz="4400" dirty="0"/>
          </a:p>
        </p:txBody>
      </p:sp>
    </p:spTree>
    <p:extLst>
      <p:ext uri="{BB962C8B-B14F-4D97-AF65-F5344CB8AC3E}">
        <p14:creationId xmlns:p14="http://schemas.microsoft.com/office/powerpoint/2010/main" val="33418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F53-09EC-C6B3-5EFB-E8FFE3204C40}"/>
              </a:ext>
            </a:extLst>
          </p:cNvPr>
          <p:cNvSpPr>
            <a:spLocks noGrp="1"/>
          </p:cNvSpPr>
          <p:nvPr>
            <p:ph type="title"/>
          </p:nvPr>
        </p:nvSpPr>
        <p:spPr/>
        <p:txBody>
          <a:bodyPr/>
          <a:lstStyle/>
          <a:p>
            <a:r>
              <a:rPr lang="en-US" dirty="0"/>
              <a:t>Reasons the Rapture may be near … </a:t>
            </a:r>
          </a:p>
        </p:txBody>
      </p:sp>
      <p:sp>
        <p:nvSpPr>
          <p:cNvPr id="3" name="Content Placeholder 2">
            <a:extLst>
              <a:ext uri="{FF2B5EF4-FFF2-40B4-BE49-F238E27FC236}">
                <a16:creationId xmlns:a16="http://schemas.microsoft.com/office/drawing/2014/main" id="{2C7D78AE-381C-C762-EAA4-E137296B3019}"/>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9319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F53-09EC-C6B3-5EFB-E8FFE3204C40}"/>
              </a:ext>
            </a:extLst>
          </p:cNvPr>
          <p:cNvSpPr>
            <a:spLocks noGrp="1"/>
          </p:cNvSpPr>
          <p:nvPr>
            <p:ph type="title"/>
          </p:nvPr>
        </p:nvSpPr>
        <p:spPr/>
        <p:txBody>
          <a:bodyPr/>
          <a:lstStyle/>
          <a:p>
            <a:r>
              <a:rPr lang="en-US" dirty="0"/>
              <a:t>Reasons the Rapture may be near … </a:t>
            </a:r>
          </a:p>
        </p:txBody>
      </p:sp>
      <p:sp>
        <p:nvSpPr>
          <p:cNvPr id="3" name="Content Placeholder 2">
            <a:extLst>
              <a:ext uri="{FF2B5EF4-FFF2-40B4-BE49-F238E27FC236}">
                <a16:creationId xmlns:a16="http://schemas.microsoft.com/office/drawing/2014/main" id="{2C7D78AE-381C-C762-EAA4-E137296B3019}"/>
              </a:ext>
            </a:extLst>
          </p:cNvPr>
          <p:cNvSpPr>
            <a:spLocks noGrp="1"/>
          </p:cNvSpPr>
          <p:nvPr>
            <p:ph idx="1"/>
          </p:nvPr>
        </p:nvSpPr>
        <p:spPr/>
        <p:txBody>
          <a:bodyPr>
            <a:normAutofit/>
          </a:bodyPr>
          <a:lstStyle/>
          <a:p>
            <a:r>
              <a:rPr lang="en-US" sz="4400" dirty="0"/>
              <a:t>The Jews have been returning to the land.</a:t>
            </a:r>
          </a:p>
        </p:txBody>
      </p:sp>
    </p:spTree>
    <p:extLst>
      <p:ext uri="{BB962C8B-B14F-4D97-AF65-F5344CB8AC3E}">
        <p14:creationId xmlns:p14="http://schemas.microsoft.com/office/powerpoint/2010/main" val="181050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r>
              <a:rPr lang="en-US" sz="4800" dirty="0"/>
              <a:t>Ezekiel 37:21</a:t>
            </a:r>
          </a:p>
          <a:p>
            <a:pPr marL="0" indent="0">
              <a:buNone/>
            </a:pPr>
            <a:r>
              <a:rPr lang="en-US" sz="4800" b="1" i="1" dirty="0">
                <a:effectLst/>
                <a:latin typeface="Times New Roman" panose="02020603050405020304" pitchFamily="18" charset="0"/>
                <a:ea typeface="Aptos" panose="020B0004020202020204" pitchFamily="34" charset="0"/>
              </a:rPr>
              <a:t>“Then say to them, ‘Thus says the Lord God: “Surely I will take the children of Israel from among the nations, wherever they have gone, and will gather them from every side and bring them into their own land …”.</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414609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the bible&#10;&#10;Description automatically generated">
            <a:extLst>
              <a:ext uri="{FF2B5EF4-FFF2-40B4-BE49-F238E27FC236}">
                <a16:creationId xmlns:a16="http://schemas.microsoft.com/office/drawing/2014/main" id="{75E52FC7-4907-B5F1-2A48-D84C0DB2E9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200" y="0"/>
            <a:ext cx="8828624" cy="6858000"/>
          </a:xfrm>
        </p:spPr>
      </p:pic>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41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endParaRPr lang="en-US" sz="4800" dirty="0"/>
          </a:p>
          <a:p>
            <a:pPr marL="0" indent="0">
              <a:buNone/>
            </a:pPr>
            <a:r>
              <a:rPr lang="en-US" sz="4800" dirty="0"/>
              <a:t>Romans 11:25b</a:t>
            </a:r>
          </a:p>
          <a:p>
            <a:pPr marL="0" indent="0">
              <a:buNone/>
            </a:pPr>
            <a:r>
              <a:rPr lang="en-US" sz="4800" b="1" i="1" dirty="0">
                <a:effectLst/>
                <a:latin typeface="Times New Roman" panose="02020603050405020304" pitchFamily="18" charset="0"/>
                <a:ea typeface="Aptos" panose="020B0004020202020204" pitchFamily="34" charset="0"/>
              </a:rPr>
              <a:t>“… that blindness in part has happened to Israel until the fullness of the Gentiles has come in.”</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78732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the bible&#10;&#10;Description automatically generated">
            <a:extLst>
              <a:ext uri="{FF2B5EF4-FFF2-40B4-BE49-F238E27FC236}">
                <a16:creationId xmlns:a16="http://schemas.microsoft.com/office/drawing/2014/main" id="{75E52FC7-4907-B5F1-2A48-D84C0DB2E9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200" y="0"/>
            <a:ext cx="8828624" cy="6858000"/>
          </a:xfrm>
        </p:spPr>
      </p:pic>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5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F53-09EC-C6B3-5EFB-E8FFE3204C40}"/>
              </a:ext>
            </a:extLst>
          </p:cNvPr>
          <p:cNvSpPr>
            <a:spLocks noGrp="1"/>
          </p:cNvSpPr>
          <p:nvPr>
            <p:ph type="title"/>
          </p:nvPr>
        </p:nvSpPr>
        <p:spPr/>
        <p:txBody>
          <a:bodyPr/>
          <a:lstStyle/>
          <a:p>
            <a:r>
              <a:rPr lang="en-US" dirty="0"/>
              <a:t>Reasons the Rapture may be near … </a:t>
            </a:r>
          </a:p>
        </p:txBody>
      </p:sp>
      <p:sp>
        <p:nvSpPr>
          <p:cNvPr id="3" name="Content Placeholder 2">
            <a:extLst>
              <a:ext uri="{FF2B5EF4-FFF2-40B4-BE49-F238E27FC236}">
                <a16:creationId xmlns:a16="http://schemas.microsoft.com/office/drawing/2014/main" id="{2C7D78AE-381C-C762-EAA4-E137296B3019}"/>
              </a:ext>
            </a:extLst>
          </p:cNvPr>
          <p:cNvSpPr>
            <a:spLocks noGrp="1"/>
          </p:cNvSpPr>
          <p:nvPr>
            <p:ph idx="1"/>
          </p:nvPr>
        </p:nvSpPr>
        <p:spPr/>
        <p:txBody>
          <a:bodyPr>
            <a:normAutofit/>
          </a:bodyPr>
          <a:lstStyle/>
          <a:p>
            <a:r>
              <a:rPr lang="en-US" sz="4400" dirty="0"/>
              <a:t>The Jews have been returning to the land.</a:t>
            </a:r>
          </a:p>
          <a:p>
            <a:r>
              <a:rPr lang="en-US" sz="4400" dirty="0"/>
              <a:t>Israel’s possession of Jerusalem.</a:t>
            </a:r>
          </a:p>
        </p:txBody>
      </p:sp>
    </p:spTree>
    <p:extLst>
      <p:ext uri="{BB962C8B-B14F-4D97-AF65-F5344CB8AC3E}">
        <p14:creationId xmlns:p14="http://schemas.microsoft.com/office/powerpoint/2010/main" val="76277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the bible&#10;&#10;Description automatically generated">
            <a:extLst>
              <a:ext uri="{FF2B5EF4-FFF2-40B4-BE49-F238E27FC236}">
                <a16:creationId xmlns:a16="http://schemas.microsoft.com/office/drawing/2014/main" id="{75E52FC7-4907-B5F1-2A48-D84C0DB2E9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200" y="0"/>
            <a:ext cx="8828624" cy="6858000"/>
          </a:xfrm>
        </p:spPr>
      </p:pic>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59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map of the country&#10;&#10;Description automatically generated">
            <a:extLst>
              <a:ext uri="{FF2B5EF4-FFF2-40B4-BE49-F238E27FC236}">
                <a16:creationId xmlns:a16="http://schemas.microsoft.com/office/drawing/2014/main" id="{F0EB06BD-C9FD-872E-C786-D5A18E681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744"/>
            <a:ext cx="6547568" cy="6416508"/>
          </a:xfrm>
        </p:spPr>
      </p:pic>
    </p:spTree>
    <p:extLst>
      <p:ext uri="{BB962C8B-B14F-4D97-AF65-F5344CB8AC3E}">
        <p14:creationId xmlns:p14="http://schemas.microsoft.com/office/powerpoint/2010/main" val="93920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6547568" y="1564718"/>
            <a:ext cx="5431686" cy="3538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latin typeface="Times New Roman" panose="02020603050405020304" pitchFamily="18" charset="0"/>
                <a:ea typeface="Aptos" panose="020B0004020202020204" pitchFamily="34" charset="0"/>
              </a:rPr>
              <a:t>The land which would </a:t>
            </a:r>
            <a:r>
              <a:rPr lang="en-US" sz="2400" i="1" dirty="0">
                <a:solidFill>
                  <a:schemeClr val="tx1"/>
                </a:solidFill>
                <a:effectLst/>
                <a:latin typeface="Times New Roman" panose="02020603050405020304" pitchFamily="18" charset="0"/>
                <a:ea typeface="Aptos" panose="020B0004020202020204" pitchFamily="34" charset="0"/>
              </a:rPr>
              <a:t>become Israel was for centuries part of the Turkish-ruled Ottoman Empire.  After World War One and the collapse of the empire, territory known as Palestine – the portion of which west of the River Jordan was also known as the land of Israel by Jews – was marked out and assigned to Britain to administer by the victorious allied powers (soon after endorsed by the League of Nations).  The terms of the mandate entrusted Britain with establishing in Palestine “a national home for the Jewish people”, so long as doing so did not prejudice the civil and religious rights of non-Jewish communities there.”</a:t>
            </a:r>
            <a:endParaRPr lang="en-US" sz="2400" dirty="0">
              <a:solidFill>
                <a:schemeClr val="tx1"/>
              </a:solidFill>
            </a:endParaRPr>
          </a:p>
        </p:txBody>
      </p:sp>
      <p:pic>
        <p:nvPicPr>
          <p:cNvPr id="10" name="Content Placeholder 9" descr="A map of the country&#10;&#10;Description automatically generated">
            <a:extLst>
              <a:ext uri="{FF2B5EF4-FFF2-40B4-BE49-F238E27FC236}">
                <a16:creationId xmlns:a16="http://schemas.microsoft.com/office/drawing/2014/main" id="{F0EB06BD-C9FD-872E-C786-D5A18E681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744"/>
            <a:ext cx="6547568" cy="6416508"/>
          </a:xfrm>
        </p:spPr>
      </p:pic>
    </p:spTree>
    <p:extLst>
      <p:ext uri="{BB962C8B-B14F-4D97-AF65-F5344CB8AC3E}">
        <p14:creationId xmlns:p14="http://schemas.microsoft.com/office/powerpoint/2010/main" val="198350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471810" y="2953210"/>
            <a:ext cx="4082881"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On May 14, 1948, the Jewish leadership in Palestine declared the establishment of the State of Israel, and on that day, the British mandate terminated.</a:t>
            </a:r>
          </a:p>
        </p:txBody>
      </p:sp>
      <p:pic>
        <p:nvPicPr>
          <p:cNvPr id="9" name="Content Placeholder 8" descr="A map of israel with a black and white flag&#10;&#10;Description automatically generated">
            <a:extLst>
              <a:ext uri="{FF2B5EF4-FFF2-40B4-BE49-F238E27FC236}">
                <a16:creationId xmlns:a16="http://schemas.microsoft.com/office/drawing/2014/main" id="{085AA17E-70FD-15D7-27AA-D6E484B91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61" y="105104"/>
            <a:ext cx="7068537" cy="6647791"/>
          </a:xfrm>
        </p:spPr>
      </p:pic>
    </p:spTree>
    <p:extLst>
      <p:ext uri="{BB962C8B-B14F-4D97-AF65-F5344CB8AC3E}">
        <p14:creationId xmlns:p14="http://schemas.microsoft.com/office/powerpoint/2010/main" val="139902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map of israel with different states&#10;&#10;Description automatically generated">
            <a:extLst>
              <a:ext uri="{FF2B5EF4-FFF2-40B4-BE49-F238E27FC236}">
                <a16:creationId xmlns:a16="http://schemas.microsoft.com/office/drawing/2014/main" id="{202576BE-D9D3-D5F0-3E07-D21A7BC17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9060" y="52274"/>
            <a:ext cx="4773880" cy="6753452"/>
          </a:xfrm>
        </p:spPr>
      </p:pic>
    </p:spTree>
    <p:extLst>
      <p:ext uri="{BB962C8B-B14F-4D97-AF65-F5344CB8AC3E}">
        <p14:creationId xmlns:p14="http://schemas.microsoft.com/office/powerpoint/2010/main" val="411015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map of the middle east&#10;&#10;Description automatically generated">
            <a:extLst>
              <a:ext uri="{FF2B5EF4-FFF2-40B4-BE49-F238E27FC236}">
                <a16:creationId xmlns:a16="http://schemas.microsoft.com/office/drawing/2014/main" id="{EF3802FE-5263-9D43-CA81-FCE8EA5A88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7984" y="22754"/>
            <a:ext cx="4828510" cy="6835245"/>
          </a:xfrm>
        </p:spPr>
      </p:pic>
    </p:spTree>
    <p:extLst>
      <p:ext uri="{BB962C8B-B14F-4D97-AF65-F5344CB8AC3E}">
        <p14:creationId xmlns:p14="http://schemas.microsoft.com/office/powerpoint/2010/main" val="32071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map of the middle east&#10;&#10;Description automatically generated">
            <a:extLst>
              <a:ext uri="{FF2B5EF4-FFF2-40B4-BE49-F238E27FC236}">
                <a16:creationId xmlns:a16="http://schemas.microsoft.com/office/drawing/2014/main" id="{715BCB7E-706A-B32D-6297-1548B1677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523" y="112035"/>
            <a:ext cx="7261708" cy="6633930"/>
          </a:xfrm>
        </p:spPr>
      </p:pic>
    </p:spTree>
    <p:extLst>
      <p:ext uri="{BB962C8B-B14F-4D97-AF65-F5344CB8AC3E}">
        <p14:creationId xmlns:p14="http://schemas.microsoft.com/office/powerpoint/2010/main" val="28934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map of israel and israel&#10;&#10;Description automatically generated">
            <a:extLst>
              <a:ext uri="{FF2B5EF4-FFF2-40B4-BE49-F238E27FC236}">
                <a16:creationId xmlns:a16="http://schemas.microsoft.com/office/drawing/2014/main" id="{79B579B7-ACD1-226E-165E-C98FB1199B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489" y="152410"/>
            <a:ext cx="9999022" cy="6553179"/>
          </a:xfrm>
        </p:spPr>
      </p:pic>
    </p:spTree>
    <p:extLst>
      <p:ext uri="{BB962C8B-B14F-4D97-AF65-F5344CB8AC3E}">
        <p14:creationId xmlns:p14="http://schemas.microsoft.com/office/powerpoint/2010/main" val="136932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map of israel and israel&#10;&#10;Description automatically generated">
            <a:extLst>
              <a:ext uri="{FF2B5EF4-FFF2-40B4-BE49-F238E27FC236}">
                <a16:creationId xmlns:a16="http://schemas.microsoft.com/office/drawing/2014/main" id="{163545C4-4D64-0A2D-810C-7088C19C7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223" y="56373"/>
            <a:ext cx="7223554" cy="6745254"/>
          </a:xfrm>
        </p:spPr>
      </p:pic>
    </p:spTree>
    <p:extLst>
      <p:ext uri="{BB962C8B-B14F-4D97-AF65-F5344CB8AC3E}">
        <p14:creationId xmlns:p14="http://schemas.microsoft.com/office/powerpoint/2010/main" val="230177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400" dirty="0"/>
              <a:t>Luke 21:20-24</a:t>
            </a:r>
          </a:p>
          <a:p>
            <a:pPr marL="0" indent="0">
              <a:buNone/>
            </a:pPr>
            <a:r>
              <a:rPr lang="en-US" sz="4400" b="1" i="1" dirty="0">
                <a:effectLst/>
                <a:latin typeface="Times New Roman" panose="02020603050405020304" pitchFamily="18" charset="0"/>
                <a:ea typeface="Aptos" panose="020B0004020202020204" pitchFamily="34" charset="0"/>
              </a:rPr>
              <a:t>“But when you see Jerusalem surrounded by armies, then know that its desolation is near.  Then let those who are in Judea flee to the mountains, let those who are in the midst of her depart, and let not those who are in the country enter her.  For these are the days of vengeance, that all things which are written may be fulfilled.  But woe to</a:t>
            </a:r>
            <a:endParaRPr lang="en-US" sz="4400" dirty="0"/>
          </a:p>
        </p:txBody>
      </p:sp>
    </p:spTree>
    <p:extLst>
      <p:ext uri="{BB962C8B-B14F-4D97-AF65-F5344CB8AC3E}">
        <p14:creationId xmlns:p14="http://schemas.microsoft.com/office/powerpoint/2010/main" val="48946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400" dirty="0"/>
              <a:t>Luke 21:20-24</a:t>
            </a:r>
          </a:p>
          <a:p>
            <a:pPr marL="0" indent="0">
              <a:buNone/>
            </a:pPr>
            <a:r>
              <a:rPr lang="en-US" sz="4400" b="1" i="1" dirty="0">
                <a:effectLst/>
                <a:latin typeface="Times New Roman" panose="02020603050405020304" pitchFamily="18" charset="0"/>
                <a:ea typeface="Aptos" panose="020B0004020202020204" pitchFamily="34" charset="0"/>
              </a:rPr>
              <a:t>those who are pregnant and to those who are nursing babies in those days!  For there will be great distress in the land and wrath upon this people.</a:t>
            </a:r>
            <a:r>
              <a:rPr lang="en-US" sz="4400" dirty="0">
                <a:effectLst/>
                <a:latin typeface="Times New Roman" panose="02020603050405020304" pitchFamily="18" charset="0"/>
                <a:ea typeface="Aptos" panose="020B0004020202020204" pitchFamily="34" charset="0"/>
              </a:rPr>
              <a:t>  </a:t>
            </a:r>
            <a:r>
              <a:rPr lang="en-US" sz="4400" b="1" i="1" dirty="0">
                <a:effectLst/>
                <a:latin typeface="Times New Roman" panose="02020603050405020304" pitchFamily="18" charset="0"/>
                <a:ea typeface="Aptos" panose="020B0004020202020204" pitchFamily="34" charset="0"/>
              </a:rPr>
              <a:t>And they will fall by the edge of the sword, and be led away captive into all nations.  And Jerusalem will be trampled by Gentiles until the times of the Gentiles are fulfilled.”</a:t>
            </a:r>
            <a:endParaRPr lang="en-US" sz="4400" dirty="0"/>
          </a:p>
        </p:txBody>
      </p:sp>
    </p:spTree>
    <p:extLst>
      <p:ext uri="{BB962C8B-B14F-4D97-AF65-F5344CB8AC3E}">
        <p14:creationId xmlns:p14="http://schemas.microsoft.com/office/powerpoint/2010/main" val="19599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ver of a book&#10;&#10;Description automatically generated">
            <a:extLst>
              <a:ext uri="{FF2B5EF4-FFF2-40B4-BE49-F238E27FC236}">
                <a16:creationId xmlns:a16="http://schemas.microsoft.com/office/drawing/2014/main" id="{75E23200-3E5C-9FB0-343B-4A89DFF001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145" y="238921"/>
            <a:ext cx="4770749" cy="6380158"/>
          </a:xfrm>
        </p:spPr>
      </p:pic>
      <p:pic>
        <p:nvPicPr>
          <p:cNvPr id="7" name="Picture 6" descr="A book cover with a yellow planet&#10;&#10;Description automatically generated">
            <a:extLst>
              <a:ext uri="{FF2B5EF4-FFF2-40B4-BE49-F238E27FC236}">
                <a16:creationId xmlns:a16="http://schemas.microsoft.com/office/drawing/2014/main" id="{2B500315-EB40-2D56-9C2B-ABEF0030D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108" y="238921"/>
            <a:ext cx="4919499" cy="6380157"/>
          </a:xfrm>
          <a:prstGeom prst="rect">
            <a:avLst/>
          </a:prstGeom>
        </p:spPr>
      </p:pic>
    </p:spTree>
    <p:extLst>
      <p:ext uri="{BB962C8B-B14F-4D97-AF65-F5344CB8AC3E}">
        <p14:creationId xmlns:p14="http://schemas.microsoft.com/office/powerpoint/2010/main" val="2619124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400" dirty="0"/>
              <a:t>Luke 21:20-24</a:t>
            </a:r>
          </a:p>
          <a:p>
            <a:pPr marL="0" indent="0">
              <a:buNone/>
            </a:pPr>
            <a:r>
              <a:rPr lang="en-US" sz="4400" b="1" i="1" dirty="0">
                <a:effectLst/>
                <a:latin typeface="Times New Roman" panose="02020603050405020304" pitchFamily="18" charset="0"/>
                <a:ea typeface="Aptos" panose="020B0004020202020204" pitchFamily="34" charset="0"/>
              </a:rPr>
              <a:t>those who are pregnant and to those who are nursing babies in those days!  For there will be great distress in the land and wrath upon this people.</a:t>
            </a:r>
            <a:r>
              <a:rPr lang="en-US" sz="4400" dirty="0">
                <a:effectLst/>
                <a:latin typeface="Times New Roman" panose="02020603050405020304" pitchFamily="18" charset="0"/>
                <a:ea typeface="Aptos" panose="020B0004020202020204" pitchFamily="34" charset="0"/>
              </a:rPr>
              <a:t>  </a:t>
            </a:r>
            <a:r>
              <a:rPr lang="en-US" sz="4400" b="1" i="1" dirty="0">
                <a:effectLst/>
                <a:latin typeface="Times New Roman" panose="02020603050405020304" pitchFamily="18" charset="0"/>
                <a:ea typeface="Aptos" panose="020B0004020202020204" pitchFamily="34" charset="0"/>
              </a:rPr>
              <a:t>And they will fall by the edge of the sword, and be led away captive into all nations.  And Jerusalem will be trampled by Gentiles until </a:t>
            </a:r>
            <a:r>
              <a:rPr lang="en-US" sz="4400" b="1" i="1" dirty="0">
                <a:solidFill>
                  <a:srgbClr val="FF0000"/>
                </a:solidFill>
                <a:effectLst/>
                <a:latin typeface="Times New Roman" panose="02020603050405020304" pitchFamily="18" charset="0"/>
                <a:ea typeface="Aptos" panose="020B0004020202020204" pitchFamily="34" charset="0"/>
              </a:rPr>
              <a:t>the times of the Gentiles</a:t>
            </a:r>
            <a:r>
              <a:rPr lang="en-US" sz="4400" b="1" i="1" dirty="0">
                <a:effectLst/>
                <a:latin typeface="Times New Roman" panose="02020603050405020304" pitchFamily="18" charset="0"/>
                <a:ea typeface="Aptos" panose="020B0004020202020204" pitchFamily="34" charset="0"/>
              </a:rPr>
              <a:t> are fulfilled.”</a:t>
            </a:r>
            <a:endParaRPr lang="en-US" sz="4400" dirty="0"/>
          </a:p>
        </p:txBody>
      </p:sp>
    </p:spTree>
    <p:extLst>
      <p:ext uri="{BB962C8B-B14F-4D97-AF65-F5344CB8AC3E}">
        <p14:creationId xmlns:p14="http://schemas.microsoft.com/office/powerpoint/2010/main" val="205309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F53-09EC-C6B3-5EFB-E8FFE3204C40}"/>
              </a:ext>
            </a:extLst>
          </p:cNvPr>
          <p:cNvSpPr>
            <a:spLocks noGrp="1"/>
          </p:cNvSpPr>
          <p:nvPr>
            <p:ph type="title"/>
          </p:nvPr>
        </p:nvSpPr>
        <p:spPr/>
        <p:txBody>
          <a:bodyPr/>
          <a:lstStyle/>
          <a:p>
            <a:r>
              <a:rPr lang="en-US" dirty="0"/>
              <a:t>Reasons the Rapture may be near … </a:t>
            </a:r>
          </a:p>
        </p:txBody>
      </p:sp>
      <p:sp>
        <p:nvSpPr>
          <p:cNvPr id="3" name="Content Placeholder 2">
            <a:extLst>
              <a:ext uri="{FF2B5EF4-FFF2-40B4-BE49-F238E27FC236}">
                <a16:creationId xmlns:a16="http://schemas.microsoft.com/office/drawing/2014/main" id="{2C7D78AE-381C-C762-EAA4-E137296B3019}"/>
              </a:ext>
            </a:extLst>
          </p:cNvPr>
          <p:cNvSpPr>
            <a:spLocks noGrp="1"/>
          </p:cNvSpPr>
          <p:nvPr>
            <p:ph idx="1"/>
          </p:nvPr>
        </p:nvSpPr>
        <p:spPr/>
        <p:txBody>
          <a:bodyPr>
            <a:normAutofit/>
          </a:bodyPr>
          <a:lstStyle/>
          <a:p>
            <a:r>
              <a:rPr lang="en-US" sz="4400" dirty="0"/>
              <a:t>The Jews have been returning to the land.</a:t>
            </a:r>
          </a:p>
          <a:p>
            <a:r>
              <a:rPr lang="en-US" sz="4400" dirty="0"/>
              <a:t>Israel’s possession of Jerusalem.</a:t>
            </a:r>
          </a:p>
          <a:p>
            <a:r>
              <a:rPr lang="en-US" sz="4400" dirty="0"/>
              <a:t>There are three groups that have come together in Israel that are preparing for the coming of the Messiah.</a:t>
            </a:r>
          </a:p>
        </p:txBody>
      </p:sp>
    </p:spTree>
    <p:extLst>
      <p:ext uri="{BB962C8B-B14F-4D97-AF65-F5344CB8AC3E}">
        <p14:creationId xmlns:p14="http://schemas.microsoft.com/office/powerpoint/2010/main" val="698632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website&#10;&#10;Description automatically generated">
            <a:extLst>
              <a:ext uri="{FF2B5EF4-FFF2-40B4-BE49-F238E27FC236}">
                <a16:creationId xmlns:a16="http://schemas.microsoft.com/office/drawing/2014/main" id="{360943A3-E351-27FB-3BF7-2462FA27C6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890" y="230446"/>
            <a:ext cx="7137070" cy="6397107"/>
          </a:xfrm>
        </p:spPr>
      </p:pic>
    </p:spTree>
    <p:extLst>
      <p:ext uri="{BB962C8B-B14F-4D97-AF65-F5344CB8AC3E}">
        <p14:creationId xmlns:p14="http://schemas.microsoft.com/office/powerpoint/2010/main" val="2388252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large city with a dome&#10;&#10;Description automatically generated">
            <a:extLst>
              <a:ext uri="{FF2B5EF4-FFF2-40B4-BE49-F238E27FC236}">
                <a16:creationId xmlns:a16="http://schemas.microsoft.com/office/drawing/2014/main" id="{68FA7E30-B7CD-5C58-9258-28FCBEF2BB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005"/>
            <a:ext cx="12161450" cy="6301362"/>
          </a:xfrm>
        </p:spPr>
      </p:pic>
    </p:spTree>
    <p:extLst>
      <p:ext uri="{BB962C8B-B14F-4D97-AF65-F5344CB8AC3E}">
        <p14:creationId xmlns:p14="http://schemas.microsoft.com/office/powerpoint/2010/main" val="187134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800" dirty="0"/>
              <a:t>Numbers 19:2</a:t>
            </a:r>
          </a:p>
          <a:p>
            <a:pPr marL="0" indent="0">
              <a:buNone/>
            </a:pPr>
            <a:r>
              <a:rPr lang="en-US" sz="4800" b="1" i="1" dirty="0">
                <a:effectLst/>
                <a:latin typeface="Times New Roman" panose="02020603050405020304" pitchFamily="18" charset="0"/>
                <a:ea typeface="Aptos" panose="020B0004020202020204" pitchFamily="34" charset="0"/>
              </a:rPr>
              <a:t>“This is the ordinance of the law which the Lord has commanded, saying: ‘Speak to the children of Israel, that they bring you a red heifer without blemish, in which there is no defect and on which a yoke has never come.”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1446501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800" dirty="0"/>
              <a:t>Numbers 19:9</a:t>
            </a:r>
          </a:p>
          <a:p>
            <a:pPr marL="0" indent="0">
              <a:buNone/>
            </a:pPr>
            <a:r>
              <a:rPr lang="en-US" sz="4800" b="1" i="1" dirty="0">
                <a:effectLst/>
                <a:latin typeface="Times New Roman" panose="02020603050405020304" pitchFamily="18" charset="0"/>
                <a:ea typeface="Aptos" panose="020B0004020202020204" pitchFamily="34" charset="0"/>
              </a:rPr>
              <a:t>“Then a man who is clean shall gather up the ashes of the heifer, and store them outside the camp in a clean place; and they shall be kept for the congregation of the children of Israel for the water of purification; it is for purifying from sin.”</a:t>
            </a:r>
            <a:endParaRPr lang="en-US" sz="4800" dirty="0"/>
          </a:p>
        </p:txBody>
      </p:sp>
    </p:spTree>
    <p:extLst>
      <p:ext uri="{BB962C8B-B14F-4D97-AF65-F5344CB8AC3E}">
        <p14:creationId xmlns:p14="http://schemas.microsoft.com/office/powerpoint/2010/main" val="429442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 up of a cow&#10;&#10;Description automatically generated">
            <a:extLst>
              <a:ext uri="{FF2B5EF4-FFF2-40B4-BE49-F238E27FC236}">
                <a16:creationId xmlns:a16="http://schemas.microsoft.com/office/drawing/2014/main" id="{F755E94A-B954-00CD-D027-CAD3DF048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652" y="392582"/>
            <a:ext cx="8581450" cy="6072836"/>
          </a:xfrm>
        </p:spPr>
      </p:pic>
    </p:spTree>
    <p:extLst>
      <p:ext uri="{BB962C8B-B14F-4D97-AF65-F5344CB8AC3E}">
        <p14:creationId xmlns:p14="http://schemas.microsoft.com/office/powerpoint/2010/main" val="1883624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000" i="1" dirty="0">
                <a:effectLst/>
                <a:latin typeface="Times New Roman" panose="02020603050405020304" pitchFamily="18" charset="0"/>
                <a:ea typeface="Aptos" panose="020B0004020202020204" pitchFamily="34" charset="0"/>
              </a:rPr>
              <a:t>“In March 2002, in a farm in Galilee, an Israeli rancher had a cow that gave birth to a red heifer that was born without blemish that is no white hairs on her body and face.  After the heifer was a month old the Temple Institute was contacted and Rabbi Menachem Makeover and Rabbi Chaim Richman to inspect her.  There they found this young heifer to be kosher and a potential candidate to become the 10</a:t>
            </a:r>
            <a:r>
              <a:rPr lang="en-US" sz="4000" i="1" baseline="30000" dirty="0">
                <a:effectLst/>
                <a:latin typeface="Times New Roman" panose="02020603050405020304" pitchFamily="18" charset="0"/>
                <a:ea typeface="Aptos" panose="020B0004020202020204" pitchFamily="34" charset="0"/>
              </a:rPr>
              <a:t>th</a:t>
            </a:r>
            <a:r>
              <a:rPr lang="en-US" sz="4000" i="1" dirty="0">
                <a:effectLst/>
                <a:latin typeface="Times New Roman" panose="02020603050405020304" pitchFamily="18" charset="0"/>
                <a:ea typeface="Aptos" panose="020B0004020202020204" pitchFamily="34" charset="0"/>
              </a:rPr>
              <a:t> red heifer in Hebrew history.”</a:t>
            </a:r>
            <a:endParaRPr lang="en-US" sz="4000" dirty="0"/>
          </a:p>
        </p:txBody>
      </p:sp>
    </p:spTree>
    <p:extLst>
      <p:ext uri="{BB962C8B-B14F-4D97-AF65-F5344CB8AC3E}">
        <p14:creationId xmlns:p14="http://schemas.microsoft.com/office/powerpoint/2010/main" val="1779633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400" i="1" dirty="0">
                <a:effectLst/>
                <a:latin typeface="Times New Roman" panose="02020603050405020304" pitchFamily="18" charset="0"/>
                <a:ea typeface="Aptos" panose="020B0004020202020204" pitchFamily="34" charset="0"/>
              </a:rPr>
              <a:t>“This young heifer was only a month old, yet within two to three years, if no more than three white or black hairs are found on her body, the orthodox Jews would have sufficient reason to take possession of the Temple Mount, where most of them feel the Temple of Solomon had been built and begin the construction of a new temple there.”</a:t>
            </a:r>
            <a:endParaRPr lang="en-US" sz="4400" dirty="0"/>
          </a:p>
        </p:txBody>
      </p:sp>
    </p:spTree>
    <p:extLst>
      <p:ext uri="{BB962C8B-B14F-4D97-AF65-F5344CB8AC3E}">
        <p14:creationId xmlns:p14="http://schemas.microsoft.com/office/powerpoint/2010/main" val="3341002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000" dirty="0"/>
              <a:t>Matthew 26:57-59 (NIV)</a:t>
            </a:r>
          </a:p>
          <a:p>
            <a:pPr marL="0" indent="0">
              <a:buNone/>
            </a:pPr>
            <a:r>
              <a:rPr lang="en-US" sz="4000" b="1" i="1" dirty="0">
                <a:effectLst/>
                <a:latin typeface="Times New Roman" panose="02020603050405020304" pitchFamily="18" charset="0"/>
                <a:ea typeface="Aptos" panose="020B0004020202020204" pitchFamily="34" charset="0"/>
              </a:rPr>
              <a:t>“Those who had arrested Jesus took Him to Caiaphas the high priest, where the teachers of the law and the elders had assembled.  But Peter followed Him at a distance, right up to the courtyard of the high priest.  He entered and sat down with the guards to see the outcome.  The chief priests and the whole Sanhedrin were looking for false evidence against Jesus so that they could put Him to death.”</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346778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endParaRPr lang="en-US" sz="4800" dirty="0"/>
          </a:p>
          <a:p>
            <a:pPr marL="0" indent="0">
              <a:buNone/>
            </a:pPr>
            <a:r>
              <a:rPr lang="en-US" sz="4800" dirty="0"/>
              <a:t>Mark 13:32</a:t>
            </a:r>
          </a:p>
          <a:p>
            <a:pPr marL="0" indent="0">
              <a:buNone/>
            </a:pPr>
            <a:r>
              <a:rPr lang="en-US" sz="4800" b="1" i="1" dirty="0">
                <a:effectLst/>
                <a:latin typeface="Times New Roman" panose="02020603050405020304" pitchFamily="18" charset="0"/>
                <a:ea typeface="Aptos" panose="020B0004020202020204" pitchFamily="34" charset="0"/>
              </a:rPr>
              <a:t>“But of that day and hour no one knows, not even the angels in heaven, nor the Son, but only the Father.”</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215419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000" dirty="0"/>
              <a:t>Sanhedrin (brittanica.com) … </a:t>
            </a:r>
          </a:p>
          <a:p>
            <a:pPr marL="0" indent="0">
              <a:buNone/>
            </a:pPr>
            <a:r>
              <a:rPr lang="en-US" sz="4000" i="1" dirty="0">
                <a:effectLst/>
                <a:latin typeface="Times New Roman" panose="02020603050405020304" pitchFamily="18" charset="0"/>
                <a:ea typeface="Aptos" panose="020B0004020202020204" pitchFamily="34" charset="0"/>
              </a:rPr>
              <a:t>“</a:t>
            </a:r>
            <a:r>
              <a:rPr lang="en-US" sz="4000" i="1" dirty="0">
                <a:solidFill>
                  <a:srgbClr val="1A1A1A"/>
                </a:solidFill>
                <a:effectLst/>
                <a:highlight>
                  <a:srgbClr val="FFFFFF"/>
                </a:highlight>
                <a:latin typeface="Times New Roman" panose="02020603050405020304" pitchFamily="18" charset="0"/>
                <a:ea typeface="Aptos" panose="020B0004020202020204" pitchFamily="34" charset="0"/>
              </a:rPr>
              <a:t>any of several official Jewish councils in Palestine under Roman rule, to which various political, religious, and judicial functions have been attributed. Taken from the Greek word for council (</a:t>
            </a:r>
            <a:r>
              <a:rPr lang="en-US" sz="4000" i="0" dirty="0">
                <a:solidFill>
                  <a:srgbClr val="1A1A1A"/>
                </a:solidFill>
                <a:effectLst/>
                <a:highlight>
                  <a:srgbClr val="FFFFFF"/>
                </a:highlight>
                <a:ea typeface="Aptos" panose="020B0004020202020204" pitchFamily="34" charset="0"/>
              </a:rPr>
              <a:t>synedrion</a:t>
            </a:r>
            <a:r>
              <a:rPr lang="en-US" sz="4000" i="1" dirty="0">
                <a:solidFill>
                  <a:srgbClr val="1A1A1A"/>
                </a:solidFill>
                <a:effectLst/>
                <a:highlight>
                  <a:srgbClr val="FFFFFF"/>
                </a:highlight>
                <a:latin typeface="Times New Roman" panose="02020603050405020304" pitchFamily="18" charset="0"/>
                <a:ea typeface="Aptos" panose="020B0004020202020204" pitchFamily="34" charset="0"/>
              </a:rPr>
              <a:t>), the term was apparently applied to various bodies but became especially the </a:t>
            </a:r>
            <a:r>
              <a:rPr lang="en-US" sz="4000" i="1" u="sng" dirty="0">
                <a:solidFill>
                  <a:srgbClr val="0000FF"/>
                </a:solidFill>
                <a:effectLst/>
                <a:highlight>
                  <a:srgbClr val="FFFFFF"/>
                </a:highlight>
                <a:latin typeface="Times New Roman" panose="02020603050405020304" pitchFamily="18" charset="0"/>
                <a:ea typeface="Aptos" panose="020B0004020202020204" pitchFamily="34" charset="0"/>
                <a:hlinkClick r:id="rId2"/>
              </a:rPr>
              <a:t>designation</a:t>
            </a:r>
            <a:r>
              <a:rPr lang="en-US" sz="4000" i="1" dirty="0">
                <a:solidFill>
                  <a:srgbClr val="1A1A1A"/>
                </a:solidFill>
                <a:effectLst/>
                <a:highlight>
                  <a:srgbClr val="FFFFFF"/>
                </a:highlight>
                <a:latin typeface="Times New Roman" panose="02020603050405020304" pitchFamily="18" charset="0"/>
                <a:ea typeface="Aptos" panose="020B0004020202020204" pitchFamily="34" charset="0"/>
              </a:rPr>
              <a:t> for the supreme Jewish legislative and judicial court—the </a:t>
            </a:r>
            <a:r>
              <a:rPr lang="en-US" sz="4000" i="1" u="sng" dirty="0">
                <a:solidFill>
                  <a:srgbClr val="0000FF"/>
                </a:solidFill>
                <a:effectLst/>
                <a:highlight>
                  <a:srgbClr val="FFFFFF"/>
                </a:highlight>
                <a:latin typeface="Times New Roman" panose="02020603050405020304" pitchFamily="18" charset="0"/>
                <a:ea typeface="Aptos" panose="020B0004020202020204" pitchFamily="34" charset="0"/>
                <a:hlinkClick r:id="rId3"/>
              </a:rPr>
              <a:t>Great Sanhedrin</a:t>
            </a:r>
            <a:r>
              <a:rPr lang="en-US" sz="4000" i="1" dirty="0">
                <a:solidFill>
                  <a:srgbClr val="1A1A1A"/>
                </a:solidFill>
                <a:effectLst/>
                <a:highlight>
                  <a:srgbClr val="FFFFFF"/>
                </a:highlight>
                <a:latin typeface="Times New Roman" panose="02020603050405020304" pitchFamily="18" charset="0"/>
                <a:ea typeface="Aptos" panose="020B0004020202020204" pitchFamily="34" charset="0"/>
              </a:rPr>
              <a:t>, or simply the Sanhedrin, in </a:t>
            </a:r>
            <a:r>
              <a:rPr lang="en-US" sz="4000" i="1" u="sng" dirty="0">
                <a:solidFill>
                  <a:srgbClr val="0000FF"/>
                </a:solidFill>
                <a:effectLst/>
                <a:highlight>
                  <a:srgbClr val="FFFFFF"/>
                </a:highlight>
                <a:latin typeface="Times New Roman" panose="02020603050405020304" pitchFamily="18" charset="0"/>
                <a:ea typeface="Aptos" panose="020B0004020202020204" pitchFamily="34" charset="0"/>
                <a:hlinkClick r:id="rId4"/>
              </a:rPr>
              <a:t>Jerusalem</a:t>
            </a:r>
            <a:r>
              <a:rPr lang="en-US" sz="4000" i="1" dirty="0">
                <a:effectLst/>
                <a:latin typeface="Times New Roman" panose="02020603050405020304" pitchFamily="18" charset="0"/>
                <a:ea typeface="Aptos" panose="020B0004020202020204" pitchFamily="34" charset="0"/>
              </a:rPr>
              <a:t>.”</a:t>
            </a:r>
            <a:endParaRPr lang="en-US" sz="4000" dirty="0"/>
          </a:p>
        </p:txBody>
      </p:sp>
    </p:spTree>
    <p:extLst>
      <p:ext uri="{BB962C8B-B14F-4D97-AF65-F5344CB8AC3E}">
        <p14:creationId xmlns:p14="http://schemas.microsoft.com/office/powerpoint/2010/main" val="119942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book&#10;&#10;Description automatically generated">
            <a:extLst>
              <a:ext uri="{FF2B5EF4-FFF2-40B4-BE49-F238E27FC236}">
                <a16:creationId xmlns:a16="http://schemas.microsoft.com/office/drawing/2014/main" id="{B15140B6-3597-327C-A9E0-3F9F31140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4814" y="124242"/>
            <a:ext cx="4145125" cy="6609516"/>
          </a:xfrm>
        </p:spPr>
      </p:pic>
    </p:spTree>
    <p:extLst>
      <p:ext uri="{BB962C8B-B14F-4D97-AF65-F5344CB8AC3E}">
        <p14:creationId xmlns:p14="http://schemas.microsoft.com/office/powerpoint/2010/main" val="896430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F53-09EC-C6B3-5EFB-E8FFE3204C40}"/>
              </a:ext>
            </a:extLst>
          </p:cNvPr>
          <p:cNvSpPr>
            <a:spLocks noGrp="1"/>
          </p:cNvSpPr>
          <p:nvPr>
            <p:ph type="title"/>
          </p:nvPr>
        </p:nvSpPr>
        <p:spPr/>
        <p:txBody>
          <a:bodyPr/>
          <a:lstStyle/>
          <a:p>
            <a:r>
              <a:rPr lang="en-US" dirty="0"/>
              <a:t>Reasons the Rapture may be near … </a:t>
            </a:r>
          </a:p>
        </p:txBody>
      </p:sp>
      <p:sp>
        <p:nvSpPr>
          <p:cNvPr id="3" name="Content Placeholder 2">
            <a:extLst>
              <a:ext uri="{FF2B5EF4-FFF2-40B4-BE49-F238E27FC236}">
                <a16:creationId xmlns:a16="http://schemas.microsoft.com/office/drawing/2014/main" id="{2C7D78AE-381C-C762-EAA4-E137296B3019}"/>
              </a:ext>
            </a:extLst>
          </p:cNvPr>
          <p:cNvSpPr>
            <a:spLocks noGrp="1"/>
          </p:cNvSpPr>
          <p:nvPr>
            <p:ph idx="1"/>
          </p:nvPr>
        </p:nvSpPr>
        <p:spPr/>
        <p:txBody>
          <a:bodyPr>
            <a:normAutofit/>
          </a:bodyPr>
          <a:lstStyle/>
          <a:p>
            <a:r>
              <a:rPr lang="en-US" sz="4400" dirty="0"/>
              <a:t>The Jews have been returning to the land.</a:t>
            </a:r>
          </a:p>
          <a:p>
            <a:r>
              <a:rPr lang="en-US" sz="4400" dirty="0"/>
              <a:t>Israel’s possession of Jerusalem.</a:t>
            </a:r>
          </a:p>
          <a:p>
            <a:r>
              <a:rPr lang="en-US" sz="4400" dirty="0"/>
              <a:t>There are three groups that have come together in Israel that are preparing for the coming of the Messiah.</a:t>
            </a:r>
          </a:p>
        </p:txBody>
      </p:sp>
    </p:spTree>
    <p:extLst>
      <p:ext uri="{BB962C8B-B14F-4D97-AF65-F5344CB8AC3E}">
        <p14:creationId xmlns:p14="http://schemas.microsoft.com/office/powerpoint/2010/main" val="16196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endParaRPr lang="en-US" sz="4800" dirty="0"/>
          </a:p>
          <a:p>
            <a:pPr marL="0" indent="0" algn="ctr">
              <a:buNone/>
            </a:pPr>
            <a:r>
              <a:rPr lang="en-US" sz="8000" dirty="0">
                <a:effectLst/>
                <a:latin typeface="Times New Roman" panose="02020603050405020304" pitchFamily="18" charset="0"/>
                <a:ea typeface="Aptos" panose="020B0004020202020204" pitchFamily="34" charset="0"/>
              </a:rPr>
              <a:t>Is it possible to have an inkling of when the Day of the Lord is near?</a:t>
            </a:r>
            <a:endParaRPr lang="en-US" sz="8000" dirty="0"/>
          </a:p>
        </p:txBody>
      </p:sp>
    </p:spTree>
    <p:extLst>
      <p:ext uri="{BB962C8B-B14F-4D97-AF65-F5344CB8AC3E}">
        <p14:creationId xmlns:p14="http://schemas.microsoft.com/office/powerpoint/2010/main" val="45916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endParaRPr lang="en-US" sz="4800" dirty="0"/>
          </a:p>
          <a:p>
            <a:pPr marL="0" indent="0">
              <a:buNone/>
            </a:pPr>
            <a:r>
              <a:rPr lang="en-US" sz="4800" dirty="0"/>
              <a:t>1 Peter 3:22</a:t>
            </a:r>
          </a:p>
          <a:p>
            <a:pPr marL="0" indent="0">
              <a:buNone/>
            </a:pPr>
            <a:r>
              <a:rPr lang="en-US" sz="4800" b="1" i="1" dirty="0">
                <a:effectLst/>
                <a:latin typeface="Times New Roman" panose="02020603050405020304" pitchFamily="18" charset="0"/>
                <a:ea typeface="Aptos" panose="020B0004020202020204" pitchFamily="34" charset="0"/>
              </a:rPr>
              <a:t>“… who has gone into heaven and is at the right hand of God, angels and authorities and powers having been made subject to Him.”</a:t>
            </a:r>
            <a:endParaRPr lang="en-US" sz="4800" dirty="0"/>
          </a:p>
        </p:txBody>
      </p:sp>
    </p:spTree>
    <p:extLst>
      <p:ext uri="{BB962C8B-B14F-4D97-AF65-F5344CB8AC3E}">
        <p14:creationId xmlns:p14="http://schemas.microsoft.com/office/powerpoint/2010/main" val="400710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rmAutofit/>
          </a:bodyPr>
          <a:lstStyle/>
          <a:p>
            <a:pPr marL="0" indent="0">
              <a:buNone/>
            </a:pPr>
            <a:r>
              <a:rPr lang="en-US" sz="4800" dirty="0"/>
              <a:t>Hebrews 10:12-13</a:t>
            </a:r>
          </a:p>
          <a:p>
            <a:pPr marL="0" indent="0">
              <a:buNone/>
            </a:pPr>
            <a:r>
              <a:rPr lang="en-US" sz="4800" b="1" i="1" dirty="0">
                <a:effectLst/>
                <a:latin typeface="Times New Roman" panose="02020603050405020304" pitchFamily="18" charset="0"/>
                <a:ea typeface="Aptos" panose="020B0004020202020204" pitchFamily="34" charset="0"/>
              </a:rPr>
              <a:t>“But this Man, after He had offered one sacrifice for sins forever, sat down at the right hand of God, from that time waiting till His enemies are made His footstool.  For by one offering He has perfected forever those who are being sanctified.”</a:t>
            </a:r>
            <a:endParaRPr lang="en-US" sz="4800" dirty="0"/>
          </a:p>
        </p:txBody>
      </p:sp>
    </p:spTree>
    <p:extLst>
      <p:ext uri="{BB962C8B-B14F-4D97-AF65-F5344CB8AC3E}">
        <p14:creationId xmlns:p14="http://schemas.microsoft.com/office/powerpoint/2010/main" val="221505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000" dirty="0"/>
              <a:t>Philippians 2:5-8 (NASB)</a:t>
            </a:r>
          </a:p>
          <a:p>
            <a:pPr marL="0" indent="0">
              <a:buNone/>
            </a:pPr>
            <a:r>
              <a:rPr lang="en-US" sz="4000" b="1" i="1" dirty="0">
                <a:effectLst/>
                <a:latin typeface="Times New Roman" panose="02020603050405020304" pitchFamily="18" charset="0"/>
                <a:ea typeface="Aptos" panose="020B0004020202020204" pitchFamily="34" charset="0"/>
              </a:rPr>
              <a:t>“Have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3655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35E91-2AA4-587E-C1D6-D9CC42C5A0EE}"/>
              </a:ext>
            </a:extLst>
          </p:cNvPr>
          <p:cNvSpPr/>
          <p:nvPr/>
        </p:nvSpPr>
        <p:spPr>
          <a:xfrm>
            <a:off x="4369483" y="981906"/>
            <a:ext cx="2773884" cy="101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CAE9C3-BC06-93C5-6A2D-0BCA33A48E28}"/>
              </a:ext>
            </a:extLst>
          </p:cNvPr>
          <p:cNvSpPr/>
          <p:nvPr/>
        </p:nvSpPr>
        <p:spPr>
          <a:xfrm>
            <a:off x="6946985" y="1957675"/>
            <a:ext cx="386626" cy="2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D5FC3D2-94DA-2E60-F49A-3B04777A5E5E}"/>
              </a:ext>
            </a:extLst>
          </p:cNvPr>
          <p:cNvSpPr/>
          <p:nvPr/>
        </p:nvSpPr>
        <p:spPr>
          <a:xfrm>
            <a:off x="6247377" y="533911"/>
            <a:ext cx="3553273" cy="503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AB4A7A-9109-8637-00F0-E181C91C204F}"/>
              </a:ext>
            </a:extLst>
          </p:cNvPr>
          <p:cNvSpPr/>
          <p:nvPr/>
        </p:nvSpPr>
        <p:spPr>
          <a:xfrm>
            <a:off x="7566813" y="981906"/>
            <a:ext cx="263888" cy="1221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91E0E6-9C90-3ECC-EF96-A89E7F348B01}"/>
              </a:ext>
            </a:extLst>
          </p:cNvPr>
          <p:cNvSpPr>
            <a:spLocks noGrp="1"/>
          </p:cNvSpPr>
          <p:nvPr>
            <p:ph idx="1"/>
          </p:nvPr>
        </p:nvSpPr>
        <p:spPr>
          <a:xfrm>
            <a:off x="838200" y="533911"/>
            <a:ext cx="10515600" cy="5643052"/>
          </a:xfrm>
        </p:spPr>
        <p:txBody>
          <a:bodyPr>
            <a:noAutofit/>
          </a:bodyPr>
          <a:lstStyle/>
          <a:p>
            <a:pPr marL="0" indent="0">
              <a:buNone/>
            </a:pPr>
            <a:r>
              <a:rPr lang="en-US" sz="4000" dirty="0"/>
              <a:t>Philippians 2:5-8 (NASB)</a:t>
            </a:r>
          </a:p>
          <a:p>
            <a:pPr marL="0" indent="0">
              <a:buNone/>
            </a:pPr>
            <a:r>
              <a:rPr lang="en-US" sz="4000" b="1" i="1" dirty="0">
                <a:effectLst/>
                <a:latin typeface="Times New Roman" panose="02020603050405020304" pitchFamily="18" charset="0"/>
                <a:ea typeface="Aptos" panose="020B0004020202020204" pitchFamily="34" charset="0"/>
              </a:rPr>
              <a:t>“Have this attitude in yourselves which was also in Christ Jesus, who, although He existed in the form of God, did not regard equality with God a thing to be grasped, but </a:t>
            </a:r>
            <a:r>
              <a:rPr lang="en-US" sz="4000" b="1" i="1" dirty="0">
                <a:solidFill>
                  <a:srgbClr val="FF0000"/>
                </a:solidFill>
                <a:effectLst/>
                <a:latin typeface="Times New Roman" panose="02020603050405020304" pitchFamily="18" charset="0"/>
                <a:ea typeface="Aptos" panose="020B0004020202020204" pitchFamily="34" charset="0"/>
              </a:rPr>
              <a:t>emptied Himself</a:t>
            </a:r>
            <a:r>
              <a:rPr lang="en-US" sz="4000" b="1" i="1" dirty="0">
                <a:effectLst/>
                <a:latin typeface="Times New Roman" panose="02020603050405020304" pitchFamily="18" charset="0"/>
                <a:ea typeface="Aptos" panose="020B0004020202020204" pitchFamily="34" charset="0"/>
              </a:rPr>
              <a:t>, taking the form of a bond-servant, and being made in the likeness of men.  Being found in appearance as a man, He humbled Himself by becoming obedient to the point of death, even death on a cross.”</a:t>
            </a:r>
            <a:r>
              <a:rPr lang="en-US" sz="4000" dirty="0">
                <a:effectLst/>
                <a:latin typeface="Times New Roman" panose="02020603050405020304" pitchFamily="18" charset="0"/>
                <a:ea typeface="Aptos" panose="020B0004020202020204" pitchFamily="34" charset="0"/>
              </a:rPr>
              <a:t> </a:t>
            </a:r>
            <a:endParaRPr lang="en-US" sz="4000" dirty="0"/>
          </a:p>
        </p:txBody>
      </p:sp>
    </p:spTree>
    <p:extLst>
      <p:ext uri="{BB962C8B-B14F-4D97-AF65-F5344CB8AC3E}">
        <p14:creationId xmlns:p14="http://schemas.microsoft.com/office/powerpoint/2010/main" val="178129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TotalTime>
  <Words>1378</Words>
  <Application>Microsoft Office PowerPoint</Application>
  <PresentationFormat>Widescreen</PresentationFormat>
  <Paragraphs>62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Aptos</vt:lpstr>
      <vt:lpstr>Aptos Display</vt:lpstr>
      <vt:lpstr>Arial</vt:lpstr>
      <vt:lpstr>Calibri</vt:lpstr>
      <vt:lpstr>Times New Roman</vt:lpstr>
      <vt:lpstr>Office Theme</vt:lpstr>
      <vt:lpstr>First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the Rapture may be near … </vt:lpstr>
      <vt:lpstr>Reasons the Rapture may be near … </vt:lpstr>
      <vt:lpstr>PowerPoint Presentation</vt:lpstr>
      <vt:lpstr>PowerPoint Presentation</vt:lpstr>
      <vt:lpstr>PowerPoint Presentation</vt:lpstr>
      <vt:lpstr>PowerPoint Presentation</vt:lpstr>
      <vt:lpstr>Reasons the Rapture may be near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the Rapture may be near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the Rapture may be near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Thessalonians</dc:title>
  <dc:creator>Kenneth Stearns</dc:creator>
  <cp:lastModifiedBy>Kenneth Stearns</cp:lastModifiedBy>
  <cp:revision>1</cp:revision>
  <dcterms:created xsi:type="dcterms:W3CDTF">2024-05-05T00:33:09Z</dcterms:created>
  <dcterms:modified xsi:type="dcterms:W3CDTF">2024-05-05T03:37:54Z</dcterms:modified>
</cp:coreProperties>
</file>