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8CC6-8A7F-08CC-E700-5758E6FB75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0CFD04-489F-8481-ECEB-950A52540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92C52D-6791-04AF-0B53-DFBB8867030B}"/>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5" name="Footer Placeholder 4">
            <a:extLst>
              <a:ext uri="{FF2B5EF4-FFF2-40B4-BE49-F238E27FC236}">
                <a16:creationId xmlns:a16="http://schemas.microsoft.com/office/drawing/2014/main" id="{2A085135-A3B3-20A2-8EB6-FBFE871B8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ADD47-6451-5BD4-9BA8-B9DECC92C599}"/>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170738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A8A77-EB47-6EF2-6B28-90EE03486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1172E8-DD34-BC61-7A53-4FA41EC782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C2763-9043-D649-EB67-A60A64B471E1}"/>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5" name="Footer Placeholder 4">
            <a:extLst>
              <a:ext uri="{FF2B5EF4-FFF2-40B4-BE49-F238E27FC236}">
                <a16:creationId xmlns:a16="http://schemas.microsoft.com/office/drawing/2014/main" id="{53D74FCC-59F3-4ECA-5C5C-5E681F201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B61A-3BB7-7922-294A-CA90FDD72361}"/>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239087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84F97-21C6-7A68-5711-D9E713C15F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CF85F5-1149-D0C3-5156-AC16712A6B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DD6CEB-B8CE-A378-11B0-01089D81E488}"/>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5" name="Footer Placeholder 4">
            <a:extLst>
              <a:ext uri="{FF2B5EF4-FFF2-40B4-BE49-F238E27FC236}">
                <a16:creationId xmlns:a16="http://schemas.microsoft.com/office/drawing/2014/main" id="{5A5D6006-728A-C5CB-5356-B07EB5641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DEEDD-A1C5-B298-4CD6-E996B4EACBE8}"/>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112384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3B414-D822-0C3F-9E16-8C462627C7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5637B7-038D-2747-B770-B435955368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BC9E9-26A9-E848-3F85-2CE8629C681E}"/>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5" name="Footer Placeholder 4">
            <a:extLst>
              <a:ext uri="{FF2B5EF4-FFF2-40B4-BE49-F238E27FC236}">
                <a16:creationId xmlns:a16="http://schemas.microsoft.com/office/drawing/2014/main" id="{021107C4-BC18-E393-8D5E-6B9E60DA0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C29AC-5AB3-84F7-E320-E95982A1E326}"/>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389297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86FD-B0EA-844E-8CCF-8E8689924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D5ABB6-2CAF-2D75-4326-1831D4F677F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0DA72C-4640-03B2-6353-70646A8BCE16}"/>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5" name="Footer Placeholder 4">
            <a:extLst>
              <a:ext uri="{FF2B5EF4-FFF2-40B4-BE49-F238E27FC236}">
                <a16:creationId xmlns:a16="http://schemas.microsoft.com/office/drawing/2014/main" id="{4F4517A0-6B71-4665-E12C-DC6C05F39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DBF57-99A2-6BED-5E6A-ADCCD5E1CE08}"/>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376488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C7BEE-71AE-21ED-2E47-50E014BD1A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2AABA-2698-BA02-FB7B-9E1E20BD96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28141E-AFA0-8842-C99A-DFB58E9C61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1A8C66-EE1C-DC99-4909-F9809C3405CD}"/>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6" name="Footer Placeholder 5">
            <a:extLst>
              <a:ext uri="{FF2B5EF4-FFF2-40B4-BE49-F238E27FC236}">
                <a16:creationId xmlns:a16="http://schemas.microsoft.com/office/drawing/2014/main" id="{151D1A75-A579-EADF-5CFA-A39C8DAFAA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81B5AF-0B29-6E9E-D81C-8051A054FD84}"/>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381543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84A8C-55A5-7BBF-D703-6B5C955624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F4117E-0EF0-D35D-07A1-05A924554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A4B3A6-6FE4-A291-6F94-B20D0CE45A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CB1C9D-E5EA-471B-F0FB-669FD3BDA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00736D-E24B-3545-DB3C-D11E0AC721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0C4563-87C5-945A-5B1E-2F33F1CAFB22}"/>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8" name="Footer Placeholder 7">
            <a:extLst>
              <a:ext uri="{FF2B5EF4-FFF2-40B4-BE49-F238E27FC236}">
                <a16:creationId xmlns:a16="http://schemas.microsoft.com/office/drawing/2014/main" id="{6DECAFD5-F866-4365-9A0F-46D56FCB34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68541D-F024-6AE1-55A1-467C8F829243}"/>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131611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EC52-70B9-6CCF-0345-7F255590B5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5A398D-488A-ECD6-B850-32A2D5A1B985}"/>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4" name="Footer Placeholder 3">
            <a:extLst>
              <a:ext uri="{FF2B5EF4-FFF2-40B4-BE49-F238E27FC236}">
                <a16:creationId xmlns:a16="http://schemas.microsoft.com/office/drawing/2014/main" id="{DF98F96A-CD86-3402-EF94-7CE58A0036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31A667-F337-E382-73FB-F7AE628F5938}"/>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178697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13059-9CD3-A7E0-D9F1-69C27E81F3EE}"/>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3" name="Footer Placeholder 2">
            <a:extLst>
              <a:ext uri="{FF2B5EF4-FFF2-40B4-BE49-F238E27FC236}">
                <a16:creationId xmlns:a16="http://schemas.microsoft.com/office/drawing/2014/main" id="{789F1D24-716F-7E7A-F3E4-E212939E31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621B8E-517B-27C6-7889-A1F49E9ED40C}"/>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429409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BB306-902A-C0E1-4154-BB9EFA267A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121B22-D89E-98F6-FA13-5B3E1B4F5E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A90B2-0884-F260-986E-0EB018309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D0DA2B-EE7E-362E-0A09-D5EE8214A25B}"/>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6" name="Footer Placeholder 5">
            <a:extLst>
              <a:ext uri="{FF2B5EF4-FFF2-40B4-BE49-F238E27FC236}">
                <a16:creationId xmlns:a16="http://schemas.microsoft.com/office/drawing/2014/main" id="{95D42899-2F12-2B48-3B43-8DA6A37CD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E0A59F-E75B-C6F8-5686-723059B571B1}"/>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160639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DD3E4-54CD-E7B3-5B81-4CC59F4D3D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E72E35-117F-E712-92AA-B0B3465580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12CFB-A7B4-D70B-2582-AEB15A5CE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F62658-894A-C173-809B-DD8FD6BFA7AD}"/>
              </a:ext>
            </a:extLst>
          </p:cNvPr>
          <p:cNvSpPr>
            <a:spLocks noGrp="1"/>
          </p:cNvSpPr>
          <p:nvPr>
            <p:ph type="dt" sz="half" idx="10"/>
          </p:nvPr>
        </p:nvSpPr>
        <p:spPr/>
        <p:txBody>
          <a:bodyPr/>
          <a:lstStyle/>
          <a:p>
            <a:fld id="{34862B1B-DBEC-46EB-A6A9-75764FCB973A}" type="datetimeFigureOut">
              <a:rPr lang="en-US" smtClean="0"/>
              <a:t>4/6/2024</a:t>
            </a:fld>
            <a:endParaRPr lang="en-US"/>
          </a:p>
        </p:txBody>
      </p:sp>
      <p:sp>
        <p:nvSpPr>
          <p:cNvPr id="6" name="Footer Placeholder 5">
            <a:extLst>
              <a:ext uri="{FF2B5EF4-FFF2-40B4-BE49-F238E27FC236}">
                <a16:creationId xmlns:a16="http://schemas.microsoft.com/office/drawing/2014/main" id="{5305FEEE-5142-8B43-DBE0-ABA001DC9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92F31-C299-3AA7-9774-BC09E9E676EF}"/>
              </a:ext>
            </a:extLst>
          </p:cNvPr>
          <p:cNvSpPr>
            <a:spLocks noGrp="1"/>
          </p:cNvSpPr>
          <p:nvPr>
            <p:ph type="sldNum" sz="quarter" idx="12"/>
          </p:nvPr>
        </p:nvSpPr>
        <p:spPr/>
        <p:txBody>
          <a:bodyPr/>
          <a:lstStyle/>
          <a:p>
            <a:fld id="{33E4BCCF-36FA-4E6A-B2D4-BDBBB36409CB}" type="slidenum">
              <a:rPr lang="en-US" smtClean="0"/>
              <a:t>‹#›</a:t>
            </a:fld>
            <a:endParaRPr lang="en-US"/>
          </a:p>
        </p:txBody>
      </p:sp>
    </p:spTree>
    <p:extLst>
      <p:ext uri="{BB962C8B-B14F-4D97-AF65-F5344CB8AC3E}">
        <p14:creationId xmlns:p14="http://schemas.microsoft.com/office/powerpoint/2010/main" val="167883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2C6E9E-8F98-4C9D-636B-0ECC14BA4A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D4FBB7-A137-86FC-7954-25A0C9527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EEB37-692B-83B3-445D-C45CB17159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4862B1B-DBEC-46EB-A6A9-75764FCB973A}" type="datetimeFigureOut">
              <a:rPr lang="en-US" smtClean="0"/>
              <a:t>4/6/2024</a:t>
            </a:fld>
            <a:endParaRPr lang="en-US"/>
          </a:p>
        </p:txBody>
      </p:sp>
      <p:sp>
        <p:nvSpPr>
          <p:cNvPr id="5" name="Footer Placeholder 4">
            <a:extLst>
              <a:ext uri="{FF2B5EF4-FFF2-40B4-BE49-F238E27FC236}">
                <a16:creationId xmlns:a16="http://schemas.microsoft.com/office/drawing/2014/main" id="{D54A3659-66BA-7EAD-7C95-11B17B5650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F505579-3C44-ACD2-D644-279DAEA8F8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E4BCCF-36FA-4E6A-B2D4-BDBBB36409CB}" type="slidenum">
              <a:rPr lang="en-US" smtClean="0"/>
              <a:t>‹#›</a:t>
            </a:fld>
            <a:endParaRPr lang="en-US"/>
          </a:p>
        </p:txBody>
      </p:sp>
    </p:spTree>
    <p:extLst>
      <p:ext uri="{BB962C8B-B14F-4D97-AF65-F5344CB8AC3E}">
        <p14:creationId xmlns:p14="http://schemas.microsoft.com/office/powerpoint/2010/main" val="35202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nline-ministries.org/category/holiday-celebration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4D43-2444-ED1E-067B-A1C6C620A4D9}"/>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First </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405383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3:1-2</a:t>
            </a:r>
          </a:p>
          <a:p>
            <a:pPr marL="0" indent="0">
              <a:buNone/>
            </a:pPr>
            <a:r>
              <a:rPr lang="en-US" sz="4800" b="1" i="1" dirty="0">
                <a:effectLst/>
                <a:latin typeface="Times New Roman" panose="02020603050405020304" pitchFamily="18" charset="0"/>
                <a:ea typeface="Aptos" panose="020B0004020202020204" pitchFamily="34" charset="0"/>
              </a:rPr>
              <a:t>“Therefore, when we could no longer endure it, we thought it good to be left in Athens alone, and sent Timothy, our brother and minister of God, and our fellow laborer in the gospel of Christ, to establish you and encourage you concerning your faith …”.</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53836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4:13-18</a:t>
            </a:r>
          </a:p>
          <a:p>
            <a:pPr marL="0" indent="0">
              <a:buNone/>
            </a:pPr>
            <a:r>
              <a:rPr lang="en-US" sz="4800" b="1" i="1"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  For this we say to you by the</a:t>
            </a:r>
            <a:endParaRPr lang="en-US" sz="4800" dirty="0"/>
          </a:p>
        </p:txBody>
      </p:sp>
    </p:spTree>
    <p:extLst>
      <p:ext uri="{BB962C8B-B14F-4D97-AF65-F5344CB8AC3E}">
        <p14:creationId xmlns:p14="http://schemas.microsoft.com/office/powerpoint/2010/main" val="552148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610542"/>
            <a:ext cx="10515600" cy="5636915"/>
          </a:xfrm>
        </p:spPr>
        <p:txBody>
          <a:bodyPr>
            <a:noAutofit/>
          </a:bodyPr>
          <a:lstStyle/>
          <a:p>
            <a:pPr marL="0" indent="0">
              <a:buNone/>
            </a:pPr>
            <a:r>
              <a:rPr lang="en-US" sz="4800" dirty="0"/>
              <a:t>1 Thessalonians 4:13-18</a:t>
            </a:r>
          </a:p>
          <a:p>
            <a:pPr marL="0" indent="0">
              <a:buNone/>
            </a:pPr>
            <a:r>
              <a:rPr lang="en-US" sz="4800" b="1" i="1" dirty="0">
                <a:effectLst/>
                <a:latin typeface="Times New Roman" panose="02020603050405020304" pitchFamily="18" charset="0"/>
                <a:ea typeface="Aptos" panose="020B0004020202020204" pitchFamily="34" charset="0"/>
              </a:rPr>
              <a:t>word of the Lord, that we who are alive and remain until the coming of the Lord will by no means precede those who are asleep.  For the Lord Himself will descend from heaven with a shout, with the voice of an archangel, and with the trumpet of God.  And the dead in Christ</a:t>
            </a:r>
            <a:endParaRPr lang="en-US" sz="4800" dirty="0"/>
          </a:p>
        </p:txBody>
      </p:sp>
    </p:spTree>
    <p:extLst>
      <p:ext uri="{BB962C8B-B14F-4D97-AF65-F5344CB8AC3E}">
        <p14:creationId xmlns:p14="http://schemas.microsoft.com/office/powerpoint/2010/main" val="233991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4:13-18</a:t>
            </a:r>
          </a:p>
          <a:p>
            <a:pPr marL="0" indent="0">
              <a:buNone/>
            </a:pPr>
            <a:r>
              <a:rPr lang="en-US" sz="4800" b="1" i="1" dirty="0">
                <a:effectLst/>
                <a:latin typeface="Times New Roman" panose="02020603050405020304" pitchFamily="18" charset="0"/>
                <a:ea typeface="Aptos" panose="020B0004020202020204" pitchFamily="34" charset="0"/>
              </a:rPr>
              <a:t>will rise first. Then we who are alive and remain shall be caught up together with them in the clouds to meet the Lord in the air.  And thus we shall always be with the Lord.  Therefore comfort one another with these words.”</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1761562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4:13-14</a:t>
            </a:r>
          </a:p>
          <a:p>
            <a:pPr marL="0" indent="0">
              <a:buNone/>
            </a:pPr>
            <a:r>
              <a:rPr lang="en-US" sz="4800" b="1" i="1"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a:t>
            </a:r>
            <a:endParaRPr lang="en-US" sz="4800" dirty="0"/>
          </a:p>
        </p:txBody>
      </p:sp>
    </p:spTree>
    <p:extLst>
      <p:ext uri="{BB962C8B-B14F-4D97-AF65-F5344CB8AC3E}">
        <p14:creationId xmlns:p14="http://schemas.microsoft.com/office/powerpoint/2010/main" val="294467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i="1" dirty="0">
              <a:latin typeface="Times New Roman" panose="02020603050405020304" pitchFamily="18" charset="0"/>
              <a:cs typeface="Times New Roman" panose="02020603050405020304" pitchFamily="18" charset="0"/>
            </a:endParaRPr>
          </a:p>
          <a:p>
            <a:pPr marL="0" indent="0">
              <a:buNone/>
            </a:pPr>
            <a:r>
              <a:rPr lang="en-US" sz="4800" i="1" dirty="0">
                <a:latin typeface="Times New Roman" panose="02020603050405020304" pitchFamily="18" charset="0"/>
                <a:cs typeface="Times New Roman" panose="02020603050405020304" pitchFamily="18" charset="0"/>
              </a:rPr>
              <a:t>The “meat of the Word” = prophetic teaching and more complex doctrine</a:t>
            </a:r>
          </a:p>
          <a:p>
            <a:pPr marL="0" indent="0">
              <a:buNone/>
            </a:pPr>
            <a:endParaRPr lang="en-US" sz="4800" i="1" dirty="0">
              <a:latin typeface="Times New Roman" panose="02020603050405020304" pitchFamily="18" charset="0"/>
              <a:cs typeface="Times New Roman" panose="02020603050405020304" pitchFamily="18" charset="0"/>
            </a:endParaRPr>
          </a:p>
          <a:p>
            <a:pPr marL="0" indent="0">
              <a:buNone/>
            </a:pPr>
            <a:r>
              <a:rPr lang="en-US" sz="4800" i="1" dirty="0">
                <a:latin typeface="Times New Roman" panose="02020603050405020304" pitchFamily="18" charset="0"/>
                <a:cs typeface="Times New Roman" panose="02020603050405020304" pitchFamily="18" charset="0"/>
              </a:rPr>
              <a:t>The “milk of the Word” = the basic message of Life – belief in Jesus for everlasting life</a:t>
            </a:r>
          </a:p>
        </p:txBody>
      </p:sp>
    </p:spTree>
    <p:extLst>
      <p:ext uri="{BB962C8B-B14F-4D97-AF65-F5344CB8AC3E}">
        <p14:creationId xmlns:p14="http://schemas.microsoft.com/office/powerpoint/2010/main" val="2251922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i="1" dirty="0">
              <a:latin typeface="Times New Roman" panose="02020603050405020304" pitchFamily="18" charset="0"/>
              <a:cs typeface="Times New Roman" panose="02020603050405020304" pitchFamily="18" charset="0"/>
            </a:endParaRPr>
          </a:p>
          <a:p>
            <a:pPr marL="0" indent="0">
              <a:buNone/>
            </a:pPr>
            <a:endParaRPr lang="en-US" sz="4800" i="1" dirty="0">
              <a:latin typeface="Times New Roman" panose="02020603050405020304" pitchFamily="18" charset="0"/>
              <a:cs typeface="Times New Roman" panose="02020603050405020304" pitchFamily="18" charset="0"/>
            </a:endParaRPr>
          </a:p>
          <a:p>
            <a:pPr marL="0" indent="0">
              <a:buNone/>
            </a:pPr>
            <a:r>
              <a:rPr lang="en-US" sz="4800" i="1" dirty="0">
                <a:latin typeface="Times New Roman" panose="02020603050405020304" pitchFamily="18" charset="0"/>
                <a:cs typeface="Times New Roman" panose="02020603050405020304" pitchFamily="18" charset="0"/>
              </a:rPr>
              <a:t>The Thessalonian believers thought that their believing friends that already died would miss out on the resurrection and participation in the Millennial Kingdom.</a:t>
            </a:r>
          </a:p>
        </p:txBody>
      </p:sp>
    </p:spTree>
    <p:extLst>
      <p:ext uri="{BB962C8B-B14F-4D97-AF65-F5344CB8AC3E}">
        <p14:creationId xmlns:p14="http://schemas.microsoft.com/office/powerpoint/2010/main" val="4180540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4:13-14</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a:t>
            </a:r>
            <a:r>
              <a:rPr lang="en-US" sz="4800" b="1" i="1" dirty="0">
                <a:effectLst/>
                <a:latin typeface="Times New Roman" panose="02020603050405020304" pitchFamily="18" charset="0"/>
                <a:ea typeface="Aptos" panose="020B0004020202020204" pitchFamily="34" charset="0"/>
              </a:rPr>
              <a:t>.  For if we believe that Jesus died and rose again, even so God will bring with Him those who sleep in Jesus.”</a:t>
            </a:r>
            <a:endParaRPr lang="en-US" sz="4800" dirty="0"/>
          </a:p>
        </p:txBody>
      </p:sp>
    </p:spTree>
    <p:extLst>
      <p:ext uri="{BB962C8B-B14F-4D97-AF65-F5344CB8AC3E}">
        <p14:creationId xmlns:p14="http://schemas.microsoft.com/office/powerpoint/2010/main" val="691552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4:13-14</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But I do not want you to be ignorant, brethren, concerning </a:t>
            </a:r>
            <a:r>
              <a:rPr lang="en-US" sz="4800" b="1" i="1" dirty="0">
                <a:solidFill>
                  <a:srgbClr val="0070C0"/>
                </a:solidFill>
                <a:effectLst/>
                <a:latin typeface="Times New Roman" panose="02020603050405020304" pitchFamily="18" charset="0"/>
                <a:ea typeface="Aptos" panose="020B0004020202020204" pitchFamily="34" charset="0"/>
              </a:rPr>
              <a:t>those who have fallen asleep</a:t>
            </a:r>
            <a:r>
              <a:rPr lang="en-US" sz="4800" b="1" i="1" dirty="0">
                <a:solidFill>
                  <a:srgbClr val="FF0000"/>
                </a:solidFill>
                <a:effectLst/>
                <a:latin typeface="Times New Roman" panose="02020603050405020304" pitchFamily="18" charset="0"/>
                <a:ea typeface="Aptos" panose="020B0004020202020204" pitchFamily="34" charset="0"/>
              </a:rPr>
              <a:t>, lest you sorrow as others who have no hope</a:t>
            </a:r>
            <a:r>
              <a:rPr lang="en-US" sz="4800" b="1" i="1" dirty="0">
                <a:effectLst/>
                <a:latin typeface="Times New Roman" panose="02020603050405020304" pitchFamily="18" charset="0"/>
                <a:ea typeface="Aptos" panose="020B0004020202020204" pitchFamily="34" charset="0"/>
              </a:rPr>
              <a:t>.  For if we believe that Jesus died and rose again, even so God will bring with Him those who sleep in Jesus.”</a:t>
            </a:r>
            <a:endParaRPr lang="en-US" sz="4800" dirty="0"/>
          </a:p>
        </p:txBody>
      </p:sp>
    </p:spTree>
    <p:extLst>
      <p:ext uri="{BB962C8B-B14F-4D97-AF65-F5344CB8AC3E}">
        <p14:creationId xmlns:p14="http://schemas.microsoft.com/office/powerpoint/2010/main" val="1625303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400" dirty="0"/>
              <a:t>Matthew 27:51-52</a:t>
            </a:r>
          </a:p>
          <a:p>
            <a:pPr marL="0" indent="0">
              <a:buNone/>
            </a:pPr>
            <a:r>
              <a:rPr lang="en-US" sz="4400" b="1" i="1" dirty="0">
                <a:effectLst/>
                <a:latin typeface="Times New Roman" panose="02020603050405020304" pitchFamily="18" charset="0"/>
                <a:ea typeface="Aptos" panose="020B0004020202020204" pitchFamily="34" charset="0"/>
              </a:rPr>
              <a:t>“Then, behold, the veil of the temple was torn in two from top to bottom; and the earth quaked, and the rocks were split, and the graves were opened; and many bodies of the </a:t>
            </a:r>
            <a:r>
              <a:rPr lang="en-US" sz="4400" b="1" i="1" dirty="0">
                <a:solidFill>
                  <a:srgbClr val="FF0000"/>
                </a:solidFill>
                <a:effectLst/>
                <a:latin typeface="Times New Roman" panose="02020603050405020304" pitchFamily="18" charset="0"/>
                <a:ea typeface="Aptos" panose="020B0004020202020204" pitchFamily="34" charset="0"/>
              </a:rPr>
              <a:t>saints who had fallen asleep </a:t>
            </a:r>
            <a:r>
              <a:rPr lang="en-US" sz="4400" b="1" i="1" dirty="0">
                <a:effectLst/>
                <a:latin typeface="Times New Roman" panose="02020603050405020304" pitchFamily="18" charset="0"/>
                <a:ea typeface="Aptos" panose="020B0004020202020204" pitchFamily="34" charset="0"/>
              </a:rPr>
              <a:t>were raised; and coming out of the graves after His resurrection, they went into the holy city and appeared to many.”</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223305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000" dirty="0"/>
              <a:t>Acts 17:1-3</a:t>
            </a:r>
          </a:p>
          <a:p>
            <a:pPr marL="0" indent="0">
              <a:buNone/>
            </a:pPr>
            <a:r>
              <a:rPr lang="en-US" sz="4000" b="1" i="1" dirty="0">
                <a:effectLst/>
                <a:latin typeface="Times New Roman" panose="02020603050405020304" pitchFamily="18" charset="0"/>
                <a:ea typeface="Aptos" panose="020B0004020202020204" pitchFamily="34" charset="0"/>
              </a:rPr>
              <a:t>“Now when they had passed through Amphipolis and Apollonia, they came to Thessalonica, where there was a synagogue of the Jews.  Then Paul, as his custom was, went in to them, and for three Sabbaths reasoned with them from the Scriptures, explaining and demonstrating that the Christ had to suffer and rise again from the dead, and saying, “This Jesus whom I preach to you is the Christ.”</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4238386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John 11:11-15</a:t>
            </a:r>
          </a:p>
          <a:p>
            <a:pPr marL="0" indent="0">
              <a:buNone/>
            </a:pPr>
            <a:r>
              <a:rPr lang="en-US" sz="4800" b="1" i="1" dirty="0">
                <a:effectLst/>
                <a:latin typeface="Times New Roman" panose="02020603050405020304" pitchFamily="18" charset="0"/>
                <a:ea typeface="Aptos" panose="020B0004020202020204" pitchFamily="34" charset="0"/>
              </a:rPr>
              <a:t>“These things He said, and after that He said to them, “Our friend Lazarus </a:t>
            </a:r>
            <a:r>
              <a:rPr lang="en-US" sz="4800" b="1" i="1" dirty="0">
                <a:solidFill>
                  <a:srgbClr val="FF0000"/>
                </a:solidFill>
                <a:effectLst/>
                <a:latin typeface="Times New Roman" panose="02020603050405020304" pitchFamily="18" charset="0"/>
                <a:ea typeface="Aptos" panose="020B0004020202020204" pitchFamily="34" charset="0"/>
              </a:rPr>
              <a:t>sleeps</a:t>
            </a:r>
            <a:r>
              <a:rPr lang="en-US" sz="4800" b="1" i="1" dirty="0">
                <a:effectLst/>
                <a:latin typeface="Times New Roman" panose="02020603050405020304" pitchFamily="18" charset="0"/>
                <a:ea typeface="Aptos" panose="020B0004020202020204" pitchFamily="34" charset="0"/>
              </a:rPr>
              <a:t>, but I go that I may wake him up.”  Then His disciples said, “Lord, if he sleeps he will get well.”  However, Jesus spoke of his death, but they thought that He was </a:t>
            </a:r>
            <a:endParaRPr lang="en-US" sz="4800" dirty="0"/>
          </a:p>
        </p:txBody>
      </p:sp>
    </p:spTree>
    <p:extLst>
      <p:ext uri="{BB962C8B-B14F-4D97-AF65-F5344CB8AC3E}">
        <p14:creationId xmlns:p14="http://schemas.microsoft.com/office/powerpoint/2010/main" val="2801389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John 11:11-15</a:t>
            </a:r>
          </a:p>
          <a:p>
            <a:pPr marL="0" indent="0">
              <a:buNone/>
            </a:pPr>
            <a:r>
              <a:rPr lang="en-US" sz="4800" b="1" i="1" dirty="0">
                <a:effectLst/>
                <a:latin typeface="Times New Roman" panose="02020603050405020304" pitchFamily="18" charset="0"/>
                <a:ea typeface="Aptos" panose="020B0004020202020204" pitchFamily="34" charset="0"/>
              </a:rPr>
              <a:t>speaking about taking rest in sleep.  Then Jesus said to them plainly, “</a:t>
            </a:r>
            <a:r>
              <a:rPr lang="en-US" sz="4800" b="1" i="1" dirty="0">
                <a:solidFill>
                  <a:srgbClr val="FF0000"/>
                </a:solidFill>
                <a:effectLst/>
                <a:latin typeface="Times New Roman" panose="02020603050405020304" pitchFamily="18" charset="0"/>
                <a:ea typeface="Aptos" panose="020B0004020202020204" pitchFamily="34" charset="0"/>
              </a:rPr>
              <a:t>Lazarus is dead</a:t>
            </a:r>
            <a:r>
              <a:rPr lang="en-US" sz="4800" b="1" i="1" dirty="0">
                <a:effectLst/>
                <a:latin typeface="Times New Roman" panose="02020603050405020304" pitchFamily="18" charset="0"/>
                <a:ea typeface="Aptos" panose="020B0004020202020204" pitchFamily="34" charset="0"/>
              </a:rPr>
              <a:t>.  And I am glad for your sakes that I was not there, that you may believe.  Nevertheless let us go to him.”</a:t>
            </a:r>
            <a:endParaRPr lang="en-US" sz="4800" dirty="0"/>
          </a:p>
        </p:txBody>
      </p:sp>
    </p:spTree>
    <p:extLst>
      <p:ext uri="{BB962C8B-B14F-4D97-AF65-F5344CB8AC3E}">
        <p14:creationId xmlns:p14="http://schemas.microsoft.com/office/powerpoint/2010/main" val="2298747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dirty="0"/>
          </a:p>
          <a:p>
            <a:pPr marL="0" indent="0">
              <a:buNone/>
            </a:pPr>
            <a:endParaRPr lang="en-US" sz="4800" dirty="0"/>
          </a:p>
          <a:p>
            <a:pPr marL="0" indent="0">
              <a:buNone/>
            </a:pPr>
            <a:r>
              <a:rPr lang="en-US" sz="4800" dirty="0"/>
              <a:t>John 11:35</a:t>
            </a:r>
          </a:p>
          <a:p>
            <a:pPr marL="0" indent="0">
              <a:buNone/>
            </a:pPr>
            <a:r>
              <a:rPr lang="en-US" sz="4800" b="1" i="1" dirty="0">
                <a:effectLst/>
                <a:latin typeface="Times New Roman" panose="02020603050405020304" pitchFamily="18" charset="0"/>
                <a:ea typeface="Aptos" panose="020B0004020202020204" pitchFamily="34" charset="0"/>
              </a:rPr>
              <a:t>“Jesus wept.”</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1770703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dirty="0"/>
          </a:p>
          <a:p>
            <a:pPr marL="0" indent="0">
              <a:buNone/>
            </a:pPr>
            <a:r>
              <a:rPr lang="en-US" sz="4800" dirty="0"/>
              <a:t>2 Corinthians 5:8</a:t>
            </a:r>
          </a:p>
          <a:p>
            <a:pPr marL="0" indent="0">
              <a:buNone/>
            </a:pPr>
            <a:r>
              <a:rPr lang="en-US" sz="4800" b="1" i="1" dirty="0">
                <a:effectLst/>
                <a:latin typeface="Times New Roman" panose="02020603050405020304" pitchFamily="18" charset="0"/>
                <a:ea typeface="Aptos" panose="020B0004020202020204" pitchFamily="34" charset="0"/>
              </a:rPr>
              <a:t>“We are confident, yes, well pleased rather to be absent from the body and to be present with the Lord.”</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797363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dirty="0"/>
          </a:p>
          <a:p>
            <a:pPr marL="0" indent="0">
              <a:buNone/>
            </a:pPr>
            <a:r>
              <a:rPr lang="en-US" sz="4800" dirty="0"/>
              <a:t>2 Corinthians 5:21</a:t>
            </a:r>
          </a:p>
          <a:p>
            <a:pPr marL="0" indent="0">
              <a:buNone/>
            </a:pPr>
            <a:r>
              <a:rPr lang="en-US" sz="4800" b="1" i="1" dirty="0">
                <a:effectLst/>
                <a:latin typeface="Times New Roman" panose="02020603050405020304" pitchFamily="18" charset="0"/>
                <a:ea typeface="Aptos" panose="020B0004020202020204" pitchFamily="34" charset="0"/>
              </a:rPr>
              <a:t>“For He made Him who knew no sin to be sin for us, that we might become the righteousness of God in Him.”</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312484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1:9-10</a:t>
            </a:r>
          </a:p>
          <a:p>
            <a:pPr marL="0" indent="0">
              <a:buNone/>
            </a:pPr>
            <a:r>
              <a:rPr lang="en-US" sz="4800" b="1" i="1" dirty="0">
                <a:effectLst/>
                <a:latin typeface="Times New Roman" panose="02020603050405020304" pitchFamily="18" charset="0"/>
                <a:ea typeface="Aptos" panose="020B0004020202020204" pitchFamily="34" charset="0"/>
              </a:rPr>
              <a:t>“For they themselves declare concerning us what manner of entry we had to you, and how you turned to God from idols to serve the living and true God, </a:t>
            </a:r>
            <a:r>
              <a:rPr lang="en-US" sz="4800" b="1" i="1" u="sng" dirty="0">
                <a:solidFill>
                  <a:srgbClr val="FF0000"/>
                </a:solidFill>
                <a:effectLst/>
                <a:latin typeface="Times New Roman" panose="02020603050405020304" pitchFamily="18" charset="0"/>
                <a:ea typeface="Aptos" panose="020B0004020202020204" pitchFamily="34" charset="0"/>
              </a:rPr>
              <a:t>and to wait for His Son from heaven</a:t>
            </a:r>
            <a:r>
              <a:rPr lang="en-US" sz="4800" b="1" i="1" dirty="0">
                <a:effectLst/>
                <a:latin typeface="Times New Roman" panose="02020603050405020304" pitchFamily="18" charset="0"/>
                <a:ea typeface="Aptos" panose="020B0004020202020204" pitchFamily="34" charset="0"/>
              </a:rPr>
              <a:t>, whom He raised from the dead, even Jesus who delivers us from the wrath to come.”</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475963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800" dirty="0"/>
              <a:t>1 Thessalonians 4:13-14</a:t>
            </a:r>
          </a:p>
          <a:p>
            <a:pPr marL="0" indent="0">
              <a:buNone/>
            </a:pPr>
            <a:r>
              <a:rPr lang="en-US" sz="4800" b="1" i="1"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a:t>
            </a:r>
            <a:endParaRPr lang="en-US" sz="4800" dirty="0"/>
          </a:p>
        </p:txBody>
      </p:sp>
    </p:spTree>
    <p:extLst>
      <p:ext uri="{BB962C8B-B14F-4D97-AF65-F5344CB8AC3E}">
        <p14:creationId xmlns:p14="http://schemas.microsoft.com/office/powerpoint/2010/main" val="521899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721921" y="610542"/>
            <a:ext cx="10748158" cy="5636915"/>
          </a:xfrm>
        </p:spPr>
        <p:txBody>
          <a:bodyPr>
            <a:noAutofit/>
          </a:bodyPr>
          <a:lstStyle/>
          <a:p>
            <a:pPr marL="0" indent="0" algn="ctr">
              <a:buNone/>
            </a:pPr>
            <a:endParaRPr lang="en-US" sz="4800" i="1" dirty="0">
              <a:latin typeface="Times New Roman" panose="02020603050405020304" pitchFamily="18" charset="0"/>
              <a:cs typeface="Times New Roman" panose="02020603050405020304" pitchFamily="18" charset="0"/>
            </a:endParaRPr>
          </a:p>
          <a:p>
            <a:pPr marL="0" indent="0" algn="ctr">
              <a:buNone/>
            </a:pPr>
            <a:endParaRPr lang="en-US" sz="4800" i="1" dirty="0">
              <a:latin typeface="Times New Roman" panose="02020603050405020304" pitchFamily="18" charset="0"/>
              <a:cs typeface="Times New Roman" panose="02020603050405020304" pitchFamily="18" charset="0"/>
            </a:endParaRPr>
          </a:p>
          <a:p>
            <a:pPr marL="0" indent="0" algn="ctr">
              <a:buNone/>
            </a:pPr>
            <a:r>
              <a:rPr lang="en-US" sz="4800" i="1" dirty="0">
                <a:latin typeface="Times New Roman" panose="02020603050405020304" pitchFamily="18" charset="0"/>
                <a:cs typeface="Times New Roman" panose="02020603050405020304" pitchFamily="18" charset="0"/>
              </a:rPr>
              <a:t>We can be thankful for what the Lord Jesus Christ has done for us – that our eternal salvation isn’t dependent upon what do, but in what He has already done for us.  </a:t>
            </a:r>
          </a:p>
        </p:txBody>
      </p:sp>
    </p:spTree>
    <p:extLst>
      <p:ext uri="{BB962C8B-B14F-4D97-AF65-F5344CB8AC3E}">
        <p14:creationId xmlns:p14="http://schemas.microsoft.com/office/powerpoint/2010/main" val="2308642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000" dirty="0"/>
              <a:t>Acts 17:1-3</a:t>
            </a:r>
          </a:p>
          <a:p>
            <a:pPr marL="0" indent="0">
              <a:buNone/>
            </a:pPr>
            <a:r>
              <a:rPr lang="en-US" sz="4000" b="1" i="1" dirty="0">
                <a:effectLst/>
                <a:latin typeface="Times New Roman" panose="02020603050405020304" pitchFamily="18" charset="0"/>
                <a:ea typeface="Aptos" panose="020B0004020202020204" pitchFamily="34" charset="0"/>
              </a:rPr>
              <a:t>“Now when they had passed through Amphipolis and Apollonia, they came to Thessalonica, where there was a synagogue of the Jews.  Then Paul, as his custom was, went in to them, and for </a:t>
            </a:r>
            <a:r>
              <a:rPr lang="en-US" sz="4000" b="1" i="1" dirty="0">
                <a:solidFill>
                  <a:srgbClr val="FF0000"/>
                </a:solidFill>
                <a:effectLst/>
                <a:latin typeface="Times New Roman" panose="02020603050405020304" pitchFamily="18" charset="0"/>
                <a:ea typeface="Aptos" panose="020B0004020202020204" pitchFamily="34" charset="0"/>
              </a:rPr>
              <a:t>three Sabbaths</a:t>
            </a:r>
            <a:r>
              <a:rPr lang="en-US" sz="4000" b="1" i="1" dirty="0">
                <a:effectLst/>
                <a:latin typeface="Times New Roman" panose="02020603050405020304" pitchFamily="18" charset="0"/>
                <a:ea typeface="Aptos" panose="020B0004020202020204" pitchFamily="34" charset="0"/>
              </a:rPr>
              <a:t> reasoned with them from the Scriptures, explaining and demonstrating that the Christ had to suffer and rise again from the dead, and saying, “This Jesus whom I preach to you is the Christ.”</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976027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000" dirty="0"/>
              <a:t>Acts 17:1-3</a:t>
            </a:r>
          </a:p>
          <a:p>
            <a:pPr marL="0" indent="0">
              <a:buNone/>
            </a:pPr>
            <a:r>
              <a:rPr lang="en-US" sz="4000" b="1" i="1" dirty="0">
                <a:effectLst/>
                <a:latin typeface="Times New Roman" panose="02020603050405020304" pitchFamily="18" charset="0"/>
                <a:ea typeface="Aptos" panose="020B0004020202020204" pitchFamily="34" charset="0"/>
              </a:rPr>
              <a:t>“Now when they had passed through Amphipolis and Apollonia, they came to Thessalonica, where there was a synagogue of the Jews.  Then Paul, as his custom was, went in to them, </a:t>
            </a:r>
            <a:r>
              <a:rPr lang="en-US" sz="4000" b="1" i="1" dirty="0">
                <a:solidFill>
                  <a:srgbClr val="FF0000"/>
                </a:solidFill>
                <a:effectLst/>
                <a:latin typeface="Times New Roman" panose="02020603050405020304" pitchFamily="18" charset="0"/>
                <a:ea typeface="Aptos" panose="020B0004020202020204" pitchFamily="34" charset="0"/>
              </a:rPr>
              <a:t>and for three Sabbaths reasoned with them from the Scriptures, explaining and demonstrating that the Christ had to suffer and rise again from the dead, and saying, “This Jesus whom I preach to you is the Christ</a:t>
            </a:r>
            <a:r>
              <a:rPr lang="en-US" sz="4000" b="1" i="1" dirty="0">
                <a:effectLst/>
                <a:latin typeface="Times New Roman" panose="02020603050405020304" pitchFamily="18" charset="0"/>
                <a:ea typeface="Aptos" panose="020B0004020202020204" pitchFamily="34" charset="0"/>
              </a:rPr>
              <a:t>.”</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30906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A68A97C-2FF4-318A-7628-875594748B1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8351" y="190734"/>
            <a:ext cx="10535298" cy="6476531"/>
          </a:xfrm>
        </p:spPr>
      </p:pic>
    </p:spTree>
    <p:extLst>
      <p:ext uri="{BB962C8B-B14F-4D97-AF65-F5344CB8AC3E}">
        <p14:creationId xmlns:p14="http://schemas.microsoft.com/office/powerpoint/2010/main" val="279460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r>
              <a:rPr lang="en-US" sz="4000" dirty="0"/>
              <a:t>Acts 17:1-3</a:t>
            </a:r>
          </a:p>
          <a:p>
            <a:pPr marL="0" indent="0">
              <a:buNone/>
            </a:pPr>
            <a:r>
              <a:rPr lang="en-US" sz="4000" b="1" i="1" dirty="0">
                <a:effectLst/>
                <a:latin typeface="Times New Roman" panose="02020603050405020304" pitchFamily="18" charset="0"/>
                <a:ea typeface="Aptos" panose="020B0004020202020204" pitchFamily="34" charset="0"/>
              </a:rPr>
              <a:t>“Now when they had passed through Amphipolis and Apollonia, they came to Thessalonica, where there was a synagogue of the Jews.  Then Paul, as his custom was, went in to them, and for three Sabbaths reasoned with them from the Scriptures, </a:t>
            </a:r>
            <a:r>
              <a:rPr lang="en-US" sz="4000" b="1" i="1" dirty="0">
                <a:solidFill>
                  <a:srgbClr val="FF0000"/>
                </a:solidFill>
                <a:effectLst/>
                <a:latin typeface="Times New Roman" panose="02020603050405020304" pitchFamily="18" charset="0"/>
                <a:ea typeface="Aptos" panose="020B0004020202020204" pitchFamily="34" charset="0"/>
              </a:rPr>
              <a:t>explaining and demonstrating that the Christ had to suffer and rise again from the dead</a:t>
            </a:r>
            <a:r>
              <a:rPr lang="en-US" sz="4000" b="1" i="1" dirty="0">
                <a:effectLst/>
                <a:latin typeface="Times New Roman" panose="02020603050405020304" pitchFamily="18" charset="0"/>
                <a:ea typeface="Aptos" panose="020B0004020202020204" pitchFamily="34" charset="0"/>
              </a:rPr>
              <a:t>, and saying, “This Jesus whom I preach to you is the Christ.”</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279172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A person standing in the light&#10;&#10;Description automatically generated">
            <a:extLst>
              <a:ext uri="{FF2B5EF4-FFF2-40B4-BE49-F238E27FC236}">
                <a16:creationId xmlns:a16="http://schemas.microsoft.com/office/drawing/2014/main" id="{79EA1E8E-DD31-5E2E-8697-32C52C1782F0}"/>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760310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dirty="0"/>
          </a:p>
          <a:p>
            <a:pPr marL="0" indent="0">
              <a:buNone/>
            </a:pPr>
            <a:endParaRPr lang="en-US" sz="4800" dirty="0"/>
          </a:p>
          <a:p>
            <a:pPr marL="0" indent="0">
              <a:buNone/>
            </a:pPr>
            <a:r>
              <a:rPr lang="en-US" sz="4800" dirty="0"/>
              <a:t>1 Thessalonians 4:7</a:t>
            </a:r>
          </a:p>
          <a:p>
            <a:pPr marL="0" indent="0">
              <a:buNone/>
            </a:pPr>
            <a:r>
              <a:rPr lang="en-US" sz="4800" b="1" i="1" dirty="0">
                <a:effectLst/>
                <a:latin typeface="Times New Roman" panose="02020603050405020304" pitchFamily="18" charset="0"/>
                <a:ea typeface="Aptos" panose="020B0004020202020204" pitchFamily="34" charset="0"/>
              </a:rPr>
              <a:t>“For God did not call us to uncleanness, but in holiness.”</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732119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398CC-31DB-2693-D8FB-A23B7910904B}"/>
              </a:ext>
            </a:extLst>
          </p:cNvPr>
          <p:cNvSpPr>
            <a:spLocks noGrp="1"/>
          </p:cNvSpPr>
          <p:nvPr>
            <p:ph idx="1"/>
          </p:nvPr>
        </p:nvSpPr>
        <p:spPr>
          <a:xfrm>
            <a:off x="838200" y="540048"/>
            <a:ext cx="10515600" cy="5636915"/>
          </a:xfrm>
        </p:spPr>
        <p:txBody>
          <a:bodyPr>
            <a:noAutofit/>
          </a:bodyPr>
          <a:lstStyle/>
          <a:p>
            <a:pPr marL="0" indent="0">
              <a:buNone/>
            </a:pPr>
            <a:endParaRPr lang="en-US" sz="4800" dirty="0"/>
          </a:p>
          <a:p>
            <a:pPr marL="0" indent="0">
              <a:buNone/>
            </a:pPr>
            <a:r>
              <a:rPr lang="en-US" sz="4800" dirty="0"/>
              <a:t>1 Thessalonians 4:11</a:t>
            </a:r>
          </a:p>
          <a:p>
            <a:pPr marL="0" indent="0">
              <a:buNone/>
            </a:pPr>
            <a:r>
              <a:rPr lang="en-US" sz="4800" b="1" i="1" dirty="0">
                <a:effectLst/>
                <a:latin typeface="Times New Roman" panose="02020603050405020304" pitchFamily="18" charset="0"/>
                <a:ea typeface="Aptos" panose="020B0004020202020204" pitchFamily="34" charset="0"/>
              </a:rPr>
              <a:t>“… that you also aspire to lead a quiet life, to mind your own business, and to work with your own hands, as we commanded you.”</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3185106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TotalTime>
  <Words>1239</Words>
  <Application>Microsoft Office PowerPoint</Application>
  <PresentationFormat>Widescreen</PresentationFormat>
  <Paragraphs>60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Aptos</vt:lpstr>
      <vt:lpstr>Aptos Display</vt:lpstr>
      <vt:lpstr>Arial</vt:lpstr>
      <vt:lpstr>Calibri</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2024-04-07T02:05:49Z</dcterms:created>
  <dcterms:modified xsi:type="dcterms:W3CDTF">2024-04-07T02:54:00Z</dcterms:modified>
</cp:coreProperties>
</file>