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54" d="100"/>
          <a:sy n="54" d="100"/>
        </p:scale>
        <p:origin x="52" y="1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BDA6-6F89-96FA-6C97-B3822260B7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79498C-3A82-6BCF-4159-679791CAA8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6A641E-3169-5842-AC65-1123D6F9D3CD}"/>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5" name="Footer Placeholder 4">
            <a:extLst>
              <a:ext uri="{FF2B5EF4-FFF2-40B4-BE49-F238E27FC236}">
                <a16:creationId xmlns:a16="http://schemas.microsoft.com/office/drawing/2014/main" id="{00091F27-3A07-9FD0-7ABA-40177F41F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B23F85-05BC-F7A5-9D63-1BAC8369301A}"/>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270581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7CECD-DD90-7A88-0231-E5A3EE88A9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314973-F75C-BFDA-2B17-2271603D94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4624F-DEB7-6FFB-B385-CDD9B42F542E}"/>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5" name="Footer Placeholder 4">
            <a:extLst>
              <a:ext uri="{FF2B5EF4-FFF2-40B4-BE49-F238E27FC236}">
                <a16:creationId xmlns:a16="http://schemas.microsoft.com/office/drawing/2014/main" id="{04623459-C36C-D78B-A760-EC75C1D959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BB5B5A-BEB5-3364-534D-D581A2E3C4D8}"/>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2290940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2DFE74-C748-9B40-A70D-1FA102652F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3E2620-E374-2B80-7CC7-BDF9B25355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6C10C4-C797-5F5E-EF23-8A9E47B2EF8E}"/>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5" name="Footer Placeholder 4">
            <a:extLst>
              <a:ext uri="{FF2B5EF4-FFF2-40B4-BE49-F238E27FC236}">
                <a16:creationId xmlns:a16="http://schemas.microsoft.com/office/drawing/2014/main" id="{4C6C61B0-242E-6C1C-2703-7BE43B9306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8E771-239E-11C5-FF0F-A714EA972A04}"/>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393221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32211-272A-A9B6-0FEB-B3C77E22E4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88D58E-460C-84D9-DC6F-C26233BE2A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70B54-FA9C-7938-CF72-805B6EED8A11}"/>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5" name="Footer Placeholder 4">
            <a:extLst>
              <a:ext uri="{FF2B5EF4-FFF2-40B4-BE49-F238E27FC236}">
                <a16:creationId xmlns:a16="http://schemas.microsoft.com/office/drawing/2014/main" id="{7F6A8266-3DB6-950E-18F0-9648CE015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67D9C-C037-DC6E-A245-675CB872350C}"/>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11120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88E98-447B-8970-0C67-0FD2ACCA43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15FFE8-2207-3A44-9F82-713C40EBE25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614D0C-1847-0C8F-3BB6-091F59D5C4BA}"/>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5" name="Footer Placeholder 4">
            <a:extLst>
              <a:ext uri="{FF2B5EF4-FFF2-40B4-BE49-F238E27FC236}">
                <a16:creationId xmlns:a16="http://schemas.microsoft.com/office/drawing/2014/main" id="{CEAF5297-9352-285C-D80D-FF0E07181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114146-F231-F926-4FB6-8F02F8A10A0E}"/>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104166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CDFE-88FB-DFDC-D8B3-1787518241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0FED6-36B7-FF06-17E3-ADCEE294F3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1537FF-D64E-8994-C1E3-6832F99237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EFF76C-DFBA-9EA4-3741-C3C723C6A010}"/>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6" name="Footer Placeholder 5">
            <a:extLst>
              <a:ext uri="{FF2B5EF4-FFF2-40B4-BE49-F238E27FC236}">
                <a16:creationId xmlns:a16="http://schemas.microsoft.com/office/drawing/2014/main" id="{50C95D6D-94FF-579B-7E7E-16EDD74489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DC3E0B-8843-2AB0-C251-AA0875ABF7E7}"/>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204202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9AF5-0878-5F7E-513C-677F6791FD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A06C63-F88B-91B2-B3C6-5455C3F105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F354D5-3F66-4245-EAAB-D0BC47523D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E5C28E-CAAC-B8E4-A8FC-DD16807CCA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024389-43CC-459A-3728-FAED6834E0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5BF299-A48E-55D8-6453-EEC4B3E09F1B}"/>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8" name="Footer Placeholder 7">
            <a:extLst>
              <a:ext uri="{FF2B5EF4-FFF2-40B4-BE49-F238E27FC236}">
                <a16:creationId xmlns:a16="http://schemas.microsoft.com/office/drawing/2014/main" id="{42B83179-692E-FCC3-7875-A7091DC477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9FF3E7-A107-97A8-9B30-220538CC44EC}"/>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1477753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DFB0-4E46-8902-6EA9-EC9FE80D48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7FCAAD-1689-DCEF-81EF-B0757E8A6832}"/>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4" name="Footer Placeholder 3">
            <a:extLst>
              <a:ext uri="{FF2B5EF4-FFF2-40B4-BE49-F238E27FC236}">
                <a16:creationId xmlns:a16="http://schemas.microsoft.com/office/drawing/2014/main" id="{06FDD87C-7E51-3F84-334D-4D9CEE5C4D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E0F983-9B20-D489-FC65-5DE004DA2329}"/>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963035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BF06E-DFAA-815A-3BE8-E3A7413E4B9D}"/>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3" name="Footer Placeholder 2">
            <a:extLst>
              <a:ext uri="{FF2B5EF4-FFF2-40B4-BE49-F238E27FC236}">
                <a16:creationId xmlns:a16="http://schemas.microsoft.com/office/drawing/2014/main" id="{6A65EE1E-A3C1-75B6-4525-67110B026A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43AC00-7ED5-CE2B-287C-BF3C70E5753B}"/>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258909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E2E7-9BA8-2D30-9CE6-1A5C76D2F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3B020D-664D-A16B-2849-77F6856E63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E2010D-1283-71FD-83A1-D1D46D73B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B0D965-93E7-95EE-C36E-B678D7906117}"/>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6" name="Footer Placeholder 5">
            <a:extLst>
              <a:ext uri="{FF2B5EF4-FFF2-40B4-BE49-F238E27FC236}">
                <a16:creationId xmlns:a16="http://schemas.microsoft.com/office/drawing/2014/main" id="{172E8F63-0010-9499-16DC-F6CE420F2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D09B79-794A-A54B-C742-EE51F0FFB967}"/>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720816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B6FE9-9EBA-7ED3-F0B4-07DCF5A408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986EB6-B9C0-8DBD-DF58-7EBC464752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5241F8-F8F0-0192-24A9-A67AE9A55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9E4E34-F136-C99E-3845-0A7BFE9EE1CF}"/>
              </a:ext>
            </a:extLst>
          </p:cNvPr>
          <p:cNvSpPr>
            <a:spLocks noGrp="1"/>
          </p:cNvSpPr>
          <p:nvPr>
            <p:ph type="dt" sz="half" idx="10"/>
          </p:nvPr>
        </p:nvSpPr>
        <p:spPr/>
        <p:txBody>
          <a:bodyPr/>
          <a:lstStyle/>
          <a:p>
            <a:fld id="{F82BE4F7-DF4E-4E24-B80C-60D326ED8551}" type="datetimeFigureOut">
              <a:rPr lang="en-US" smtClean="0"/>
              <a:t>3/23/2024</a:t>
            </a:fld>
            <a:endParaRPr lang="en-US"/>
          </a:p>
        </p:txBody>
      </p:sp>
      <p:sp>
        <p:nvSpPr>
          <p:cNvPr id="6" name="Footer Placeholder 5">
            <a:extLst>
              <a:ext uri="{FF2B5EF4-FFF2-40B4-BE49-F238E27FC236}">
                <a16:creationId xmlns:a16="http://schemas.microsoft.com/office/drawing/2014/main" id="{77F2E385-9322-90DB-B877-917040355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CA26B-35A3-A8D4-E01C-B6FF4A567F37}"/>
              </a:ext>
            </a:extLst>
          </p:cNvPr>
          <p:cNvSpPr>
            <a:spLocks noGrp="1"/>
          </p:cNvSpPr>
          <p:nvPr>
            <p:ph type="sldNum" sz="quarter" idx="12"/>
          </p:nvPr>
        </p:nvSpPr>
        <p:spPr/>
        <p:txBody>
          <a:bodyPr/>
          <a:lstStyle/>
          <a:p>
            <a:fld id="{1866A15A-F794-402D-BABA-A771D2536AE7}" type="slidenum">
              <a:rPr lang="en-US" smtClean="0"/>
              <a:t>‹#›</a:t>
            </a:fld>
            <a:endParaRPr lang="en-US"/>
          </a:p>
        </p:txBody>
      </p:sp>
    </p:spTree>
    <p:extLst>
      <p:ext uri="{BB962C8B-B14F-4D97-AF65-F5344CB8AC3E}">
        <p14:creationId xmlns:p14="http://schemas.microsoft.com/office/powerpoint/2010/main" val="282075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64A09F-0612-4C59-05F3-C9670EF40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61014A-368C-1852-E261-F438215213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C1254B-CEE2-CAD2-ABE6-4514AE8C3B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82BE4F7-DF4E-4E24-B80C-60D326ED8551}" type="datetimeFigureOut">
              <a:rPr lang="en-US" smtClean="0"/>
              <a:t>3/23/2024</a:t>
            </a:fld>
            <a:endParaRPr lang="en-US"/>
          </a:p>
        </p:txBody>
      </p:sp>
      <p:sp>
        <p:nvSpPr>
          <p:cNvPr id="5" name="Footer Placeholder 4">
            <a:extLst>
              <a:ext uri="{FF2B5EF4-FFF2-40B4-BE49-F238E27FC236}">
                <a16:creationId xmlns:a16="http://schemas.microsoft.com/office/drawing/2014/main" id="{A457D7C4-8A6F-70CD-E14D-8317EC5338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EF429A0-2753-85B7-B9A0-B3E1C1C25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866A15A-F794-402D-BABA-A771D2536AE7}" type="slidenum">
              <a:rPr lang="en-US" smtClean="0"/>
              <a:t>‹#›</a:t>
            </a:fld>
            <a:endParaRPr lang="en-US"/>
          </a:p>
        </p:txBody>
      </p:sp>
    </p:spTree>
    <p:extLst>
      <p:ext uri="{BB962C8B-B14F-4D97-AF65-F5344CB8AC3E}">
        <p14:creationId xmlns:p14="http://schemas.microsoft.com/office/powerpoint/2010/main" val="1047358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985F1-3963-91A6-1038-BAA4E2291BA2}"/>
              </a:ext>
            </a:extLst>
          </p:cNvPr>
          <p:cNvSpPr>
            <a:spLocks noGrp="1"/>
          </p:cNvSpPr>
          <p:nvPr>
            <p:ph type="ctrTitle"/>
          </p:nvPr>
        </p:nvSpPr>
        <p:spPr>
          <a:xfrm>
            <a:off x="1524000" y="2235200"/>
            <a:ext cx="9144000" cy="2387600"/>
          </a:xfrm>
        </p:spPr>
        <p:txBody>
          <a:bodyPr>
            <a:normAutofit fontScale="90000"/>
          </a:bodyPr>
          <a:lstStyle/>
          <a:p>
            <a:r>
              <a:rPr lang="en-US" sz="9600" b="1" dirty="0">
                <a:latin typeface="Arial" panose="020B0604020202020204" pitchFamily="34" charset="0"/>
                <a:cs typeface="Arial" panose="020B0604020202020204" pitchFamily="34" charset="0"/>
              </a:rPr>
              <a:t>First </a:t>
            </a:r>
            <a:br>
              <a:rPr lang="en-US" sz="9600" b="1" dirty="0">
                <a:latin typeface="Arial" panose="020B0604020202020204" pitchFamily="34" charset="0"/>
                <a:cs typeface="Arial" panose="020B0604020202020204" pitchFamily="34" charset="0"/>
              </a:rPr>
            </a:br>
            <a:r>
              <a:rPr lang="en-US" sz="9600" b="1" dirty="0">
                <a:latin typeface="Arial" panose="020B0604020202020204" pitchFamily="34" charset="0"/>
                <a:cs typeface="Arial" panose="020B0604020202020204" pitchFamily="34" charset="0"/>
              </a:rPr>
              <a:t>Thessalonians</a:t>
            </a:r>
          </a:p>
        </p:txBody>
      </p:sp>
    </p:spTree>
    <p:extLst>
      <p:ext uri="{BB962C8B-B14F-4D97-AF65-F5344CB8AC3E}">
        <p14:creationId xmlns:p14="http://schemas.microsoft.com/office/powerpoint/2010/main" val="2967477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Ecclesiastes 1:9</a:t>
            </a:r>
          </a:p>
          <a:p>
            <a:pPr marL="0" indent="0">
              <a:buNone/>
            </a:pPr>
            <a:r>
              <a:rPr lang="en-US" sz="4800" b="1" i="1" dirty="0">
                <a:effectLst/>
                <a:latin typeface="Times New Roman" panose="02020603050405020304" pitchFamily="18" charset="0"/>
                <a:ea typeface="Aptos" panose="020B0004020202020204" pitchFamily="34" charset="0"/>
              </a:rPr>
              <a:t>“That which has been is what will be, That which is done is what will be done, And there is nothing new under the sun.”</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8236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4:7</a:t>
            </a:r>
          </a:p>
          <a:p>
            <a:pPr marL="0" indent="0">
              <a:buNone/>
            </a:pPr>
            <a:r>
              <a:rPr lang="en-US" sz="4800" b="1" i="1" dirty="0">
                <a:effectLst/>
                <a:latin typeface="Times New Roman" panose="02020603050405020304" pitchFamily="18" charset="0"/>
                <a:ea typeface="Aptos" panose="020B0004020202020204" pitchFamily="34" charset="0"/>
              </a:rPr>
              <a:t>“For God did not call us to uncleanness, but in holiness.”</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517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4:8</a:t>
            </a:r>
          </a:p>
          <a:p>
            <a:pPr marL="0" indent="0">
              <a:buNone/>
            </a:pPr>
            <a:r>
              <a:rPr lang="en-US" sz="4800" b="1" i="1" dirty="0">
                <a:effectLst/>
                <a:latin typeface="Times New Roman" panose="02020603050405020304" pitchFamily="18" charset="0"/>
                <a:ea typeface="Aptos" panose="020B0004020202020204" pitchFamily="34" charset="0"/>
              </a:rPr>
              <a:t>“Therefore he who rejects this does not reject man, but God, who has also given us His Holy Spirit.”</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056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800" dirty="0">
                <a:latin typeface="Arial" panose="020B0604020202020204" pitchFamily="34" charset="0"/>
                <a:cs typeface="Arial" panose="020B0604020202020204" pitchFamily="34" charset="0"/>
              </a:rPr>
              <a:t>1 Thessalonians 4:7</a:t>
            </a:r>
          </a:p>
          <a:p>
            <a:pPr marL="0" indent="0">
              <a:buNone/>
            </a:pPr>
            <a:r>
              <a:rPr lang="en-US" sz="4800" b="1" i="1" dirty="0">
                <a:effectLst/>
                <a:latin typeface="Times New Roman" panose="02020603050405020304" pitchFamily="18" charset="0"/>
                <a:ea typeface="Aptos" panose="020B0004020202020204" pitchFamily="34" charset="0"/>
              </a:rPr>
              <a:t>“For God did not call us to uncleanness, but in holiness.”</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0739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660633"/>
          </a:xfrm>
        </p:spPr>
        <p:txBody>
          <a:bodyPr>
            <a:normAutofit/>
          </a:bodyPr>
          <a:lstStyle/>
          <a:p>
            <a:pPr marL="0" indent="0">
              <a:buNone/>
            </a:pPr>
            <a:r>
              <a:rPr lang="en-US" sz="4800" dirty="0">
                <a:latin typeface="Arial" panose="020B0604020202020204" pitchFamily="34" charset="0"/>
                <a:cs typeface="Arial" panose="020B0604020202020204" pitchFamily="34" charset="0"/>
              </a:rPr>
              <a:t>1 Thessalonians 4:7</a:t>
            </a:r>
          </a:p>
          <a:p>
            <a:pPr marL="0" indent="0">
              <a:buNone/>
            </a:pPr>
            <a:r>
              <a:rPr lang="en-US" sz="4800" b="1" i="1" dirty="0">
                <a:effectLst/>
                <a:latin typeface="Times New Roman" panose="02020603050405020304" pitchFamily="18" charset="0"/>
                <a:ea typeface="Aptos" panose="020B0004020202020204" pitchFamily="34" charset="0"/>
              </a:rPr>
              <a:t>“For God did not call us to uncleanness, but in holiness.”</a:t>
            </a:r>
            <a:r>
              <a:rPr lang="en-US" sz="4800" dirty="0">
                <a:effectLst/>
                <a:latin typeface="Times New Roman" panose="02020603050405020304" pitchFamily="18" charset="0"/>
                <a:ea typeface="Aptos" panose="020B0004020202020204" pitchFamily="34" charset="0"/>
              </a:rPr>
              <a:t> </a:t>
            </a:r>
          </a:p>
          <a:p>
            <a:pPr marL="0" indent="0">
              <a:buNone/>
            </a:pPr>
            <a:endParaRPr lang="en-US" sz="2000" dirty="0">
              <a:effectLst/>
              <a:latin typeface="Times New Roman" panose="02020603050405020304" pitchFamily="18" charset="0"/>
              <a:ea typeface="Aptos" panose="020B00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4:8</a:t>
            </a:r>
          </a:p>
          <a:p>
            <a:pPr marL="0" indent="0">
              <a:buNone/>
            </a:pPr>
            <a:r>
              <a:rPr lang="en-US" sz="4800" b="1" i="1" dirty="0">
                <a:effectLst/>
                <a:latin typeface="Times New Roman" panose="02020603050405020304" pitchFamily="18" charset="0"/>
                <a:ea typeface="Aptos" panose="020B0004020202020204" pitchFamily="34" charset="0"/>
              </a:rPr>
              <a:t>“Therefore he who rejects this does not reject man, but God, who has also given us His Holy Spirit.”</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a:p>
            <a:pPr marL="0" indent="0">
              <a:buNone/>
            </a:pP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696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660633"/>
          </a:xfrm>
        </p:spPr>
        <p:txBody>
          <a:bodyPr>
            <a:normAutofit/>
          </a:bodyPr>
          <a:lstStyle/>
          <a:p>
            <a:pPr marL="0" indent="0">
              <a:buNone/>
            </a:pPr>
            <a:r>
              <a:rPr lang="en-US" sz="4800" dirty="0">
                <a:latin typeface="Arial" panose="020B0604020202020204" pitchFamily="34" charset="0"/>
                <a:cs typeface="Arial" panose="020B0604020202020204" pitchFamily="34" charset="0"/>
              </a:rPr>
              <a:t>1 Thessalonians 4:7</a:t>
            </a:r>
          </a:p>
          <a:p>
            <a:pPr marL="0" indent="0">
              <a:buNone/>
            </a:pPr>
            <a:r>
              <a:rPr lang="en-US" sz="4800" b="1" i="1" dirty="0">
                <a:effectLst/>
                <a:latin typeface="Times New Roman" panose="02020603050405020304" pitchFamily="18" charset="0"/>
                <a:ea typeface="Aptos" panose="020B0004020202020204" pitchFamily="34" charset="0"/>
              </a:rPr>
              <a:t>“For God did not call us to uncleanness, but in holiness.”</a:t>
            </a:r>
            <a:r>
              <a:rPr lang="en-US" sz="4800" dirty="0">
                <a:effectLst/>
                <a:latin typeface="Times New Roman" panose="02020603050405020304" pitchFamily="18" charset="0"/>
                <a:ea typeface="Aptos" panose="020B0004020202020204" pitchFamily="34" charset="0"/>
              </a:rPr>
              <a:t> </a:t>
            </a:r>
          </a:p>
          <a:p>
            <a:pPr marL="0" indent="0">
              <a:buNone/>
            </a:pPr>
            <a:endParaRPr lang="en-US" sz="2000" dirty="0">
              <a:effectLst/>
              <a:latin typeface="Times New Roman" panose="02020603050405020304" pitchFamily="18" charset="0"/>
              <a:ea typeface="Aptos" panose="020B00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4:8</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Therefore he who rejects this does not reject man, but God</a:t>
            </a:r>
            <a:r>
              <a:rPr lang="en-US" sz="4800" b="1" i="1" dirty="0">
                <a:effectLst/>
                <a:latin typeface="Times New Roman" panose="02020603050405020304" pitchFamily="18" charset="0"/>
                <a:ea typeface="Aptos" panose="020B0004020202020204" pitchFamily="34" charset="0"/>
              </a:rPr>
              <a:t>, who has also given us His Holy Spirit.”</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a:p>
            <a:pPr marL="0" indent="0">
              <a:buNone/>
            </a:pP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6561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660633"/>
          </a:xfrm>
        </p:spPr>
        <p:txBody>
          <a:bodyPr>
            <a:normAutofit/>
          </a:bodyPr>
          <a:lstStyle/>
          <a:p>
            <a:pPr marL="0" indent="0">
              <a:buNone/>
            </a:pPr>
            <a:r>
              <a:rPr lang="en-US" sz="4800" dirty="0">
                <a:latin typeface="Arial" panose="020B0604020202020204" pitchFamily="34" charset="0"/>
                <a:cs typeface="Arial" panose="020B0604020202020204" pitchFamily="34" charset="0"/>
              </a:rPr>
              <a:t>1 Thessalonians 4:7</a:t>
            </a:r>
          </a:p>
          <a:p>
            <a:pPr marL="0" indent="0">
              <a:buNone/>
            </a:pPr>
            <a:r>
              <a:rPr lang="en-US" sz="4800" b="1" i="1" dirty="0">
                <a:effectLst/>
                <a:latin typeface="Times New Roman" panose="02020603050405020304" pitchFamily="18" charset="0"/>
                <a:ea typeface="Aptos" panose="020B0004020202020204" pitchFamily="34" charset="0"/>
              </a:rPr>
              <a:t>“For God did not call us to uncleanness, but in holiness.”</a:t>
            </a:r>
            <a:r>
              <a:rPr lang="en-US" sz="4800" dirty="0">
                <a:effectLst/>
                <a:latin typeface="Times New Roman" panose="02020603050405020304" pitchFamily="18" charset="0"/>
                <a:ea typeface="Aptos" panose="020B0004020202020204" pitchFamily="34" charset="0"/>
              </a:rPr>
              <a:t> </a:t>
            </a:r>
          </a:p>
          <a:p>
            <a:pPr marL="0" indent="0">
              <a:buNone/>
            </a:pPr>
            <a:endParaRPr lang="en-US" sz="2000" dirty="0">
              <a:effectLst/>
              <a:latin typeface="Times New Roman" panose="02020603050405020304" pitchFamily="18" charset="0"/>
              <a:ea typeface="Aptos" panose="020B00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4:8</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Therefore he who rejects this does not reject man, but God</a:t>
            </a:r>
            <a:r>
              <a:rPr lang="en-US" sz="4800" b="1" i="1" dirty="0">
                <a:effectLst/>
                <a:latin typeface="Times New Roman" panose="02020603050405020304" pitchFamily="18" charset="0"/>
                <a:ea typeface="Aptos" panose="020B0004020202020204" pitchFamily="34" charset="0"/>
              </a:rPr>
              <a:t>, </a:t>
            </a:r>
            <a:r>
              <a:rPr lang="en-US" sz="4800" b="1" i="1" dirty="0">
                <a:solidFill>
                  <a:srgbClr val="00B050"/>
                </a:solidFill>
                <a:effectLst/>
                <a:latin typeface="Times New Roman" panose="02020603050405020304" pitchFamily="18" charset="0"/>
                <a:ea typeface="Aptos" panose="020B0004020202020204" pitchFamily="34" charset="0"/>
              </a:rPr>
              <a:t>who has also given us His Holy Spirit</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a:p>
            <a:pPr marL="0" indent="0">
              <a:buNone/>
            </a:pP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38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800" dirty="0">
                <a:latin typeface="Arial" panose="020B0604020202020204" pitchFamily="34" charset="0"/>
                <a:cs typeface="Arial" panose="020B0604020202020204" pitchFamily="34" charset="0"/>
              </a:rPr>
              <a:t>1 Thessalonians 4:9-10</a:t>
            </a:r>
          </a:p>
          <a:p>
            <a:pPr marL="0" indent="0">
              <a:buNone/>
            </a:pPr>
            <a:r>
              <a:rPr lang="en-US" sz="4800" b="1" i="1" dirty="0">
                <a:effectLst/>
                <a:latin typeface="Times New Roman" panose="02020603050405020304" pitchFamily="18" charset="0"/>
                <a:ea typeface="Aptos" panose="020B0004020202020204" pitchFamily="34" charset="0"/>
              </a:rPr>
              <a:t>“But concerning brotherly love you have no need that I should write to you, for you yourselves are taught by God to love one another; and indeed you do so toward all the brethren who are in all Macedonia.”</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2328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800" dirty="0">
                <a:latin typeface="Arial" panose="020B0604020202020204" pitchFamily="34" charset="0"/>
                <a:cs typeface="Arial" panose="020B0604020202020204" pitchFamily="34" charset="0"/>
              </a:rPr>
              <a:t>1 Thessalonians 4:9-10</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But concerning brotherly love you have no need that I should write to you</a:t>
            </a:r>
            <a:r>
              <a:rPr lang="en-US" sz="4800" b="1" i="1" dirty="0">
                <a:effectLst/>
                <a:latin typeface="Times New Roman" panose="02020603050405020304" pitchFamily="18" charset="0"/>
                <a:ea typeface="Aptos" panose="020B0004020202020204" pitchFamily="34" charset="0"/>
              </a:rPr>
              <a:t>, for you yourselves are taught by God to love one another; and indeed you do so toward all the brethren who are in all Macedonia.”</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9450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800" dirty="0">
                <a:latin typeface="Arial" panose="020B0604020202020204" pitchFamily="34" charset="0"/>
                <a:cs typeface="Arial" panose="020B0604020202020204" pitchFamily="34" charset="0"/>
              </a:rPr>
              <a:t>1 Thessalonians 4:9-12</a:t>
            </a:r>
          </a:p>
          <a:p>
            <a:pPr marL="0" indent="0">
              <a:buNone/>
            </a:pPr>
            <a:r>
              <a:rPr lang="en-US" sz="4800" b="1" i="1" dirty="0">
                <a:effectLst/>
                <a:latin typeface="Times New Roman" panose="02020603050405020304" pitchFamily="18" charset="0"/>
                <a:ea typeface="Aptos" panose="020B0004020202020204" pitchFamily="34" charset="0"/>
              </a:rPr>
              <a:t>“But concerning brotherly love you have no need that I should write to you, for you yourselves are taught by God to love one another; and indeed you do so toward all the brethren who are in all Macedonia.  But we urge you, brethren,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98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4:3</a:t>
            </a:r>
          </a:p>
          <a:p>
            <a:pPr marL="0" indent="0">
              <a:buNone/>
            </a:pPr>
            <a:r>
              <a:rPr lang="en-US" sz="4800" b="1" i="1" dirty="0">
                <a:effectLst/>
                <a:latin typeface="Times New Roman" panose="02020603050405020304" pitchFamily="18" charset="0"/>
                <a:ea typeface="Aptos" panose="020B0004020202020204" pitchFamily="34" charset="0"/>
              </a:rPr>
              <a:t>“For this is the will of God, your sanctification: that you should abstain from sexual immorality …”.</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266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800" dirty="0">
                <a:latin typeface="Arial" panose="020B0604020202020204" pitchFamily="34" charset="0"/>
                <a:cs typeface="Arial" panose="020B0604020202020204" pitchFamily="34" charset="0"/>
              </a:rPr>
              <a:t>1 Thessalonians 4:9-12</a:t>
            </a:r>
          </a:p>
          <a:p>
            <a:pPr marL="0" indent="0">
              <a:buNone/>
            </a:pPr>
            <a:r>
              <a:rPr lang="en-US" sz="4800" b="1" i="1" dirty="0">
                <a:effectLst/>
                <a:latin typeface="Times New Roman" panose="02020603050405020304" pitchFamily="18" charset="0"/>
                <a:ea typeface="Aptos" panose="020B0004020202020204" pitchFamily="34" charset="0"/>
              </a:rPr>
              <a:t>that you increase more and more; that you also aspire to lead a quiet life, to mind your own business, and to work with your own hands, as we commanded you, that you may walk properly toward those who are outside, and that you may lack nothing.”</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597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A68A97C-2FF4-318A-7628-875594748B1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8351" y="190734"/>
            <a:ext cx="10535298" cy="6476531"/>
          </a:xfrm>
        </p:spPr>
      </p:pic>
    </p:spTree>
    <p:extLst>
      <p:ext uri="{BB962C8B-B14F-4D97-AF65-F5344CB8AC3E}">
        <p14:creationId xmlns:p14="http://schemas.microsoft.com/office/powerpoint/2010/main" val="2794604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800" dirty="0">
                <a:latin typeface="Arial" panose="020B0604020202020204" pitchFamily="34" charset="0"/>
                <a:cs typeface="Arial" panose="020B0604020202020204" pitchFamily="34" charset="0"/>
              </a:rPr>
              <a:t>James 2:15-16</a:t>
            </a:r>
          </a:p>
          <a:p>
            <a:pPr marL="0" indent="0">
              <a:buNone/>
            </a:pPr>
            <a:r>
              <a:rPr lang="en-US" sz="4800" b="1" i="1" dirty="0">
                <a:effectLst/>
                <a:latin typeface="Times New Roman" panose="02020603050405020304" pitchFamily="18" charset="0"/>
                <a:ea typeface="Aptos" panose="020B0004020202020204" pitchFamily="34" charset="0"/>
              </a:rPr>
              <a:t>“If a brother or sister is naked and destitute of daily food, and one of you says to them, “Depart in peace, be warmed and filled,” but you do not give them the things which are needed for the body, what does it profit?”</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8584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Autofit/>
          </a:bodyPr>
          <a:lstStyle/>
          <a:p>
            <a:pPr marL="0" indent="0">
              <a:buNone/>
            </a:pPr>
            <a:r>
              <a:rPr lang="en-US" sz="4400" dirty="0">
                <a:latin typeface="Arial" panose="020B0604020202020204" pitchFamily="34" charset="0"/>
                <a:cs typeface="Arial" panose="020B0604020202020204" pitchFamily="34" charset="0"/>
              </a:rPr>
              <a:t>1 John 3:16-18</a:t>
            </a:r>
          </a:p>
          <a:p>
            <a:pPr marL="0" indent="0">
              <a:buNone/>
            </a:pPr>
            <a:r>
              <a:rPr lang="en-US" sz="4400" b="1" i="1" dirty="0">
                <a:effectLst/>
                <a:latin typeface="Times New Roman" panose="02020603050405020304" pitchFamily="18" charset="0"/>
                <a:ea typeface="Aptos" panose="020B0004020202020204" pitchFamily="34" charset="0"/>
              </a:rPr>
              <a:t>“By this we know love, because He laid down His life for us.  And we also ought to lay down our lives for the brethren.  But whoever has this world’s goods, and sees his brother in need, and shuts up his heart from him, how does the love of God abide in him?  My little children, let us not love in word or in tongue, but in deed and in truth.”</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8747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Autofit/>
          </a:bodyPr>
          <a:lstStyle/>
          <a:p>
            <a:pPr marL="0" indent="0">
              <a:buNone/>
            </a:pPr>
            <a:r>
              <a:rPr lang="en-US" sz="4800" i="1" dirty="0">
                <a:effectLst/>
                <a:latin typeface="Times New Roman" panose="02020603050405020304" pitchFamily="18" charset="0"/>
                <a:ea typeface="Aptos" panose="020B0004020202020204" pitchFamily="34" charset="0"/>
              </a:rPr>
              <a:t>“It is not enough to say nice things.  It is not enough to tell someone he is being prayed for.  It is not enough to smile and pat people on the back.  Believers should actually give needed money, lift a hand, and provide needed help.”</a:t>
            </a:r>
          </a:p>
          <a:p>
            <a:pPr marL="0" indent="0">
              <a:buNone/>
            </a:pPr>
            <a:r>
              <a:rPr lang="en-US" sz="4000" dirty="0">
                <a:latin typeface="Times New Roman" panose="02020603050405020304" pitchFamily="18" charset="0"/>
                <a:cs typeface="Arial" panose="020B0604020202020204" pitchFamily="34" charset="0"/>
              </a:rPr>
              <a:t>                The Grace New Testament Commentary</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654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4:10</a:t>
            </a:r>
          </a:p>
          <a:p>
            <a:pPr marL="0" indent="0">
              <a:buNone/>
            </a:pPr>
            <a:r>
              <a:rPr lang="en-US" sz="4800" b="1" i="1" dirty="0">
                <a:effectLst/>
                <a:latin typeface="Times New Roman" panose="02020603050405020304" pitchFamily="18" charset="0"/>
                <a:ea typeface="Aptos" panose="020B0004020202020204" pitchFamily="34" charset="0"/>
              </a:rPr>
              <a:t>“But we urge you, brethren, that you increase more and more …”.</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0756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800" dirty="0">
                <a:latin typeface="Arial" panose="020B0604020202020204" pitchFamily="34" charset="0"/>
                <a:cs typeface="Arial" panose="020B0604020202020204" pitchFamily="34" charset="0"/>
              </a:rPr>
              <a:t>1 Corinthians 10:11-12</a:t>
            </a:r>
          </a:p>
          <a:p>
            <a:pPr marL="0" indent="0">
              <a:buNone/>
            </a:pPr>
            <a:r>
              <a:rPr lang="en-US" sz="4800" b="1" i="1" dirty="0">
                <a:effectLst/>
                <a:latin typeface="Times New Roman" panose="02020603050405020304" pitchFamily="18" charset="0"/>
                <a:ea typeface="Aptos" panose="020B0004020202020204" pitchFamily="34" charset="0"/>
              </a:rPr>
              <a:t>“Now all these things happened to them as examples, and they were written for our admonition, upon whom the ends of the ages have come.  Therefore let him who thinks he stands take heed lest he fall.”</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361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4:11</a:t>
            </a:r>
          </a:p>
          <a:p>
            <a:pPr marL="0" indent="0">
              <a:buNone/>
            </a:pPr>
            <a:r>
              <a:rPr lang="en-US" sz="4800" b="1" i="1" dirty="0">
                <a:effectLst/>
                <a:latin typeface="Times New Roman" panose="02020603050405020304" pitchFamily="18" charset="0"/>
                <a:ea typeface="Aptos" panose="020B0004020202020204" pitchFamily="34" charset="0"/>
              </a:rPr>
              <a:t>“… that you also aspire to lead a quiet life, to mind your own business, and to work with your own hands, as we commanded you …”.</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8079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endParaRPr lang="en-US" sz="4800" dirty="0">
              <a:latin typeface="Arial" panose="020B0604020202020204" pitchFamily="34" charset="0"/>
              <a:cs typeface="Arial" panose="020B0604020202020204" pitchFamily="34" charset="0"/>
            </a:endParaRPr>
          </a:p>
          <a:p>
            <a:pPr marL="0" indent="0">
              <a:buNone/>
            </a:pPr>
            <a:r>
              <a:rPr lang="en-US" sz="5400" i="1" dirty="0">
                <a:effectLst/>
                <a:latin typeface="Times New Roman" panose="02020603050405020304" pitchFamily="18" charset="0"/>
                <a:ea typeface="Aptos" panose="020B0004020202020204" pitchFamily="34" charset="0"/>
              </a:rPr>
              <a:t>“His words may reflect less than ideal conditions in their church.”</a:t>
            </a:r>
          </a:p>
          <a:p>
            <a:pPr marL="0" indent="0">
              <a:buNone/>
            </a:pPr>
            <a:r>
              <a:rPr lang="en-US" sz="4400" dirty="0">
                <a:latin typeface="Times New Roman" panose="02020603050405020304" pitchFamily="18" charset="0"/>
                <a:cs typeface="Arial" panose="020B0604020202020204" pitchFamily="34" charset="0"/>
              </a:rPr>
              <a:t>               The Bible Knowledge Commentary</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2563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4:11</a:t>
            </a:r>
          </a:p>
          <a:p>
            <a:pPr marL="0" indent="0">
              <a:buNone/>
            </a:pPr>
            <a:r>
              <a:rPr lang="en-US" sz="4800" b="1" i="1" dirty="0">
                <a:effectLst/>
                <a:latin typeface="Times New Roman" panose="02020603050405020304" pitchFamily="18" charset="0"/>
                <a:ea typeface="Aptos" panose="020B0004020202020204" pitchFamily="34" charset="0"/>
              </a:rPr>
              <a:t>“… </a:t>
            </a:r>
            <a:r>
              <a:rPr lang="en-US" sz="4800" b="1" i="1" dirty="0">
                <a:solidFill>
                  <a:srgbClr val="FF0000"/>
                </a:solidFill>
                <a:effectLst/>
                <a:latin typeface="Times New Roman" panose="02020603050405020304" pitchFamily="18" charset="0"/>
                <a:ea typeface="Aptos" panose="020B0004020202020204" pitchFamily="34" charset="0"/>
              </a:rPr>
              <a:t>that you also aspire to lead a quiet life</a:t>
            </a:r>
            <a:r>
              <a:rPr lang="en-US" sz="4800" b="1" i="1" dirty="0">
                <a:effectLst/>
                <a:latin typeface="Times New Roman" panose="02020603050405020304" pitchFamily="18" charset="0"/>
                <a:ea typeface="Aptos" panose="020B0004020202020204" pitchFamily="34" charset="0"/>
              </a:rPr>
              <a:t>, to mind your own business, and to work with your own hands, as we commanded you …”.</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45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862513"/>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“We live in a world where sexual temptation is more readily accessible than at any other time in history.  When I was a young man, it wasn’t nearly as easy to view pornography as it is now.  Then, you had to deliberately search it out, often in sleazy stores where you wouldn’t want to be caught dead.  Now, it just takes a few clicks on your smartphone.  In 1988, before the internet or smartphones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3907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000" dirty="0">
                <a:latin typeface="Arial" panose="020B0604020202020204" pitchFamily="34" charset="0"/>
                <a:cs typeface="Arial" panose="020B0604020202020204" pitchFamily="34" charset="0"/>
              </a:rPr>
              <a:t>1 Timothy 2:1-4</a:t>
            </a:r>
          </a:p>
          <a:p>
            <a:pPr marL="0" indent="0">
              <a:buNone/>
            </a:pPr>
            <a:r>
              <a:rPr lang="en-US" sz="4000" b="1" i="1" dirty="0">
                <a:effectLst/>
                <a:latin typeface="Times New Roman" panose="02020603050405020304" pitchFamily="18" charset="0"/>
                <a:ea typeface="Aptos" panose="020B0004020202020204" pitchFamily="34" charset="0"/>
              </a:rPr>
              <a:t>“Therefore I exhort first of all that supplications, prayers, intercessions, and giving of thanks be made for all men, for kings and all who are in authority, that we may lead a quiet and peaceable life in all godliness and reverence.  For this is good and acceptable in the sight of God our Savior, who desires all men to be saved and to come to the knowledge of the truth.”</a:t>
            </a:r>
            <a:r>
              <a:rPr lang="en-US" sz="4000" dirty="0">
                <a:effectLst/>
                <a:latin typeface="Times New Roman" panose="02020603050405020304" pitchFamily="18" charset="0"/>
                <a:ea typeface="Aptos" panose="020B0004020202020204" pitchFamily="34" charset="0"/>
              </a:rPr>
              <a:t> </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303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000" dirty="0">
                <a:latin typeface="Arial" panose="020B0604020202020204" pitchFamily="34" charset="0"/>
                <a:cs typeface="Arial" panose="020B0604020202020204" pitchFamily="34" charset="0"/>
              </a:rPr>
              <a:t>1 Timothy 2:1-4</a:t>
            </a:r>
          </a:p>
          <a:p>
            <a:pPr marL="0" indent="0">
              <a:buNone/>
            </a:pPr>
            <a:r>
              <a:rPr lang="en-US" sz="4000" b="1" i="1" dirty="0">
                <a:effectLst/>
                <a:latin typeface="Times New Roman" panose="02020603050405020304" pitchFamily="18" charset="0"/>
                <a:ea typeface="Aptos" panose="020B0004020202020204" pitchFamily="34" charset="0"/>
              </a:rPr>
              <a:t>“Therefore I exhort first of all that supplications, prayers, intercessions, and giving of thanks be made for all men, for kings and all who are in authority, that we may lead a quiet and </a:t>
            </a:r>
            <a:r>
              <a:rPr lang="en-US" sz="4000" b="1" i="1" dirty="0">
                <a:solidFill>
                  <a:srgbClr val="FF0000"/>
                </a:solidFill>
                <a:effectLst/>
                <a:latin typeface="Times New Roman" panose="02020603050405020304" pitchFamily="18" charset="0"/>
                <a:ea typeface="Aptos" panose="020B0004020202020204" pitchFamily="34" charset="0"/>
              </a:rPr>
              <a:t>peaceable life in all godliness and reverence</a:t>
            </a:r>
            <a:r>
              <a:rPr lang="en-US" sz="4000" b="1" i="1" dirty="0">
                <a:effectLst/>
                <a:latin typeface="Times New Roman" panose="02020603050405020304" pitchFamily="18" charset="0"/>
                <a:ea typeface="Aptos" panose="020B0004020202020204" pitchFamily="34" charset="0"/>
              </a:rPr>
              <a:t>.  For this is good and acceptable in the sight of God our Savior, who desires all men to be saved and to come to the knowledge of the truth.”</a:t>
            </a:r>
            <a:r>
              <a:rPr lang="en-US" sz="4000" dirty="0">
                <a:effectLst/>
                <a:latin typeface="Times New Roman" panose="02020603050405020304" pitchFamily="18" charset="0"/>
                <a:ea typeface="Aptos" panose="020B0004020202020204" pitchFamily="34" charset="0"/>
              </a:rPr>
              <a:t> </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9641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000" dirty="0">
                <a:latin typeface="Arial" panose="020B0604020202020204" pitchFamily="34" charset="0"/>
                <a:cs typeface="Arial" panose="020B0604020202020204" pitchFamily="34" charset="0"/>
              </a:rPr>
              <a:t>1 Timothy 2:1-4</a:t>
            </a:r>
          </a:p>
          <a:p>
            <a:pPr marL="0" indent="0">
              <a:buNone/>
            </a:pPr>
            <a:r>
              <a:rPr lang="en-US" sz="4000" b="1" i="1" dirty="0">
                <a:effectLst/>
                <a:latin typeface="Times New Roman" panose="02020603050405020304" pitchFamily="18" charset="0"/>
                <a:ea typeface="Aptos" panose="020B0004020202020204" pitchFamily="34" charset="0"/>
              </a:rPr>
              <a:t>“Therefore I exhort first of all that supplications, prayers, intercessions, and giving of thanks be made for all men, for kings and all who are in authority, that we may lead a quiet and </a:t>
            </a:r>
            <a:r>
              <a:rPr lang="en-US" sz="4000" b="1" i="1" dirty="0">
                <a:solidFill>
                  <a:srgbClr val="FF0000"/>
                </a:solidFill>
                <a:effectLst/>
                <a:latin typeface="Times New Roman" panose="02020603050405020304" pitchFamily="18" charset="0"/>
                <a:ea typeface="Aptos" panose="020B0004020202020204" pitchFamily="34" charset="0"/>
              </a:rPr>
              <a:t>peaceable life in all godliness and reverence</a:t>
            </a:r>
            <a:r>
              <a:rPr lang="en-US" sz="4000" b="1" i="1" dirty="0">
                <a:effectLst/>
                <a:latin typeface="Times New Roman" panose="02020603050405020304" pitchFamily="18" charset="0"/>
                <a:ea typeface="Aptos" panose="020B0004020202020204" pitchFamily="34" charset="0"/>
              </a:rPr>
              <a:t>.  For this is good and acceptable in the sight of God our Savior, who </a:t>
            </a:r>
            <a:r>
              <a:rPr lang="en-US" sz="4000" b="1" i="1" dirty="0">
                <a:solidFill>
                  <a:srgbClr val="FF0000"/>
                </a:solidFill>
                <a:effectLst/>
                <a:latin typeface="Times New Roman" panose="02020603050405020304" pitchFamily="18" charset="0"/>
                <a:ea typeface="Aptos" panose="020B0004020202020204" pitchFamily="34" charset="0"/>
              </a:rPr>
              <a:t>desires all men to be saved and to come to the knowledge of the truth</a:t>
            </a:r>
            <a:r>
              <a:rPr lang="en-US" sz="4000" b="1" i="1" dirty="0">
                <a:effectLst/>
                <a:latin typeface="Times New Roman" panose="02020603050405020304" pitchFamily="18" charset="0"/>
                <a:ea typeface="Aptos" panose="020B0004020202020204" pitchFamily="34" charset="0"/>
              </a:rPr>
              <a:t>.”</a:t>
            </a:r>
            <a:r>
              <a:rPr lang="en-US" sz="4000" dirty="0">
                <a:effectLst/>
                <a:latin typeface="Times New Roman" panose="02020603050405020304" pitchFamily="18" charset="0"/>
                <a:ea typeface="Aptos" panose="020B0004020202020204" pitchFamily="34" charset="0"/>
              </a:rPr>
              <a:t> </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1332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4:11</a:t>
            </a:r>
          </a:p>
          <a:p>
            <a:pPr marL="0" indent="0">
              <a:buNone/>
            </a:pPr>
            <a:r>
              <a:rPr lang="en-US" sz="4800" b="1" i="1" dirty="0">
                <a:effectLst/>
                <a:latin typeface="Times New Roman" panose="02020603050405020304" pitchFamily="18" charset="0"/>
                <a:ea typeface="Aptos" panose="020B0004020202020204" pitchFamily="34" charset="0"/>
              </a:rPr>
              <a:t>“… that you also aspire to lead a quiet life, </a:t>
            </a:r>
            <a:r>
              <a:rPr lang="en-US" sz="4800" b="1" i="1" dirty="0">
                <a:solidFill>
                  <a:srgbClr val="FF0000"/>
                </a:solidFill>
                <a:effectLst/>
                <a:latin typeface="Times New Roman" panose="02020603050405020304" pitchFamily="18" charset="0"/>
                <a:ea typeface="Aptos" panose="020B0004020202020204" pitchFamily="34" charset="0"/>
              </a:rPr>
              <a:t>to mind your own business</a:t>
            </a:r>
            <a:r>
              <a:rPr lang="en-US" sz="4800" b="1" i="1" dirty="0">
                <a:effectLst/>
                <a:latin typeface="Times New Roman" panose="02020603050405020304" pitchFamily="18" charset="0"/>
                <a:ea typeface="Aptos" panose="020B0004020202020204" pitchFamily="34" charset="0"/>
              </a:rPr>
              <a:t>, and to work with your own hands, as we commanded you …”.</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3474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2 Thessalonians 3:11</a:t>
            </a:r>
          </a:p>
          <a:p>
            <a:pPr marL="0" indent="0">
              <a:buNone/>
            </a:pPr>
            <a:r>
              <a:rPr lang="en-US" sz="4800" b="1" i="1" dirty="0">
                <a:effectLst/>
                <a:latin typeface="Times New Roman" panose="02020603050405020304" pitchFamily="18" charset="0"/>
                <a:ea typeface="Aptos" panose="020B0004020202020204" pitchFamily="34" charset="0"/>
              </a:rPr>
              <a:t>“For we hear that there are some who walk among you in a disorderly manner, not working at all, but are busybodies.”</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1178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400" dirty="0">
                <a:latin typeface="Arial" panose="020B0604020202020204" pitchFamily="34" charset="0"/>
                <a:cs typeface="Arial" panose="020B0604020202020204" pitchFamily="34" charset="0"/>
              </a:rPr>
              <a:t>Busybodies …</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4400" dirty="0">
                <a:latin typeface="Arial" panose="020B0604020202020204" pitchFamily="34" charset="0"/>
                <a:cs typeface="Arial" panose="020B0604020202020204" pitchFamily="34" charset="0"/>
              </a:rPr>
              <a:t>Thayer’s – </a:t>
            </a:r>
            <a:r>
              <a:rPr lang="en-US" sz="4400" i="1" dirty="0">
                <a:effectLst/>
                <a:latin typeface="Times New Roman" panose="02020603050405020304" pitchFamily="18" charset="0"/>
                <a:ea typeface="Aptos" panose="020B0004020202020204" pitchFamily="34" charset="0"/>
              </a:rPr>
              <a:t>“used apparently of a person officiously inquisitive about other’s affairs.”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584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400" dirty="0">
                <a:latin typeface="Arial" panose="020B0604020202020204" pitchFamily="34" charset="0"/>
                <a:cs typeface="Arial" panose="020B0604020202020204" pitchFamily="34" charset="0"/>
              </a:rPr>
              <a:t>Busybodies …</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4400" dirty="0">
                <a:latin typeface="Arial" panose="020B0604020202020204" pitchFamily="34" charset="0"/>
                <a:cs typeface="Arial" panose="020B0604020202020204" pitchFamily="34" charset="0"/>
              </a:rPr>
              <a:t>Thayer’s – </a:t>
            </a:r>
            <a:r>
              <a:rPr lang="en-US" sz="4400" i="1" dirty="0">
                <a:effectLst/>
                <a:latin typeface="Times New Roman" panose="02020603050405020304" pitchFamily="18" charset="0"/>
                <a:ea typeface="Aptos" panose="020B0004020202020204" pitchFamily="34" charset="0"/>
              </a:rPr>
              <a:t>“used apparently of a person officiously inquisitive about other’s affairs.”</a:t>
            </a:r>
          </a:p>
          <a:p>
            <a:pPr marL="0" indent="0">
              <a:buNone/>
            </a:pPr>
            <a:endParaRPr lang="en-US" sz="4400" i="1" dirty="0">
              <a:latin typeface="Times New Roman" panose="02020603050405020304" pitchFamily="18" charset="0"/>
              <a:cs typeface="Arial" panose="020B0604020202020204" pitchFamily="34" charset="0"/>
            </a:endParaRPr>
          </a:p>
          <a:p>
            <a:pPr marL="0" indent="0">
              <a:buNone/>
            </a:pPr>
            <a:r>
              <a:rPr lang="en-US" sz="4400" dirty="0">
                <a:latin typeface="Arial" panose="020B0604020202020204" pitchFamily="34" charset="0"/>
                <a:cs typeface="Arial" panose="020B0604020202020204" pitchFamily="34" charset="0"/>
              </a:rPr>
              <a:t>Officiously</a:t>
            </a:r>
            <a:r>
              <a:rPr lang="en-US" sz="4400" i="1" dirty="0">
                <a:latin typeface="Times New Roman" panose="02020603050405020304" pitchFamily="18" charset="0"/>
                <a:cs typeface="Arial" panose="020B0604020202020204" pitchFamily="34" charset="0"/>
              </a:rPr>
              <a:t> – (Webster’s) </a:t>
            </a:r>
            <a:r>
              <a:rPr lang="en-US" sz="4400" i="1" dirty="0">
                <a:effectLst/>
                <a:latin typeface="Times New Roman" panose="02020603050405020304" pitchFamily="18" charset="0"/>
                <a:ea typeface="Aptos" panose="020B0004020202020204" pitchFamily="34" charset="0"/>
              </a:rPr>
              <a:t>“volunteering one’s services where they are neither asked nor needed.”</a:t>
            </a:r>
            <a:r>
              <a:rPr lang="en-US" sz="4400" dirty="0">
                <a:effectLst/>
                <a:latin typeface="Times New Roman" panose="02020603050405020304" pitchFamily="18" charset="0"/>
                <a:ea typeface="Aptos" panose="020B0004020202020204" pitchFamily="34" charset="0"/>
              </a:rPr>
              <a:t>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829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Peter 4:15</a:t>
            </a:r>
          </a:p>
          <a:p>
            <a:pPr marL="0" indent="0">
              <a:buNone/>
            </a:pPr>
            <a:r>
              <a:rPr lang="en-US" sz="4800" b="1" i="1" dirty="0">
                <a:effectLst/>
                <a:latin typeface="Times New Roman" panose="02020603050405020304" pitchFamily="18" charset="0"/>
                <a:ea typeface="Aptos" panose="020B0004020202020204" pitchFamily="34" charset="0"/>
              </a:rPr>
              <a:t>“But let none of you suffer as a murderer, a thief, an evildoer, or as a busybody in other people’s matters.”</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638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Proverbs 25:17</a:t>
            </a:r>
          </a:p>
          <a:p>
            <a:pPr marL="0" indent="0">
              <a:buNone/>
            </a:pPr>
            <a:r>
              <a:rPr lang="en-US" sz="4800" b="1" i="1" dirty="0">
                <a:effectLst/>
                <a:latin typeface="Times New Roman" panose="02020603050405020304" pitchFamily="18" charset="0"/>
                <a:ea typeface="Aptos" panose="020B0004020202020204" pitchFamily="34" charset="0"/>
              </a:rPr>
              <a:t>“Seldom set foot in your neighbor’s house, lest he become weary of you and hate you.”</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463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4:11</a:t>
            </a:r>
          </a:p>
          <a:p>
            <a:pPr marL="0" indent="0">
              <a:buNone/>
            </a:pPr>
            <a:r>
              <a:rPr lang="en-US" sz="4800" b="1" i="1" dirty="0">
                <a:effectLst/>
                <a:latin typeface="Times New Roman" panose="02020603050405020304" pitchFamily="18" charset="0"/>
                <a:ea typeface="Aptos" panose="020B0004020202020204" pitchFamily="34" charset="0"/>
              </a:rPr>
              <a:t>“… that you also aspire to lead a quiet life, to mind your own business, </a:t>
            </a:r>
            <a:r>
              <a:rPr lang="en-US" sz="4800" b="1" i="1" dirty="0">
                <a:solidFill>
                  <a:srgbClr val="FF0000"/>
                </a:solidFill>
                <a:effectLst/>
                <a:latin typeface="Times New Roman" panose="02020603050405020304" pitchFamily="18" charset="0"/>
                <a:ea typeface="Aptos" panose="020B0004020202020204" pitchFamily="34" charset="0"/>
              </a:rPr>
              <a:t>and to work with your own hands, as we commanded you</a:t>
            </a:r>
            <a:r>
              <a:rPr lang="en-US" sz="4800" b="1" i="1" dirty="0">
                <a:effectLst/>
                <a:latin typeface="Times New Roman" panose="02020603050405020304" pitchFamily="18" charset="0"/>
                <a:ea typeface="Aptos" panose="020B0004020202020204" pitchFamily="34" charset="0"/>
              </a:rPr>
              <a:t> …”.</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16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existed, Leadership journal (Winter, 1988, p. 24) did a survey on sex and the American clergy.  Of the pastors responding to the survey, 20 percent said that they looked at sexually oriented print, video, or movies at least once a month!  And 38 percent of these pastors said they find themselves fantasizing about sex with someone other than their spouse at least once a month.  The same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55425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2:9</a:t>
            </a:r>
          </a:p>
          <a:p>
            <a:pPr marL="0" indent="0">
              <a:buNone/>
            </a:pPr>
            <a:r>
              <a:rPr lang="en-US" sz="4800" b="1" i="1" dirty="0">
                <a:effectLst/>
                <a:latin typeface="Times New Roman" panose="02020603050405020304" pitchFamily="18" charset="0"/>
                <a:ea typeface="Aptos" panose="020B0004020202020204" pitchFamily="34" charset="0"/>
              </a:rPr>
              <a:t>“For you remember, brethren, our labor and toil; for laboring night and day, that we might not be a burden to any of you, we preached to you the gospel of God.”</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32529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4:12</a:t>
            </a:r>
          </a:p>
          <a:p>
            <a:pPr marL="0" indent="0">
              <a:buNone/>
            </a:pPr>
            <a:r>
              <a:rPr lang="en-US" sz="4800" b="1" i="1" dirty="0">
                <a:effectLst/>
                <a:latin typeface="Times New Roman" panose="02020603050405020304" pitchFamily="18" charset="0"/>
                <a:ea typeface="Aptos" panose="020B0004020202020204" pitchFamily="34" charset="0"/>
              </a:rPr>
              <a:t>“… that you may walk properly toward those who are outside, and that you may lack nothing.”</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4995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591175"/>
          </a:xfrm>
        </p:spPr>
        <p:txBody>
          <a:bodyPr>
            <a:normAutofit/>
          </a:bodyPr>
          <a:lstStyle/>
          <a:p>
            <a:pPr marL="0" indent="0">
              <a:buNone/>
            </a:pPr>
            <a:endParaRPr lang="en-US" sz="48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1 Thessalonians 4:12</a:t>
            </a:r>
          </a:p>
          <a:p>
            <a:pPr marL="0" indent="0">
              <a:buNone/>
            </a:pPr>
            <a:r>
              <a:rPr lang="en-US" sz="4800" b="1" i="1" dirty="0">
                <a:effectLst/>
                <a:latin typeface="Times New Roman" panose="02020603050405020304" pitchFamily="18" charset="0"/>
                <a:ea typeface="Aptos" panose="020B0004020202020204" pitchFamily="34" charset="0"/>
              </a:rPr>
              <a:t>“… that you may walk properly </a:t>
            </a:r>
            <a:r>
              <a:rPr lang="en-US" sz="4800" b="1" i="1" dirty="0">
                <a:solidFill>
                  <a:srgbClr val="FF0000"/>
                </a:solidFill>
                <a:effectLst/>
                <a:latin typeface="Times New Roman" panose="02020603050405020304" pitchFamily="18" charset="0"/>
                <a:ea typeface="Aptos" panose="020B0004020202020204" pitchFamily="34" charset="0"/>
              </a:rPr>
              <a:t>toward those who are outside</a:t>
            </a:r>
            <a:r>
              <a:rPr lang="en-US" sz="4800" b="1" i="1" dirty="0">
                <a:effectLst/>
                <a:latin typeface="Times New Roman" panose="02020603050405020304" pitchFamily="18" charset="0"/>
                <a:ea typeface="Aptos" panose="020B0004020202020204" pitchFamily="34" charset="0"/>
              </a:rPr>
              <a:t>, and that you may lack nothing.”</a:t>
            </a:r>
            <a:r>
              <a:rPr lang="en-US" sz="4800" dirty="0">
                <a:effectLst/>
                <a:latin typeface="Times New Roman" panose="02020603050405020304" pitchFamily="18" charset="0"/>
                <a:ea typeface="Aptos" panose="020B0004020202020204" pitchFamily="34" charset="0"/>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55535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D860-3DAD-F15D-7068-BFDBE5D823FB}"/>
              </a:ext>
            </a:extLst>
          </p:cNvPr>
          <p:cNvSpPr>
            <a:spLocks noGrp="1"/>
          </p:cNvSpPr>
          <p:nvPr>
            <p:ph type="title"/>
          </p:nvPr>
        </p:nvSpPr>
        <p:spPr/>
        <p:txBody>
          <a:bodyPr/>
          <a:lstStyle/>
          <a:p>
            <a:r>
              <a:rPr lang="en-US" dirty="0"/>
              <a:t>2 Purposes to Paul’s Exhortations:</a:t>
            </a:r>
          </a:p>
        </p:txBody>
      </p:sp>
    </p:spTree>
    <p:extLst>
      <p:ext uri="{BB962C8B-B14F-4D97-AF65-F5344CB8AC3E}">
        <p14:creationId xmlns:p14="http://schemas.microsoft.com/office/powerpoint/2010/main" val="3717140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D860-3DAD-F15D-7068-BFDBE5D823FB}"/>
              </a:ext>
            </a:extLst>
          </p:cNvPr>
          <p:cNvSpPr>
            <a:spLocks noGrp="1"/>
          </p:cNvSpPr>
          <p:nvPr>
            <p:ph type="title"/>
          </p:nvPr>
        </p:nvSpPr>
        <p:spPr/>
        <p:txBody>
          <a:bodyPr/>
          <a:lstStyle/>
          <a:p>
            <a:r>
              <a:rPr lang="en-US" dirty="0"/>
              <a:t>2 Purposes to Paul’s Exhortations:</a:t>
            </a:r>
          </a:p>
        </p:txBody>
      </p:sp>
      <p:sp>
        <p:nvSpPr>
          <p:cNvPr id="3" name="Content Placeholder 2">
            <a:extLst>
              <a:ext uri="{FF2B5EF4-FFF2-40B4-BE49-F238E27FC236}">
                <a16:creationId xmlns:a16="http://schemas.microsoft.com/office/drawing/2014/main" id="{D5D62093-3A12-F076-37FC-A6C2726726A6}"/>
              </a:ext>
            </a:extLst>
          </p:cNvPr>
          <p:cNvSpPr>
            <a:spLocks noGrp="1"/>
          </p:cNvSpPr>
          <p:nvPr>
            <p:ph idx="1"/>
          </p:nvPr>
        </p:nvSpPr>
        <p:spPr/>
        <p:txBody>
          <a:bodyPr>
            <a:normAutofit/>
          </a:bodyPr>
          <a:lstStyle/>
          <a:p>
            <a:r>
              <a:rPr lang="en-US" sz="4400" dirty="0">
                <a:latin typeface="Times New Roman" panose="02020603050405020304" pitchFamily="18" charset="0"/>
                <a:ea typeface="Aptos" panose="020B0004020202020204" pitchFamily="34" charset="0"/>
              </a:rPr>
              <a:t>H</a:t>
            </a:r>
            <a:r>
              <a:rPr lang="en-US" sz="4400" dirty="0">
                <a:effectLst/>
                <a:latin typeface="Times New Roman" panose="02020603050405020304" pitchFamily="18" charset="0"/>
                <a:ea typeface="Aptos" panose="020B0004020202020204" pitchFamily="34" charset="0"/>
              </a:rPr>
              <a:t>is exhortations, if followed, will enable the believer to enjoy a closer relationship with Christ. </a:t>
            </a:r>
            <a:endParaRPr lang="en-US" sz="4400" dirty="0"/>
          </a:p>
        </p:txBody>
      </p:sp>
    </p:spTree>
    <p:extLst>
      <p:ext uri="{BB962C8B-B14F-4D97-AF65-F5344CB8AC3E}">
        <p14:creationId xmlns:p14="http://schemas.microsoft.com/office/powerpoint/2010/main" val="15084047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D860-3DAD-F15D-7068-BFDBE5D823FB}"/>
              </a:ext>
            </a:extLst>
          </p:cNvPr>
          <p:cNvSpPr>
            <a:spLocks noGrp="1"/>
          </p:cNvSpPr>
          <p:nvPr>
            <p:ph type="title"/>
          </p:nvPr>
        </p:nvSpPr>
        <p:spPr/>
        <p:txBody>
          <a:bodyPr/>
          <a:lstStyle/>
          <a:p>
            <a:r>
              <a:rPr lang="en-US" dirty="0"/>
              <a:t>2 Purposes to Paul’s Exhortations:</a:t>
            </a:r>
          </a:p>
        </p:txBody>
      </p:sp>
      <p:sp>
        <p:nvSpPr>
          <p:cNvPr id="3" name="Content Placeholder 2">
            <a:extLst>
              <a:ext uri="{FF2B5EF4-FFF2-40B4-BE49-F238E27FC236}">
                <a16:creationId xmlns:a16="http://schemas.microsoft.com/office/drawing/2014/main" id="{D5D62093-3A12-F076-37FC-A6C2726726A6}"/>
              </a:ext>
            </a:extLst>
          </p:cNvPr>
          <p:cNvSpPr>
            <a:spLocks noGrp="1"/>
          </p:cNvSpPr>
          <p:nvPr>
            <p:ph idx="1"/>
          </p:nvPr>
        </p:nvSpPr>
        <p:spPr/>
        <p:txBody>
          <a:bodyPr>
            <a:normAutofit/>
          </a:bodyPr>
          <a:lstStyle/>
          <a:p>
            <a:r>
              <a:rPr lang="en-US" sz="4400" dirty="0">
                <a:latin typeface="Times New Roman" panose="02020603050405020304" pitchFamily="18" charset="0"/>
                <a:ea typeface="Aptos" panose="020B0004020202020204" pitchFamily="34" charset="0"/>
              </a:rPr>
              <a:t>H</a:t>
            </a:r>
            <a:r>
              <a:rPr lang="en-US" sz="4400" dirty="0">
                <a:effectLst/>
                <a:latin typeface="Times New Roman" panose="02020603050405020304" pitchFamily="18" charset="0"/>
                <a:ea typeface="Aptos" panose="020B0004020202020204" pitchFamily="34" charset="0"/>
              </a:rPr>
              <a:t>is exhortations, if followed, will enable the believer to enjoy a closer relationship with Christ. </a:t>
            </a:r>
          </a:p>
          <a:p>
            <a:pPr marL="0" indent="0">
              <a:buNone/>
            </a:pPr>
            <a:endParaRPr lang="en-US" sz="4400" dirty="0">
              <a:effectLst/>
              <a:latin typeface="Times New Roman" panose="02020603050405020304" pitchFamily="18" charset="0"/>
              <a:ea typeface="Aptos" panose="020B0004020202020204" pitchFamily="34" charset="0"/>
            </a:endParaRPr>
          </a:p>
          <a:p>
            <a:r>
              <a:rPr lang="en-US" sz="4400" dirty="0">
                <a:latin typeface="Times New Roman" panose="02020603050405020304" pitchFamily="18" charset="0"/>
              </a:rPr>
              <a:t>His exhortations always have in mind our testimony before an unbelieving world.</a:t>
            </a:r>
            <a:endParaRPr lang="en-US" sz="4400" dirty="0"/>
          </a:p>
        </p:txBody>
      </p:sp>
    </p:spTree>
    <p:extLst>
      <p:ext uri="{BB962C8B-B14F-4D97-AF65-F5344CB8AC3E}">
        <p14:creationId xmlns:p14="http://schemas.microsoft.com/office/powerpoint/2010/main" val="65524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791261"/>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survey found that 12 percent of pastors admitted to committing adultery since entering local church ministry!  Leadership asked the same questions of readers of Christianity Today magazine who were not pastors. The incidences of immorality were nearly double, with 23 percent admitting to extramarital sex (p. 12)! More than a decade ago, Al Mohler wrote (cited without reference</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50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633364" cy="5591175"/>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by </a:t>
            </a:r>
            <a:r>
              <a:rPr lang="en-US" sz="4400" i="1" dirty="0" err="1">
                <a:effectLst/>
                <a:latin typeface="Times New Roman" panose="02020603050405020304" pitchFamily="18" charset="0"/>
                <a:ea typeface="Aptos" panose="020B0004020202020204" pitchFamily="34" charset="0"/>
              </a:rPr>
              <a:t>Ligon</a:t>
            </a:r>
            <a:r>
              <a:rPr lang="en-US" sz="4400" i="1" dirty="0">
                <a:effectLst/>
                <a:latin typeface="Times New Roman" panose="02020603050405020304" pitchFamily="18" charset="0"/>
                <a:ea typeface="Aptos" panose="020B0004020202020204" pitchFamily="34" charset="0"/>
              </a:rPr>
              <a:t> Duncan in a sermon on Ephesians 5:3, June 4, 2006, at: fpcjackson.org/resources/sermons/Ephesians): ‘The statistics are truly frightening.  According to industry studies, 70% percent of 18-24 year old men visit pornographic sites in a typical month. These young men represent something like one-fourth of all visitors to pornographic sites on the internet. The next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427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826887"/>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largest group of users are young men in their 20’s and 30’s, 66% of whom report being regular users of pornography …. Today the average teenage boy is likely to have seen thousands of explicit sexual images, ranging across the spectrum of sexualities and perversions.  Many of these boys and young men are driven by sexual fantasies that previous generations of young men would not</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11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898139"/>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have even known existed …. Today Americans rent more than 800 million pornographic videos and DVD’s every year.  About 20% of all video rentals are pornographic.  At least 11,000 pornographic videos are produced annually, amounting to revenue for the adult film industry estimated at between 5 and 10 billion dollars a year.’”</a:t>
            </a:r>
            <a:r>
              <a:rPr lang="en-US" sz="4400" dirty="0">
                <a:effectLst/>
                <a:latin typeface="Times New Roman" panose="02020603050405020304" pitchFamily="18" charset="0"/>
                <a:ea typeface="Aptos" panose="020B0004020202020204" pitchFamily="34" charset="0"/>
              </a:rPr>
              <a:t> </a:t>
            </a:r>
          </a:p>
          <a:p>
            <a:pPr marL="0" indent="0">
              <a:buNone/>
            </a:pPr>
            <a:r>
              <a:rPr lang="en-US" sz="4400" dirty="0">
                <a:latin typeface="Times New Roman" panose="02020603050405020304" pitchFamily="18" charset="0"/>
                <a:cs typeface="Arial" panose="020B0604020202020204" pitchFamily="34" charset="0"/>
              </a:rPr>
              <a:t>                                         bible.org website</a:t>
            </a:r>
            <a:endParaRPr lang="en-US" sz="4400" dirty="0">
              <a:latin typeface="Arial" panose="020B0604020202020204" pitchFamily="34" charset="0"/>
              <a:cs typeface="Arial" panose="020B0604020202020204" pitchFamily="34" charset="0"/>
            </a:endParaRPr>
          </a:p>
          <a:p>
            <a:pPr marL="0" indent="0">
              <a:buNone/>
            </a:pP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1382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F21CFF-108C-53D1-94F1-E5F0D9B061C2}"/>
              </a:ext>
            </a:extLst>
          </p:cNvPr>
          <p:cNvSpPr>
            <a:spLocks noGrp="1"/>
          </p:cNvSpPr>
          <p:nvPr>
            <p:ph idx="1"/>
          </p:nvPr>
        </p:nvSpPr>
        <p:spPr>
          <a:xfrm>
            <a:off x="838200" y="585788"/>
            <a:ext cx="10515600" cy="5898139"/>
          </a:xfrm>
        </p:spPr>
        <p:txBody>
          <a:bodyPr>
            <a:normAutofit/>
          </a:bodyPr>
          <a:lstStyle/>
          <a:p>
            <a:pPr marL="0" indent="0">
              <a:buNone/>
            </a:pPr>
            <a:r>
              <a:rPr lang="en-US" sz="4400" i="1" dirty="0">
                <a:effectLst/>
                <a:latin typeface="Times New Roman" panose="02020603050405020304" pitchFamily="18" charset="0"/>
                <a:ea typeface="Aptos" panose="020B0004020202020204" pitchFamily="34" charset="0"/>
              </a:rPr>
              <a:t>“Of course, with the invention of the smartphone, those statistics are probably not nearly as high as they would be now.  And if you think that Christian men are exempt from this temptation, you’re not in touch with reality.  It is a huge problem in the evangelical church!  And I’ve read that the problem exists among Christian women, also.”                           </a:t>
            </a:r>
            <a:r>
              <a:rPr lang="en-US" sz="4400" dirty="0">
                <a:latin typeface="Times New Roman" panose="02020603050405020304" pitchFamily="18" charset="0"/>
                <a:cs typeface="Arial" panose="020B0604020202020204" pitchFamily="34" charset="0"/>
              </a:rPr>
              <a:t>bible.org website</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628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71</TotalTime>
  <Words>1891</Words>
  <Application>Microsoft Office PowerPoint</Application>
  <PresentationFormat>Widescreen</PresentationFormat>
  <Paragraphs>113</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Aptos</vt:lpstr>
      <vt:lpstr>Aptos Display</vt:lpstr>
      <vt:lpstr>Arial</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Purposes to Paul’s Exhortations:</vt:lpstr>
      <vt:lpstr>2 Purposes to Paul’s Exhortations:</vt:lpstr>
      <vt:lpstr>2 Purposes to Paul’s Exhortations: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Kenneth Stearns</cp:lastModifiedBy>
  <cp:revision>1</cp:revision>
  <dcterms:created xsi:type="dcterms:W3CDTF">2024-03-24T01:44:14Z</dcterms:created>
  <dcterms:modified xsi:type="dcterms:W3CDTF">2024-03-24T02:55:52Z</dcterms:modified>
</cp:coreProperties>
</file>