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jamestissot.org/The-Healing-Of-Ten-Lepers-Guerison-De-Dix-Lepreux.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biblia.com/bible/esv/Luke%2012.41-48" TargetMode="External"/><Relationship Id="rId2" Type="http://schemas.openxmlformats.org/officeDocument/2006/relationships/hyperlink" Target="https://biblia.com/bible/esv/Matt%2025.14-30" TargetMode="External"/><Relationship Id="rId1" Type="http://schemas.openxmlformats.org/officeDocument/2006/relationships/slideLayout" Target="../slideLayouts/slideLayout2.xml"/><Relationship Id="rId5" Type="http://schemas.openxmlformats.org/officeDocument/2006/relationships/hyperlink" Target="https://biblia.com/bible/esv/John%2018.36" TargetMode="External"/><Relationship Id="rId4" Type="http://schemas.openxmlformats.org/officeDocument/2006/relationships/hyperlink" Target="https://biblia.com/bible/esv/Mark%209.35"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68702"/>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such slaves with broken tools.</a:t>
            </a:r>
            <a:r>
              <a:rPr lang="en-US" sz="4800" dirty="0">
                <a:latin typeface="Times New Roman" panose="02020603050405020304" pitchFamily="18" charset="0"/>
                <a:ea typeface="Times New Roman" panose="02020603050405020304" pitchFamily="18" charset="0"/>
              </a:rPr>
              <a:t>  </a:t>
            </a:r>
            <a:r>
              <a:rPr lang="en-US" sz="4800" i="1" dirty="0">
                <a:effectLst/>
                <a:latin typeface="Times New Roman" panose="02020603050405020304" pitchFamily="18" charset="0"/>
                <a:ea typeface="Times New Roman" panose="02020603050405020304" pitchFamily="18" charset="0"/>
              </a:rPr>
              <a:t>Some have wondered why the Bible does not speak out strongly against slavery and why Paul would say what he does here rather than encourage slaves to run away or revolt and gain their freedom. The simple truth is that slavery itself is not evil. What makes it evil are the practices of evil men</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070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who violate God’s directions concerning slavery. That may sound a bit shocking to some of you, but a careful study of the Old Testament will prove out my statement.</a:t>
            </a:r>
            <a:r>
              <a:rPr lang="en-US" sz="4800" dirty="0">
                <a:latin typeface="Times New Roman" panose="02020603050405020304" pitchFamily="18" charset="0"/>
                <a:ea typeface="Times New Roman" panose="02020603050405020304" pitchFamily="18" charset="0"/>
              </a:rPr>
              <a:t>  </a:t>
            </a:r>
            <a:r>
              <a:rPr lang="en-US" sz="4800" i="1" dirty="0">
                <a:effectLst/>
                <a:latin typeface="Times New Roman" panose="02020603050405020304" pitchFamily="18" charset="0"/>
                <a:ea typeface="Times New Roman" panose="02020603050405020304" pitchFamily="18" charset="0"/>
              </a:rPr>
              <a:t>In the Mosaic Law, God allowed slavery in Israel for good purposes, but there were many restrictions. Its good purposes included</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9233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being a means by which restitution could be made and a welfare system of last resort that would train the one enslaved to handle their eventual freedom. Restrictions included the means by which people were enslaved, their treatment, and time restrictions on the length of service as a slave.”</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080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80060" y="550985"/>
            <a:ext cx="11087100" cy="5625978"/>
          </a:xfrm>
        </p:spPr>
        <p:txBody>
          <a:bodyPr>
            <a:noAutofit/>
          </a:bodyPr>
          <a:lstStyle/>
          <a:p>
            <a:pPr marL="0" marR="0" indent="0" fontAlgn="base">
              <a:spcBef>
                <a:spcPts val="0"/>
              </a:spcBef>
              <a:spcAft>
                <a:spcPts val="0"/>
              </a:spcAft>
              <a:buNone/>
            </a:pPr>
            <a:r>
              <a:rPr lang="en-US" sz="4400" i="1" dirty="0">
                <a:effectLst/>
                <a:latin typeface="Times New Roman" panose="02020603050405020304" pitchFamily="18" charset="0"/>
                <a:ea typeface="Calibri" panose="020F0502020204030204" pitchFamily="34" charset="0"/>
              </a:rPr>
              <a:t>“God allowed slavery in Israel for good purposes, but there were many restrictions. Its good purposes included being a means by which restitution could be made and a welfare system of last resort that would train the one enslaved to handle their eventual freedom. Restrictions included the means by which people were enslaved, their treatment, and time restrictions on the length of service as a slave.”</a:t>
            </a:r>
            <a:r>
              <a:rPr lang="en-US" sz="4400" dirty="0">
                <a:effectLst/>
                <a:latin typeface="Times New Roman" panose="02020603050405020304" pitchFamily="18" charset="0"/>
                <a:ea typeface="Calibri" panose="020F0502020204030204" pitchFamily="34" charset="0"/>
              </a:rPr>
              <a:t>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2119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80060" y="550985"/>
            <a:ext cx="11087100" cy="5625978"/>
          </a:xfrm>
        </p:spPr>
        <p:txBody>
          <a:bodyPr>
            <a:noAutofit/>
          </a:bodyPr>
          <a:lstStyle/>
          <a:p>
            <a:pPr marL="0" marR="0" indent="0" fontAlgn="base">
              <a:spcBef>
                <a:spcPts val="0"/>
              </a:spcBef>
              <a:spcAft>
                <a:spcPts val="0"/>
              </a:spcAft>
              <a:buNone/>
            </a:pPr>
            <a:r>
              <a:rPr lang="en-US" sz="4400" dirty="0">
                <a:effectLst/>
                <a:latin typeface="Times New Roman" panose="02020603050405020304" pitchFamily="18" charset="0"/>
                <a:ea typeface="Calibri" panose="020F0502020204030204" pitchFamily="34" charset="0"/>
              </a:rPr>
              <a:t>Exodus 21:2-6</a:t>
            </a:r>
          </a:p>
          <a:p>
            <a:pPr marL="0" marR="0" indent="0" fontAlgn="base">
              <a:spcBef>
                <a:spcPts val="0"/>
              </a:spcBef>
              <a:spcAft>
                <a:spcPts val="0"/>
              </a:spcAft>
              <a:buNone/>
            </a:pPr>
            <a:r>
              <a:rPr lang="en-US" sz="4400" b="1" i="1" dirty="0">
                <a:effectLst/>
                <a:latin typeface="Times New Roman" panose="02020603050405020304" pitchFamily="18" charset="0"/>
                <a:ea typeface="Calibri" panose="020F0502020204030204" pitchFamily="34" charset="0"/>
              </a:rPr>
              <a:t>“If you buy a Hebrew slave, he shall serve for six years; but on the seventh he shall go out as a free man without payment.  If he comes alone, he shall go out alone; if he is the husband of a wife, then his wife shall go out with him.  If his master gives him a wife, and she bears him sons or daughters, the wife and her children shall belong to her master,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1071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80060" y="550985"/>
            <a:ext cx="11087100" cy="5625978"/>
          </a:xfrm>
        </p:spPr>
        <p:txBody>
          <a:bodyPr>
            <a:noAutofit/>
          </a:bodyPr>
          <a:lstStyle/>
          <a:p>
            <a:pPr marL="0" marR="0" indent="0" fontAlgn="base">
              <a:spcBef>
                <a:spcPts val="0"/>
              </a:spcBef>
              <a:spcAft>
                <a:spcPts val="0"/>
              </a:spcAft>
              <a:buNone/>
            </a:pPr>
            <a:r>
              <a:rPr lang="en-US" sz="4400" dirty="0">
                <a:effectLst/>
                <a:latin typeface="Times New Roman" panose="02020603050405020304" pitchFamily="18" charset="0"/>
                <a:ea typeface="Calibri" panose="020F0502020204030204" pitchFamily="34" charset="0"/>
              </a:rPr>
              <a:t>Exodus 21:2-6</a:t>
            </a:r>
          </a:p>
          <a:p>
            <a:pPr marL="0" marR="0" indent="0" fontAlgn="base">
              <a:spcBef>
                <a:spcPts val="0"/>
              </a:spcBef>
              <a:spcAft>
                <a:spcPts val="0"/>
              </a:spcAft>
              <a:buNone/>
            </a:pPr>
            <a:r>
              <a:rPr lang="en-US" sz="4400" b="1" i="1" dirty="0">
                <a:effectLst/>
                <a:latin typeface="Times New Roman" panose="02020603050405020304" pitchFamily="18" charset="0"/>
                <a:ea typeface="Calibri" panose="020F0502020204030204" pitchFamily="34" charset="0"/>
              </a:rPr>
              <a:t>and he shall go out alone.  But if the slave plainly says, ‘I love my master, my wife and my children; I will not go out as a free man,’ then his master shall bring him to God, then he shall bring him to the door or the doorpost.  And his master shall pierce his ear with an awl; and he shall serve him permanently.”</a:t>
            </a:r>
            <a:r>
              <a:rPr lang="en-US" sz="4400" dirty="0">
                <a:effectLst/>
                <a:latin typeface="Times New Roman" panose="02020603050405020304" pitchFamily="18" charset="0"/>
                <a:ea typeface="Calibri" panose="020F0502020204030204" pitchFamily="34" charset="0"/>
              </a:rPr>
              <a:t>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1185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ight Triangle 12">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Content Placeholder 3" descr="A painting of men holding a white sheet&#10;&#10;Description automatically generated">
            <a:extLst>
              <a:ext uri="{FF2B5EF4-FFF2-40B4-BE49-F238E27FC236}">
                <a16:creationId xmlns:a16="http://schemas.microsoft.com/office/drawing/2014/main" id="{4F405981-E3B9-1C5C-A871-F5237F78B79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65569" y="918546"/>
            <a:ext cx="7739897" cy="4979334"/>
          </a:xfrm>
          <a:prstGeom prst="rect">
            <a:avLst/>
          </a:prstGeom>
        </p:spPr>
      </p:pic>
    </p:spTree>
    <p:extLst>
      <p:ext uri="{BB962C8B-B14F-4D97-AF65-F5344CB8AC3E}">
        <p14:creationId xmlns:p14="http://schemas.microsoft.com/office/powerpoint/2010/main" val="31766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endParaRPr lang="en-US" sz="5400" dirty="0">
              <a:effectLst/>
              <a:latin typeface="Times New Roman" panose="02020603050405020304" pitchFamily="18" charset="0"/>
              <a:ea typeface="Calibri" panose="020F0502020204030204" pitchFamily="34" charset="0"/>
            </a:endParaRPr>
          </a:p>
          <a:p>
            <a:pPr marL="0" marR="0" indent="0" fontAlgn="base">
              <a:spcBef>
                <a:spcPts val="0"/>
              </a:spcBef>
              <a:spcAft>
                <a:spcPts val="0"/>
              </a:spcAft>
              <a:buNone/>
            </a:pPr>
            <a:r>
              <a:rPr lang="en-US" sz="5400" dirty="0">
                <a:effectLst/>
                <a:latin typeface="Times New Roman" panose="02020603050405020304" pitchFamily="18" charset="0"/>
                <a:ea typeface="Calibri" panose="020F0502020204030204" pitchFamily="34" charset="0"/>
              </a:rPr>
              <a:t>Genesis 9:25 (NIV)</a:t>
            </a:r>
          </a:p>
          <a:p>
            <a:pPr marL="0" marR="0" indent="0" fontAlgn="base">
              <a:spcBef>
                <a:spcPts val="0"/>
              </a:spcBef>
              <a:spcAft>
                <a:spcPts val="0"/>
              </a:spcAft>
              <a:buNone/>
            </a:pPr>
            <a:r>
              <a:rPr lang="en-US" sz="5400" b="1" i="1" dirty="0">
                <a:effectLst/>
                <a:latin typeface="Times New Roman" panose="02020603050405020304" pitchFamily="18" charset="0"/>
                <a:ea typeface="Calibri" panose="020F0502020204030204" pitchFamily="34" charset="0"/>
              </a:rPr>
              <a:t>“Cursed be Canaan! The lowest of slaves will he be to his brothers.”</a:t>
            </a:r>
            <a:r>
              <a:rPr lang="en-US" sz="5400" dirty="0">
                <a:effectLst/>
                <a:latin typeface="Times New Roman" panose="02020603050405020304" pitchFamily="18" charset="0"/>
                <a:ea typeface="Calibri" panose="020F0502020204030204" pitchFamily="34" charset="0"/>
              </a:rPr>
              <a:t> </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84133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endParaRPr lang="en-US" sz="5400" dirty="0">
              <a:effectLst/>
              <a:latin typeface="Times New Roman" panose="02020603050405020304" pitchFamily="18" charset="0"/>
              <a:ea typeface="Calibri" panose="020F0502020204030204" pitchFamily="34" charset="0"/>
            </a:endParaRPr>
          </a:p>
          <a:p>
            <a:pPr marL="0" marR="0" indent="0" fontAlgn="base">
              <a:spcBef>
                <a:spcPts val="0"/>
              </a:spcBef>
              <a:spcAft>
                <a:spcPts val="0"/>
              </a:spcAft>
              <a:buNone/>
            </a:pPr>
            <a:r>
              <a:rPr lang="en-US" sz="5400" dirty="0">
                <a:effectLst/>
                <a:latin typeface="Times New Roman" panose="02020603050405020304" pitchFamily="18" charset="0"/>
                <a:ea typeface="Calibri" panose="020F0502020204030204" pitchFamily="34" charset="0"/>
              </a:rPr>
              <a:t>Ecclesiastes 1:9</a:t>
            </a:r>
          </a:p>
          <a:p>
            <a:pPr marL="0" marR="0" indent="0" fontAlgn="base">
              <a:spcBef>
                <a:spcPts val="0"/>
              </a:spcBef>
              <a:spcAft>
                <a:spcPts val="0"/>
              </a:spcAft>
              <a:buNone/>
            </a:pPr>
            <a:r>
              <a:rPr lang="en-US" sz="5400" b="1" i="1" dirty="0">
                <a:effectLst/>
                <a:latin typeface="Times New Roman" panose="02020603050405020304" pitchFamily="18" charset="0"/>
                <a:ea typeface="Calibri" panose="020F0502020204030204" pitchFamily="34" charset="0"/>
              </a:rPr>
              <a:t>“… There is nothing new under the sun.”</a:t>
            </a:r>
            <a:r>
              <a:rPr lang="en-US" sz="5400" dirty="0">
                <a:effectLst/>
                <a:latin typeface="Times New Roman" panose="02020603050405020304" pitchFamily="18" charset="0"/>
                <a:ea typeface="Calibri" panose="020F0502020204030204" pitchFamily="34" charset="0"/>
              </a:rPr>
              <a:t> </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8141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dirty="0">
                <a:effectLst/>
                <a:latin typeface="Times New Roman" panose="02020603050405020304" pitchFamily="18" charset="0"/>
                <a:ea typeface="Calibri" panose="020F0502020204030204" pitchFamily="34" charset="0"/>
              </a:rPr>
              <a:t>Leviticus 25:44-46</a:t>
            </a:r>
          </a:p>
          <a:p>
            <a:pPr marL="0" marR="0" indent="0" fontAlgn="base">
              <a:spcBef>
                <a:spcPts val="0"/>
              </a:spcBef>
              <a:spcAft>
                <a:spcPts val="0"/>
              </a:spcAft>
              <a:buNone/>
            </a:pPr>
            <a:r>
              <a:rPr lang="en-US" sz="4000" b="1" i="1" dirty="0">
                <a:effectLst/>
                <a:latin typeface="Times New Roman" panose="02020603050405020304" pitchFamily="18" charset="0"/>
                <a:ea typeface="Calibri" panose="020F0502020204030204" pitchFamily="34" charset="0"/>
              </a:rPr>
              <a:t>“Your male and female slaves are to come from the nations around you; from them you may buy slaves.  You may also buy some of the temporary residents living among you and members of their clans born in your country, and they will become your property.  You can bequeath them to your children as inherited property and can make them slaves for life, but you must not rule over your fellow Israelites ruthlessly.”</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496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indent="0">
              <a:buNone/>
            </a:pPr>
            <a:r>
              <a:rPr lang="en-US" sz="3600" dirty="0"/>
              <a:t>Colossians 3:22-4:1</a:t>
            </a:r>
          </a:p>
          <a:p>
            <a:pPr marL="0" indent="0">
              <a:buNone/>
            </a:pPr>
            <a:r>
              <a:rPr lang="en-US" sz="3600" b="1" i="1" dirty="0">
                <a:effectLst/>
                <a:latin typeface="Times New Roman" panose="02020603050405020304" pitchFamily="18" charset="0"/>
                <a:ea typeface="Calibri" panose="020F0502020204030204" pitchFamily="34" charset="0"/>
              </a:rPr>
              <a:t>“Bondservants, obey in all things your master according to the flesh, not with eyeservice, as men-pleasers, but in sincerity of heart, fearing God.  And whatever you do, do it heartily, as to the Lord and not to men, knowing that from the Lord you will receive the reward of the inheritance; for you serve the Lord Christ.  But he who does wrong will be repaid for what he has done, and there is no partiality.  Masters, give your bondservants what is just and fair, knowing that you also have a Master in heaven.”</a:t>
            </a:r>
            <a:r>
              <a:rPr lang="en-US" sz="3600" dirty="0">
                <a:effectLst/>
                <a:latin typeface="Times New Roman" panose="02020603050405020304" pitchFamily="18" charset="0"/>
                <a:ea typeface="Calibri" panose="020F0502020204030204" pitchFamily="34" charset="0"/>
              </a:rPr>
              <a:t> </a:t>
            </a:r>
            <a:endParaRPr lang="en-US" sz="3600" dirty="0"/>
          </a:p>
        </p:txBody>
      </p:sp>
    </p:spTree>
    <p:extLst>
      <p:ext uri="{BB962C8B-B14F-4D97-AF65-F5344CB8AC3E}">
        <p14:creationId xmlns:p14="http://schemas.microsoft.com/office/powerpoint/2010/main" val="312581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dirty="0">
                <a:effectLst/>
                <a:latin typeface="Times New Roman" panose="02020603050405020304" pitchFamily="18" charset="0"/>
                <a:ea typeface="Calibri" panose="020F0502020204030204" pitchFamily="34" charset="0"/>
              </a:rPr>
              <a:t>Leviticus 25:44-46</a:t>
            </a:r>
          </a:p>
          <a:p>
            <a:pPr marL="0" marR="0" indent="0" fontAlgn="base">
              <a:spcBef>
                <a:spcPts val="0"/>
              </a:spcBef>
              <a:spcAft>
                <a:spcPts val="0"/>
              </a:spcAft>
              <a:buNone/>
            </a:pPr>
            <a:r>
              <a:rPr lang="en-US" sz="4000" b="1" i="1" dirty="0">
                <a:effectLst/>
                <a:latin typeface="Times New Roman" panose="02020603050405020304" pitchFamily="18" charset="0"/>
                <a:ea typeface="Calibri" panose="020F0502020204030204" pitchFamily="34" charset="0"/>
              </a:rPr>
              <a:t>“Your male and female slaves are to come from the nations around you; from them you may buy slaves.  You may also buy some of the temporary residents living among you and members of their clans born in your country, and they will become your property.  You can bequeath them to your children as inherited property and can make them slaves for life, </a:t>
            </a:r>
            <a:r>
              <a:rPr lang="en-US" sz="4000" b="1" i="1" dirty="0">
                <a:solidFill>
                  <a:srgbClr val="FFFF00"/>
                </a:solidFill>
                <a:effectLst/>
                <a:latin typeface="Times New Roman" panose="02020603050405020304" pitchFamily="18" charset="0"/>
                <a:ea typeface="Calibri" panose="020F0502020204030204" pitchFamily="34" charset="0"/>
              </a:rPr>
              <a:t>but you must not rule over your fellow Israelites ruthlessly</a:t>
            </a:r>
            <a:r>
              <a:rPr lang="en-US" sz="4000" b="1" i="1" dirty="0">
                <a:effectLst/>
                <a:latin typeface="Times New Roman" panose="02020603050405020304" pitchFamily="18" charset="0"/>
                <a:ea typeface="Calibri" panose="020F0502020204030204" pitchFamily="34" charset="0"/>
              </a:rPr>
              <a:t>.”</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3418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dirty="0">
                <a:effectLst/>
                <a:latin typeface="Times New Roman" panose="02020603050405020304" pitchFamily="18" charset="0"/>
                <a:ea typeface="Calibri" panose="020F0502020204030204" pitchFamily="34" charset="0"/>
              </a:rPr>
              <a:t>Exodus 21:23-27</a:t>
            </a:r>
          </a:p>
          <a:p>
            <a:pPr marL="0" marR="0" indent="0" fontAlgn="base">
              <a:spcBef>
                <a:spcPts val="0"/>
              </a:spcBef>
              <a:spcAft>
                <a:spcPts val="0"/>
              </a:spcAft>
              <a:buNone/>
            </a:pPr>
            <a:r>
              <a:rPr lang="en-US" sz="4000" b="1" i="1" dirty="0">
                <a:effectLst/>
                <a:latin typeface="Times New Roman" panose="02020603050405020304" pitchFamily="18" charset="0"/>
                <a:ea typeface="Calibri" panose="020F0502020204030204" pitchFamily="34" charset="0"/>
              </a:rPr>
              <a:t>“But if there is serious injury, you are to take life for life, eye for eye, tooth for tooth, hand for hand, foot for foot, burn for burn, wound for wound, bruise for bruise.  “An owner who hits a male or female slave in the eye and destroys it must let the slave go free to compensate for the eye.  And an owner who knocks out the tooth of a male or female slave must let the slave go free to compensate for the tooth.”</a:t>
            </a:r>
            <a:r>
              <a:rPr lang="en-US" sz="4000"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4984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Leviticus 19:33-34</a:t>
            </a:r>
          </a:p>
          <a:p>
            <a:pPr marL="0" marR="0" indent="0" fontAlgn="base">
              <a:spcBef>
                <a:spcPts val="0"/>
              </a:spcBef>
              <a:spcAft>
                <a:spcPts val="0"/>
              </a:spcAft>
              <a:buNone/>
            </a:pPr>
            <a:r>
              <a:rPr lang="en-US" sz="4800" b="1" i="1" dirty="0">
                <a:effectLst/>
                <a:latin typeface="Times New Roman" panose="02020603050405020304" pitchFamily="18" charset="0"/>
                <a:ea typeface="Calibri" panose="020F0502020204030204" pitchFamily="34" charset="0"/>
              </a:rPr>
              <a:t>“When a foreigner resides among you in your land, do not mistreat them.  The foreigner residing among you must be treated as your native-born.  Love them as yourself, for you were foreigners in Egypt.  I am the Lord your God.”</a:t>
            </a:r>
            <a:r>
              <a:rPr lang="en-US" sz="4800" dirty="0">
                <a:effectLst/>
                <a:latin typeface="Times New Roman" panose="02020603050405020304" pitchFamily="18" charset="0"/>
                <a:ea typeface="Calibri" panose="020F0502020204030204" pitchFamily="34"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3080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11480" y="616011"/>
            <a:ext cx="11338560" cy="5625978"/>
          </a:xfrm>
        </p:spPr>
        <p:txBody>
          <a:bodyPr>
            <a:noAutofit/>
          </a:bodyPr>
          <a:lstStyle/>
          <a:p>
            <a:pPr marL="0" marR="0" indent="0" fontAlgn="base">
              <a:spcBef>
                <a:spcPts val="0"/>
              </a:spcBef>
              <a:spcAft>
                <a:spcPts val="0"/>
              </a:spcAft>
              <a:buNone/>
            </a:pPr>
            <a:r>
              <a:rPr lang="en-US" sz="3600" i="1" dirty="0">
                <a:effectLst/>
                <a:latin typeface="Times New Roman" panose="02020603050405020304" pitchFamily="18" charset="0"/>
                <a:ea typeface="Calibri" panose="020F0502020204030204" pitchFamily="34" charset="0"/>
              </a:rPr>
              <a:t>“Historical records reveal that it was not unusual for Jews to own slaves during the New Testament period. Because slavery was a familiar part of the culture, Jesus sometimes referred to slaves and owners in His parables (e.g., </a:t>
            </a:r>
            <a:r>
              <a:rPr lang="en-US" sz="36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Matthew 25:14-30</a:t>
            </a:r>
            <a:r>
              <a:rPr lang="en-US" sz="3600" i="1" dirty="0">
                <a:effectLst/>
                <a:latin typeface="Times New Roman" panose="02020603050405020304" pitchFamily="18" charset="0"/>
                <a:ea typeface="Calibri" panose="020F0502020204030204" pitchFamily="34" charset="0"/>
              </a:rPr>
              <a:t> and </a:t>
            </a:r>
            <a:r>
              <a:rPr lang="en-US" sz="36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Luke 12:41-48</a:t>
            </a:r>
            <a:r>
              <a:rPr lang="en-US" sz="3600" i="1" dirty="0">
                <a:effectLst/>
                <a:latin typeface="Times New Roman" panose="02020603050405020304" pitchFamily="18" charset="0"/>
                <a:ea typeface="Calibri" panose="020F0502020204030204" pitchFamily="34" charset="0"/>
              </a:rPr>
              <a:t>). Also, Jesus taught that the greatest in God’s kingdom would have to become “the servant of all” (</a:t>
            </a:r>
            <a:r>
              <a:rPr lang="en-US" sz="3600" i="1" u="sng"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Mark 9:35</a:t>
            </a:r>
            <a:r>
              <a:rPr lang="en-US" sz="3600" i="1" dirty="0">
                <a:effectLst/>
                <a:latin typeface="Times New Roman" panose="02020603050405020304" pitchFamily="18" charset="0"/>
                <a:ea typeface="Calibri" panose="020F0502020204030204" pitchFamily="34" charset="0"/>
              </a:rPr>
              <a:t>). Such a concept was unthinkable to a Roman citizen, who prided himself in his freedom and would never identify himself as a bondservant. But Jesus’ kingdom is not of this world (</a:t>
            </a:r>
            <a:r>
              <a:rPr lang="en-US" sz="3600" i="1" u="sng" dirty="0">
                <a:effectLst/>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John 18:36</a:t>
            </a:r>
            <a:r>
              <a:rPr lang="en-US" sz="3600" i="1" dirty="0">
                <a:effectLst/>
                <a:latin typeface="Times New Roman" panose="02020603050405020304" pitchFamily="18" charset="0"/>
                <a:ea typeface="Calibri" panose="020F0502020204030204" pitchFamily="34" charset="0"/>
              </a:rPr>
              <a:t>), and the selfish values of earth are of no consequence in heaven.”</a:t>
            </a:r>
            <a:r>
              <a:rPr lang="en-US" sz="3600" dirty="0">
                <a:effectLst/>
                <a:latin typeface="Times New Roman" panose="02020603050405020304" pitchFamily="18" charset="0"/>
                <a:ea typeface="Calibri" panose="020F0502020204030204" pitchFamily="34" charset="0"/>
              </a:rPr>
              <a:t> </a:t>
            </a:r>
          </a:p>
          <a:p>
            <a:pPr marL="0" marR="0" indent="0" fontAlgn="base">
              <a:spcBef>
                <a:spcPts val="0"/>
              </a:spcBef>
              <a:spcAft>
                <a:spcPts val="0"/>
              </a:spcAft>
              <a:buNone/>
            </a:pPr>
            <a:r>
              <a:rPr lang="en-US" sz="3600" dirty="0">
                <a:latin typeface="Times New Roman" panose="02020603050405020304" pitchFamily="18" charset="0"/>
                <a:ea typeface="Times New Roman" panose="02020603050405020304" pitchFamily="18" charset="0"/>
              </a:rPr>
              <a:t>                                                              gotquestions.org</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11028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endParaRPr lang="en-US" sz="5400" dirty="0">
              <a:effectLst/>
              <a:latin typeface="Times New Roman" panose="02020603050405020304" pitchFamily="18" charset="0"/>
              <a:ea typeface="Calibri" panose="020F0502020204030204" pitchFamily="34" charset="0"/>
            </a:endParaRPr>
          </a:p>
          <a:p>
            <a:pPr marL="0" marR="0" indent="0" fontAlgn="base">
              <a:spcBef>
                <a:spcPts val="0"/>
              </a:spcBef>
              <a:spcAft>
                <a:spcPts val="0"/>
              </a:spcAft>
              <a:buNone/>
            </a:pPr>
            <a:r>
              <a:rPr lang="en-US" sz="5400" dirty="0">
                <a:effectLst/>
                <a:latin typeface="Times New Roman" panose="02020603050405020304" pitchFamily="18" charset="0"/>
                <a:ea typeface="Calibri" panose="020F0502020204030204" pitchFamily="34" charset="0"/>
              </a:rPr>
              <a:t>Romans 1:1</a:t>
            </a:r>
          </a:p>
          <a:p>
            <a:pPr marL="0" marR="0" indent="0" fontAlgn="base">
              <a:spcBef>
                <a:spcPts val="0"/>
              </a:spcBef>
              <a:spcAft>
                <a:spcPts val="0"/>
              </a:spcAft>
              <a:buNone/>
            </a:pPr>
            <a:r>
              <a:rPr lang="en-US" sz="5400" b="1" i="1" dirty="0">
                <a:effectLst/>
                <a:latin typeface="Times New Roman" panose="02020603050405020304" pitchFamily="18" charset="0"/>
                <a:ea typeface="Calibri" panose="020F0502020204030204" pitchFamily="34" charset="0"/>
              </a:rPr>
              <a:t>“Paul, a bondservant of Jesus Christ, called to be an apostle, separated to the gospel of God …”.</a:t>
            </a:r>
            <a:r>
              <a:rPr lang="en-US" sz="5400" dirty="0">
                <a:effectLst/>
                <a:latin typeface="Times New Roman" panose="02020603050405020304" pitchFamily="18" charset="0"/>
                <a:ea typeface="Calibri" panose="020F0502020204030204" pitchFamily="34" charset="0"/>
              </a:rPr>
              <a:t> </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80684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Philemon 1:1-2</a:t>
            </a:r>
          </a:p>
          <a:p>
            <a:pPr marL="0" marR="0" indent="0" fontAlgn="base">
              <a:spcBef>
                <a:spcPts val="0"/>
              </a:spcBef>
              <a:spcAft>
                <a:spcPts val="0"/>
              </a:spcAft>
              <a:buNone/>
            </a:pPr>
            <a:r>
              <a:rPr lang="en-US" sz="4800" b="1" i="1" dirty="0">
                <a:effectLst/>
                <a:latin typeface="Times New Roman" panose="02020603050405020304" pitchFamily="18" charset="0"/>
                <a:ea typeface="Calibri" panose="020F0502020204030204" pitchFamily="34" charset="0"/>
              </a:rPr>
              <a:t>“Paul, a prisoner of Christ Jesus, and Timothy our brother, to Philemon our beloved friend and fellow laborer, to the beloved </a:t>
            </a:r>
            <a:r>
              <a:rPr lang="en-US" sz="4800" b="1" i="1" dirty="0" err="1">
                <a:effectLst/>
                <a:latin typeface="Times New Roman" panose="02020603050405020304" pitchFamily="18" charset="0"/>
                <a:ea typeface="Calibri" panose="020F0502020204030204" pitchFamily="34" charset="0"/>
              </a:rPr>
              <a:t>Apphia</a:t>
            </a:r>
            <a:r>
              <a:rPr lang="en-US" sz="4800" b="1" i="1" dirty="0">
                <a:effectLst/>
                <a:latin typeface="Times New Roman" panose="02020603050405020304" pitchFamily="18" charset="0"/>
                <a:ea typeface="Calibri" panose="020F0502020204030204" pitchFamily="34" charset="0"/>
              </a:rPr>
              <a:t>, Archippus our fellow soldier, and to the church in your house …”.</a:t>
            </a:r>
            <a:r>
              <a:rPr lang="en-US" sz="4800" dirty="0">
                <a:effectLst/>
                <a:latin typeface="Times New Roman" panose="02020603050405020304" pitchFamily="18" charset="0"/>
                <a:ea typeface="Calibri" panose="020F0502020204030204" pitchFamily="34"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2362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Philemon 1:1-2</a:t>
            </a:r>
          </a:p>
          <a:p>
            <a:pPr marL="0" marR="0" indent="0" fontAlgn="base">
              <a:spcBef>
                <a:spcPts val="0"/>
              </a:spcBef>
              <a:spcAft>
                <a:spcPts val="0"/>
              </a:spcAft>
              <a:buNone/>
            </a:pPr>
            <a:r>
              <a:rPr lang="en-US" sz="4800" b="1" i="1" dirty="0">
                <a:effectLst/>
                <a:latin typeface="Times New Roman" panose="02020603050405020304" pitchFamily="18" charset="0"/>
                <a:ea typeface="Calibri" panose="020F0502020204030204" pitchFamily="34" charset="0"/>
              </a:rPr>
              <a:t>“Paul, a prisoner of Christ Jesus, and Timothy our </a:t>
            </a:r>
            <a:r>
              <a:rPr lang="en-US" sz="4800" b="1" i="1" u="sng" dirty="0">
                <a:solidFill>
                  <a:srgbClr val="FFFF00"/>
                </a:solidFill>
                <a:effectLst/>
                <a:latin typeface="Times New Roman" panose="02020603050405020304" pitchFamily="18" charset="0"/>
                <a:ea typeface="Calibri" panose="020F0502020204030204" pitchFamily="34" charset="0"/>
              </a:rPr>
              <a:t>brother</a:t>
            </a:r>
            <a:r>
              <a:rPr lang="en-US" sz="4800" b="1" i="1" dirty="0">
                <a:effectLst/>
                <a:latin typeface="Times New Roman" panose="02020603050405020304" pitchFamily="18" charset="0"/>
                <a:ea typeface="Calibri" panose="020F0502020204030204" pitchFamily="34" charset="0"/>
              </a:rPr>
              <a:t>, to Philemon our beloved friend and </a:t>
            </a:r>
            <a:r>
              <a:rPr lang="en-US" sz="4800" b="1" i="1" u="sng" dirty="0">
                <a:solidFill>
                  <a:srgbClr val="FFFF00"/>
                </a:solidFill>
                <a:effectLst/>
                <a:latin typeface="Times New Roman" panose="02020603050405020304" pitchFamily="18" charset="0"/>
                <a:ea typeface="Calibri" panose="020F0502020204030204" pitchFamily="34" charset="0"/>
              </a:rPr>
              <a:t>fellow laborer</a:t>
            </a:r>
            <a:r>
              <a:rPr lang="en-US" sz="4800" b="1" i="1" dirty="0">
                <a:effectLst/>
                <a:latin typeface="Times New Roman" panose="02020603050405020304" pitchFamily="18" charset="0"/>
                <a:ea typeface="Calibri" panose="020F0502020204030204" pitchFamily="34" charset="0"/>
              </a:rPr>
              <a:t>, to the beloved </a:t>
            </a:r>
            <a:r>
              <a:rPr lang="en-US" sz="4800" b="1" i="1" dirty="0" err="1">
                <a:effectLst/>
                <a:latin typeface="Times New Roman" panose="02020603050405020304" pitchFamily="18" charset="0"/>
                <a:ea typeface="Calibri" panose="020F0502020204030204" pitchFamily="34" charset="0"/>
              </a:rPr>
              <a:t>Apphia</a:t>
            </a:r>
            <a:r>
              <a:rPr lang="en-US" sz="4800" b="1" i="1" dirty="0">
                <a:effectLst/>
                <a:latin typeface="Times New Roman" panose="02020603050405020304" pitchFamily="18" charset="0"/>
                <a:ea typeface="Calibri" panose="020F0502020204030204" pitchFamily="34" charset="0"/>
              </a:rPr>
              <a:t>, Archippus our fellow soldier, and to the church in your house …”.</a:t>
            </a:r>
            <a:r>
              <a:rPr lang="en-US" sz="4800" dirty="0">
                <a:effectLst/>
                <a:latin typeface="Times New Roman" panose="02020603050405020304" pitchFamily="18" charset="0"/>
                <a:ea typeface="Calibri" panose="020F0502020204030204" pitchFamily="34"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2888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Philemon 1:15-16</a:t>
            </a:r>
          </a:p>
          <a:p>
            <a:pPr marL="0" marR="0" indent="0" fontAlgn="base">
              <a:spcBef>
                <a:spcPts val="0"/>
              </a:spcBef>
              <a:spcAft>
                <a:spcPts val="0"/>
              </a:spcAft>
              <a:buNone/>
            </a:pPr>
            <a:r>
              <a:rPr lang="en-US" sz="4800" b="1" i="1" dirty="0">
                <a:effectLst/>
                <a:latin typeface="Times New Roman" panose="02020603050405020304" pitchFamily="18" charset="0"/>
                <a:ea typeface="Calibri" panose="020F0502020204030204" pitchFamily="34" charset="0"/>
              </a:rPr>
              <a:t>“For perhaps he was for this reason separated from you for a while, that you would have him back forever, no longer as a slave, but more than a slave, a beloved brother, especially to me, but how much more to you, both in the flesh and in the Lord.”</a:t>
            </a:r>
            <a:r>
              <a:rPr lang="en-US" sz="4800" dirty="0">
                <a:effectLst/>
                <a:latin typeface="Times New Roman" panose="02020603050405020304" pitchFamily="18" charset="0"/>
                <a:ea typeface="Calibri" panose="020F0502020204030204" pitchFamily="34"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1929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i="1" dirty="0">
                <a:effectLst/>
                <a:latin typeface="Times New Roman" panose="02020603050405020304" pitchFamily="18" charset="0"/>
                <a:ea typeface="Calibri" panose="020F0502020204030204" pitchFamily="34" charset="0"/>
              </a:rPr>
              <a:t>“Some have wondered why the Bible does not speak out strongly against slavery and why Paul would say what he does here rather than encourage slaves to run away or revolt and gain their freedom.”</a:t>
            </a:r>
            <a:r>
              <a:rPr lang="en-US" sz="4000"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9555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i="1" dirty="0">
                <a:effectLst/>
                <a:latin typeface="Times New Roman" panose="02020603050405020304" pitchFamily="18" charset="0"/>
                <a:ea typeface="Calibri" panose="020F0502020204030204" pitchFamily="34" charset="0"/>
              </a:rPr>
              <a:t>“Some have wondered why the Bible does not speak out strongly against slavery and why Paul would say what he does here rather than encourage slaves to run away or revolt and gain their freedom.”</a:t>
            </a:r>
          </a:p>
          <a:p>
            <a:pPr marL="0" marR="0" indent="0" fontAlgn="base">
              <a:spcBef>
                <a:spcPts val="0"/>
              </a:spcBef>
              <a:spcAft>
                <a:spcPts val="0"/>
              </a:spcAft>
              <a:buNone/>
            </a:pPr>
            <a:endParaRPr lang="en-US" sz="4000" i="1" dirty="0">
              <a:effectLst/>
              <a:latin typeface="Times New Roman" panose="02020603050405020304" pitchFamily="18" charset="0"/>
              <a:ea typeface="Calibri" panose="020F0502020204030204" pitchFamily="34" charset="0"/>
            </a:endParaRPr>
          </a:p>
          <a:p>
            <a:pPr marL="0" marR="0" indent="0" fontAlgn="base">
              <a:spcBef>
                <a:spcPts val="0"/>
              </a:spcBef>
              <a:spcAft>
                <a:spcPts val="0"/>
              </a:spcAft>
              <a:buNone/>
            </a:pPr>
            <a:r>
              <a:rPr lang="en-US" sz="4000" i="1" dirty="0">
                <a:effectLst/>
                <a:latin typeface="Times New Roman" panose="02020603050405020304" pitchFamily="18" charset="0"/>
                <a:ea typeface="Calibri" panose="020F0502020204030204" pitchFamily="34" charset="0"/>
              </a:rPr>
              <a:t>“Part of our problem today is that we look at slavery through the lens of our recent historical experience where no laws governed how slaves were treated.”</a:t>
            </a:r>
            <a:r>
              <a:rPr lang="en-US" sz="4000"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536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indent="0">
              <a:buNone/>
            </a:pPr>
            <a:r>
              <a:rPr lang="en-US" sz="4800" dirty="0"/>
              <a:t>Bondservant  </a:t>
            </a:r>
            <a:r>
              <a:rPr lang="en-US" sz="4800" dirty="0">
                <a:effectLst/>
                <a:latin typeface="Times New Roman" panose="02020603050405020304" pitchFamily="18" charset="0"/>
                <a:ea typeface="Calibri" panose="020F0502020204030204" pitchFamily="34" charset="0"/>
              </a:rPr>
              <a:t>“</a:t>
            </a:r>
            <a:r>
              <a:rPr lang="en-US" sz="4800" dirty="0" err="1">
                <a:effectLst/>
                <a:latin typeface="Times New Roman" panose="02020603050405020304" pitchFamily="18" charset="0"/>
                <a:ea typeface="Calibri" panose="020F0502020204030204" pitchFamily="34" charset="0"/>
              </a:rPr>
              <a:t>doulos</a:t>
            </a:r>
            <a:r>
              <a:rPr lang="en-US" sz="4800" dirty="0">
                <a:effectLst/>
                <a:latin typeface="Times New Roman" panose="02020603050405020304" pitchFamily="18" charset="0"/>
                <a:ea typeface="Calibri" panose="020F0502020204030204" pitchFamily="34" charset="0"/>
              </a:rPr>
              <a:t>” (</a:t>
            </a:r>
            <a:r>
              <a:rPr lang="en-US" sz="4800" dirty="0" err="1">
                <a:effectLst/>
                <a:latin typeface="Times New Roman" panose="02020603050405020304" pitchFamily="18" charset="0"/>
                <a:ea typeface="Calibri" panose="020F0502020204030204" pitchFamily="34" charset="0"/>
              </a:rPr>
              <a:t>δοῦλος</a:t>
            </a:r>
            <a:r>
              <a:rPr lang="en-US" sz="4800" dirty="0">
                <a:effectLst/>
                <a:latin typeface="Times New Roman" panose="02020603050405020304" pitchFamily="18" charset="0"/>
                <a:ea typeface="Calibri" panose="020F0502020204030204" pitchFamily="34" charset="0"/>
              </a:rPr>
              <a:t>).” G1401. </a:t>
            </a:r>
          </a:p>
          <a:p>
            <a:pPr marL="0" indent="0">
              <a:buNone/>
            </a:pPr>
            <a:r>
              <a:rPr lang="en-US" sz="4800" dirty="0">
                <a:effectLst/>
                <a:latin typeface="Times New Roman" panose="02020603050405020304" pitchFamily="18" charset="0"/>
                <a:ea typeface="Calibri" panose="020F0502020204030204" pitchFamily="34" charset="0"/>
              </a:rPr>
              <a:t>Strong’s … </a:t>
            </a:r>
          </a:p>
          <a:p>
            <a:pPr marL="0" indent="0">
              <a:buNone/>
            </a:pPr>
            <a:r>
              <a:rPr lang="en-US" sz="4800" i="1" dirty="0">
                <a:effectLst/>
                <a:latin typeface="Times New Roman" panose="02020603050405020304" pitchFamily="18" charset="0"/>
                <a:ea typeface="Calibri" panose="020F0502020204030204" pitchFamily="34" charset="0"/>
              </a:rPr>
              <a:t>“a slave (literally or figuratively involuntarily or voluntarily; frequently therefore in a qualified sense of subjection or subserviency).”</a:t>
            </a:r>
            <a:endParaRPr lang="en-US" sz="4800" dirty="0"/>
          </a:p>
        </p:txBody>
      </p:sp>
    </p:spTree>
    <p:extLst>
      <p:ext uri="{BB962C8B-B14F-4D97-AF65-F5344CB8AC3E}">
        <p14:creationId xmlns:p14="http://schemas.microsoft.com/office/powerpoint/2010/main" val="2071802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000" i="1" dirty="0">
                <a:effectLst/>
                <a:latin typeface="Times New Roman" panose="02020603050405020304" pitchFamily="18" charset="0"/>
                <a:ea typeface="Calibri" panose="020F0502020204030204" pitchFamily="34" charset="0"/>
              </a:rPr>
              <a:t>“Some have wondered why the Bible does not speak out strongly against slavery and why Paul would say what he does here rather than encourage slaves to run away or revolt and gain their freedom.”</a:t>
            </a:r>
          </a:p>
          <a:p>
            <a:pPr marL="0" marR="0" indent="0" fontAlgn="base">
              <a:spcBef>
                <a:spcPts val="0"/>
              </a:spcBef>
              <a:spcAft>
                <a:spcPts val="0"/>
              </a:spcAft>
              <a:buNone/>
            </a:pPr>
            <a:endParaRPr lang="en-US" sz="4000" i="1" dirty="0">
              <a:effectLst/>
              <a:latin typeface="Times New Roman" panose="02020603050405020304" pitchFamily="18" charset="0"/>
              <a:ea typeface="Calibri" panose="020F0502020204030204" pitchFamily="34" charset="0"/>
            </a:endParaRPr>
          </a:p>
          <a:p>
            <a:pPr marL="0" marR="0" indent="0" fontAlgn="base">
              <a:spcBef>
                <a:spcPts val="0"/>
              </a:spcBef>
              <a:spcAft>
                <a:spcPts val="0"/>
              </a:spcAft>
              <a:buNone/>
            </a:pPr>
            <a:r>
              <a:rPr lang="en-US" sz="4000" i="1" dirty="0">
                <a:effectLst/>
                <a:latin typeface="Times New Roman" panose="02020603050405020304" pitchFamily="18" charset="0"/>
                <a:ea typeface="Calibri" panose="020F0502020204030204" pitchFamily="34" charset="0"/>
              </a:rPr>
              <a:t>“Part of our problem today is that we look at slavery through </a:t>
            </a:r>
            <a:r>
              <a:rPr lang="en-US" sz="4000" i="1" dirty="0">
                <a:solidFill>
                  <a:srgbClr val="FFFF00"/>
                </a:solidFill>
                <a:effectLst/>
                <a:latin typeface="Times New Roman" panose="02020603050405020304" pitchFamily="18" charset="0"/>
                <a:ea typeface="Calibri" panose="020F0502020204030204" pitchFamily="34" charset="0"/>
              </a:rPr>
              <a:t>the lens of our recent historical experience</a:t>
            </a:r>
            <a:r>
              <a:rPr lang="en-US" sz="4000" i="1" dirty="0">
                <a:effectLst/>
                <a:latin typeface="Times New Roman" panose="02020603050405020304" pitchFamily="18" charset="0"/>
                <a:ea typeface="Calibri" panose="020F0502020204030204" pitchFamily="34" charset="0"/>
              </a:rPr>
              <a:t> where no laws governed how slaves were treated.”</a:t>
            </a:r>
            <a:r>
              <a:rPr lang="en-US" sz="4000"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2669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algn="ctr" fontAlgn="base">
              <a:spcBef>
                <a:spcPts val="0"/>
              </a:spcBef>
              <a:spcAft>
                <a:spcPts val="0"/>
              </a:spcAft>
              <a:buNone/>
            </a:pPr>
            <a:r>
              <a:rPr lang="en-US" sz="6000" i="1" dirty="0">
                <a:effectLst/>
                <a:latin typeface="Times New Roman" panose="02020603050405020304" pitchFamily="18" charset="0"/>
                <a:ea typeface="Calibri" panose="020F0502020204030204" pitchFamily="34" charset="0"/>
              </a:rPr>
              <a:t>“We hold these truths to be self-evident, that all men are created equal, that they are endowed by their Creator with certain unalienable Rights, that among these are Life, Liberty and the pursuit of Happiness.”</a:t>
            </a:r>
            <a:r>
              <a:rPr lang="en-US" sz="6000" dirty="0">
                <a:effectLst/>
                <a:latin typeface="Times New Roman" panose="02020603050405020304" pitchFamily="18" charset="0"/>
                <a:ea typeface="Calibri" panose="020F0502020204030204" pitchFamily="34" charset="0"/>
              </a:rPr>
              <a:t> </a:t>
            </a:r>
            <a:endParaRPr lang="en-US" sz="6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7661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algn="ctr"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Maybe the whole reason for slavery in humankind was to illustrate man’s bondage or enslavement to sin.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859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algn="ctr" fontAlgn="base">
              <a:spcBef>
                <a:spcPts val="0"/>
              </a:spcBef>
              <a:spcAft>
                <a:spcPts val="0"/>
              </a:spcAft>
              <a:buNone/>
            </a:pPr>
            <a:r>
              <a:rPr lang="en-US" sz="4800" dirty="0">
                <a:effectLst/>
                <a:latin typeface="Times New Roman" panose="02020603050405020304" pitchFamily="18" charset="0"/>
                <a:ea typeface="Calibri" panose="020F0502020204030204" pitchFamily="34" charset="0"/>
              </a:rPr>
              <a:t>Maybe the whole reason for slavery in humankind was to illustrate man’s bondage or enslavement to sin. </a:t>
            </a:r>
          </a:p>
          <a:p>
            <a:pPr marL="0" marR="0" indent="0" algn="ctr" fontAlgn="base">
              <a:spcBef>
                <a:spcPts val="0"/>
              </a:spcBef>
              <a:spcAft>
                <a:spcPts val="0"/>
              </a:spcAft>
              <a:buNone/>
            </a:pPr>
            <a:endParaRPr lang="en-US" sz="4800" dirty="0">
              <a:latin typeface="Times New Roman" panose="02020603050405020304" pitchFamily="18" charset="0"/>
              <a:ea typeface="Times New Roman" panose="02020603050405020304" pitchFamily="18" charset="0"/>
            </a:endParaRPr>
          </a:p>
          <a:p>
            <a:pPr marL="0" marR="0" indent="0" algn="ctr" fontAlgn="base">
              <a:spcBef>
                <a:spcPts val="0"/>
              </a:spcBef>
              <a:spcAft>
                <a:spcPts val="0"/>
              </a:spcAft>
              <a:buNone/>
            </a:pPr>
            <a:r>
              <a:rPr lang="en-US" sz="4800" dirty="0">
                <a:effectLst/>
                <a:latin typeface="Times New Roman" panose="02020603050405020304" pitchFamily="18" charset="0"/>
                <a:ea typeface="Times New Roman" panose="02020603050405020304" pitchFamily="18" charset="0"/>
              </a:rPr>
              <a:t>Freedom from sin is redemption</a:t>
            </a:r>
          </a:p>
        </p:txBody>
      </p:sp>
    </p:spTree>
    <p:extLst>
      <p:ext uri="{BB962C8B-B14F-4D97-AF65-F5344CB8AC3E}">
        <p14:creationId xmlns:p14="http://schemas.microsoft.com/office/powerpoint/2010/main" val="1801207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400" dirty="0">
                <a:effectLst/>
                <a:latin typeface="Times New Roman" panose="02020603050405020304" pitchFamily="18" charset="0"/>
                <a:ea typeface="Calibri" panose="020F0502020204030204" pitchFamily="34" charset="0"/>
              </a:rPr>
              <a:t>1 Corinthians 7:17-24</a:t>
            </a:r>
          </a:p>
          <a:p>
            <a:pPr marL="0" marR="0" indent="0" fontAlgn="base">
              <a:spcBef>
                <a:spcPts val="0"/>
              </a:spcBef>
              <a:spcAft>
                <a:spcPts val="0"/>
              </a:spcAft>
              <a:buNone/>
            </a:pPr>
            <a:r>
              <a:rPr lang="en-US" sz="4400" b="1" i="1" dirty="0">
                <a:effectLst/>
                <a:latin typeface="Times New Roman" panose="02020603050405020304" pitchFamily="18" charset="0"/>
                <a:ea typeface="Calibri" panose="020F0502020204030204" pitchFamily="34" charset="0"/>
              </a:rPr>
              <a:t>“Only, as the Lord has assigned to each one, as God has called each, in this manner let him walk.  And so I direct in all the churches.  Was any man called when he was already circumcised?  He is not to become uncircumcised.  Has anyone been called in uncircumcision?  He is not to be circumcised.  Circumcision is nothing,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4893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400" dirty="0">
                <a:effectLst/>
                <a:latin typeface="Times New Roman" panose="02020603050405020304" pitchFamily="18" charset="0"/>
                <a:ea typeface="Calibri" panose="020F0502020204030204" pitchFamily="34" charset="0"/>
              </a:rPr>
              <a:t>1 Corinthians 7:17-24</a:t>
            </a:r>
          </a:p>
          <a:p>
            <a:pPr marL="0" marR="0" indent="0" fontAlgn="base">
              <a:spcBef>
                <a:spcPts val="0"/>
              </a:spcBef>
              <a:spcAft>
                <a:spcPts val="0"/>
              </a:spcAft>
              <a:buNone/>
            </a:pPr>
            <a:r>
              <a:rPr lang="en-US" sz="4400" b="1" i="1" dirty="0">
                <a:effectLst/>
                <a:latin typeface="Times New Roman" panose="02020603050405020304" pitchFamily="18" charset="0"/>
                <a:ea typeface="Calibri" panose="020F0502020204030204" pitchFamily="34" charset="0"/>
              </a:rPr>
              <a:t>and uncircumcision is nothing, but what matters is the keeping of the commandments of God.  Each man must remain in that condition in which he was called.  Were you called while a slave?  Do not worry about it; but if you are able also to become free, rather do that.  For he who was called in the Lord while a slave, is the Lord’s freedman;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0525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72490" y="616011"/>
            <a:ext cx="10447020" cy="5625978"/>
          </a:xfrm>
        </p:spPr>
        <p:txBody>
          <a:bodyPr>
            <a:noAutofit/>
          </a:bodyPr>
          <a:lstStyle/>
          <a:p>
            <a:pPr marL="0" marR="0" indent="0" fontAlgn="base">
              <a:spcBef>
                <a:spcPts val="0"/>
              </a:spcBef>
              <a:spcAft>
                <a:spcPts val="0"/>
              </a:spcAft>
              <a:buNone/>
            </a:pPr>
            <a:r>
              <a:rPr lang="en-US" sz="4400" dirty="0">
                <a:effectLst/>
                <a:latin typeface="Times New Roman" panose="02020603050405020304" pitchFamily="18" charset="0"/>
                <a:ea typeface="Calibri" panose="020F0502020204030204" pitchFamily="34" charset="0"/>
              </a:rPr>
              <a:t>1 Corinthians 7:17-24</a:t>
            </a:r>
          </a:p>
          <a:p>
            <a:pPr marL="0" marR="0" indent="0" fontAlgn="base">
              <a:spcBef>
                <a:spcPts val="0"/>
              </a:spcBef>
              <a:spcAft>
                <a:spcPts val="0"/>
              </a:spcAft>
              <a:buNone/>
            </a:pPr>
            <a:r>
              <a:rPr lang="en-US" sz="4400" b="1" i="1" dirty="0">
                <a:effectLst/>
                <a:latin typeface="Times New Roman" panose="02020603050405020304" pitchFamily="18" charset="0"/>
                <a:ea typeface="Calibri" panose="020F0502020204030204" pitchFamily="34" charset="0"/>
              </a:rPr>
              <a:t>likewise he who was called while free, is Christ’s slave.”  You were bought with a price; do not become slaves of men.  Brethren, each one is to remain with God in that condition in which he was called.”</a:t>
            </a:r>
            <a:r>
              <a:rPr lang="en-US" sz="4400" dirty="0">
                <a:effectLst/>
                <a:latin typeface="Times New Roman" panose="02020603050405020304" pitchFamily="18" charset="0"/>
                <a:ea typeface="Calibri" panose="020F0502020204030204" pitchFamily="34" charset="0"/>
              </a:rPr>
              <a:t>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3963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11480" y="251460"/>
            <a:ext cx="11315700" cy="5925503"/>
          </a:xfrm>
        </p:spPr>
        <p:txBody>
          <a:bodyPr>
            <a:noAutofit/>
          </a:bodyPr>
          <a:lstStyle/>
          <a:p>
            <a:pPr marL="0" indent="0">
              <a:buNone/>
            </a:pPr>
            <a:r>
              <a:rPr lang="en-US" sz="4000" dirty="0"/>
              <a:t>Bondservant  </a:t>
            </a:r>
            <a:r>
              <a:rPr lang="en-US" sz="4000" dirty="0">
                <a:effectLst/>
                <a:latin typeface="Times New Roman" panose="02020603050405020304" pitchFamily="18" charset="0"/>
                <a:ea typeface="Calibri" panose="020F0502020204030204" pitchFamily="34" charset="0"/>
              </a:rPr>
              <a:t>“</a:t>
            </a:r>
            <a:r>
              <a:rPr lang="en-US" sz="4000" dirty="0" err="1">
                <a:effectLst/>
                <a:latin typeface="Times New Roman" panose="02020603050405020304" pitchFamily="18" charset="0"/>
                <a:ea typeface="Calibri" panose="020F0502020204030204" pitchFamily="34" charset="0"/>
              </a:rPr>
              <a:t>doulos</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δοῦλος</a:t>
            </a:r>
            <a:r>
              <a:rPr lang="en-US" sz="4000" dirty="0">
                <a:effectLst/>
                <a:latin typeface="Times New Roman" panose="02020603050405020304" pitchFamily="18" charset="0"/>
                <a:ea typeface="Calibri" panose="020F0502020204030204" pitchFamily="34" charset="0"/>
              </a:rPr>
              <a:t>).” G1401. </a:t>
            </a:r>
          </a:p>
          <a:p>
            <a:pPr marL="0" indent="0">
              <a:buNone/>
            </a:pPr>
            <a:r>
              <a:rPr lang="en-US" sz="4000" dirty="0">
                <a:effectLst/>
                <a:latin typeface="Times New Roman" panose="02020603050405020304" pitchFamily="18" charset="0"/>
                <a:ea typeface="Calibri" panose="020F0502020204030204" pitchFamily="34" charset="0"/>
              </a:rPr>
              <a:t>Thayer’s … </a:t>
            </a:r>
          </a:p>
          <a:p>
            <a:pPr marL="742950" indent="-742950">
              <a:buAutoNum type="arabicPeriod"/>
            </a:pPr>
            <a:r>
              <a:rPr lang="en-US" sz="3200" i="1" dirty="0">
                <a:effectLst/>
                <a:latin typeface="Times New Roman" panose="02020603050405020304" pitchFamily="18" charset="0"/>
                <a:ea typeface="Calibri" panose="020F0502020204030204" pitchFamily="34" charset="0"/>
              </a:rPr>
              <a:t>a slave, bondman, man of servile condition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a. a slave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b. metaphorically, one who gives himself up 	to another’s will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 those whose service is used by Christ in extending and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advancing his cause among men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c. devoted to another to the disregard of one’s own interests </a:t>
            </a:r>
          </a:p>
          <a:p>
            <a:pPr marL="0" indent="0">
              <a:buNone/>
            </a:pPr>
            <a:r>
              <a:rPr lang="en-US" sz="3200" i="1" dirty="0">
                <a:effectLst/>
                <a:latin typeface="Times New Roman" panose="02020603050405020304" pitchFamily="18" charset="0"/>
                <a:ea typeface="Calibri" panose="020F0502020204030204" pitchFamily="34" charset="0"/>
              </a:rPr>
              <a:t>2.     a servant, attendant”.</a:t>
            </a:r>
            <a:r>
              <a:rPr lang="en-US" sz="3200" dirty="0">
                <a:effectLst/>
                <a:latin typeface="Times New Roman" panose="02020603050405020304" pitchFamily="18" charset="0"/>
                <a:ea typeface="Calibri" panose="020F0502020204030204" pitchFamily="34" charset="0"/>
              </a:rPr>
              <a:t> </a:t>
            </a:r>
            <a:endParaRPr lang="en-US" sz="3200" dirty="0"/>
          </a:p>
        </p:txBody>
      </p:sp>
    </p:spTree>
    <p:extLst>
      <p:ext uri="{BB962C8B-B14F-4D97-AF65-F5344CB8AC3E}">
        <p14:creationId xmlns:p14="http://schemas.microsoft.com/office/powerpoint/2010/main" val="241273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indent="0">
              <a:buNone/>
            </a:pPr>
            <a:endParaRPr lang="en-US" sz="4800" dirty="0"/>
          </a:p>
          <a:p>
            <a:pPr marL="0" indent="0">
              <a:buNone/>
            </a:pPr>
            <a:r>
              <a:rPr lang="en-US" sz="4800" dirty="0"/>
              <a:t>1 Peter 2:18</a:t>
            </a:r>
          </a:p>
          <a:p>
            <a:pPr marL="0" indent="0">
              <a:buNone/>
            </a:pPr>
            <a:r>
              <a:rPr lang="en-US" sz="4800" b="1" i="1" dirty="0">
                <a:effectLst/>
                <a:latin typeface="Times New Roman" panose="02020603050405020304" pitchFamily="18" charset="0"/>
                <a:ea typeface="Calibri" panose="020F0502020204030204" pitchFamily="34" charset="0"/>
              </a:rPr>
              <a:t>“Servants, be submissive to your masters with all fear, not only to the good and gentle, but also to the harsh.”</a:t>
            </a:r>
            <a:endParaRPr lang="en-US" sz="4800" dirty="0"/>
          </a:p>
        </p:txBody>
      </p:sp>
    </p:spTree>
    <p:extLst>
      <p:ext uri="{BB962C8B-B14F-4D97-AF65-F5344CB8AC3E}">
        <p14:creationId xmlns:p14="http://schemas.microsoft.com/office/powerpoint/2010/main" val="368272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411480" y="251460"/>
            <a:ext cx="11315700" cy="5925503"/>
          </a:xfrm>
        </p:spPr>
        <p:txBody>
          <a:bodyPr>
            <a:noAutofit/>
          </a:bodyPr>
          <a:lstStyle/>
          <a:p>
            <a:pPr marL="0" indent="0">
              <a:buNone/>
            </a:pPr>
            <a:r>
              <a:rPr lang="en-US" sz="4000" dirty="0"/>
              <a:t>Servant  </a:t>
            </a:r>
            <a:r>
              <a:rPr lang="en-US" sz="4000" dirty="0">
                <a:effectLst/>
                <a:latin typeface="Times New Roman" panose="02020603050405020304" pitchFamily="18" charset="0"/>
                <a:ea typeface="Calibri" panose="020F0502020204030204" pitchFamily="34" charset="0"/>
              </a:rPr>
              <a:t>“</a:t>
            </a:r>
            <a:r>
              <a:rPr lang="en-US" sz="4000" dirty="0" err="1">
                <a:effectLst/>
                <a:latin typeface="Times New Roman" panose="02020603050405020304" pitchFamily="18" charset="0"/>
                <a:ea typeface="Calibri" panose="020F0502020204030204" pitchFamily="34" charset="0"/>
              </a:rPr>
              <a:t>oiketēs</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οίκέτης</a:t>
            </a:r>
            <a:r>
              <a:rPr lang="en-US" sz="4000" dirty="0">
                <a:effectLst/>
                <a:latin typeface="Times New Roman" panose="02020603050405020304" pitchFamily="18" charset="0"/>
                <a:ea typeface="Calibri" panose="020F0502020204030204" pitchFamily="34" charset="0"/>
              </a:rPr>
              <a:t>).”G3610. </a:t>
            </a:r>
          </a:p>
          <a:p>
            <a:pPr marL="0" indent="0">
              <a:buNone/>
            </a:pPr>
            <a:r>
              <a:rPr lang="en-US" sz="4000" dirty="0">
                <a:effectLst/>
                <a:latin typeface="Times New Roman" panose="02020603050405020304" pitchFamily="18" charset="0"/>
                <a:ea typeface="Calibri" panose="020F0502020204030204" pitchFamily="34" charset="0"/>
              </a:rPr>
              <a:t>Strong’s … </a:t>
            </a:r>
          </a:p>
          <a:p>
            <a:pPr marL="0" indent="0">
              <a:buNone/>
            </a:pPr>
            <a:r>
              <a:rPr lang="en-US" sz="4000" i="1" dirty="0">
                <a:effectLst/>
                <a:latin typeface="Times New Roman" panose="02020603050405020304" pitchFamily="18" charset="0"/>
                <a:ea typeface="Calibri" panose="020F0502020204030204" pitchFamily="34" charset="0"/>
              </a:rPr>
              <a:t>“a fellow resident that is menial domestic: - (household) servant.”</a:t>
            </a:r>
            <a:r>
              <a:rPr lang="en-US" sz="4000" dirty="0">
                <a:effectLst/>
                <a:latin typeface="Times New Roman" panose="02020603050405020304" pitchFamily="18" charset="0"/>
                <a:ea typeface="Calibri" panose="020F0502020204030204" pitchFamily="34" charset="0"/>
              </a:rPr>
              <a:t> </a:t>
            </a:r>
          </a:p>
          <a:p>
            <a:pPr marL="0" indent="0">
              <a:buNone/>
            </a:pPr>
            <a:r>
              <a:rPr lang="en-US" sz="4000" dirty="0">
                <a:latin typeface="Times New Roman" panose="02020603050405020304" pitchFamily="18" charset="0"/>
              </a:rPr>
              <a:t>Thayer’s … </a:t>
            </a:r>
          </a:p>
          <a:p>
            <a:pPr marL="0" indent="0">
              <a:buNone/>
            </a:pPr>
            <a:r>
              <a:rPr lang="en-US" sz="4000" i="1" dirty="0">
                <a:effectLst/>
                <a:latin typeface="Times New Roman" panose="02020603050405020304" pitchFamily="18" charset="0"/>
                <a:ea typeface="Calibri" panose="020F0502020204030204" pitchFamily="34" charset="0"/>
              </a:rPr>
              <a:t>“1. one who lives in the same house as another,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spoken of all who are under the authority of one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and the same householder </a:t>
            </a:r>
          </a:p>
          <a:p>
            <a:pPr marL="0" indent="0">
              <a:buNone/>
            </a:pPr>
            <a:r>
              <a:rPr lang="en-US" sz="4000" i="1" dirty="0">
                <a:effectLst/>
                <a:latin typeface="Times New Roman" panose="02020603050405020304" pitchFamily="18" charset="0"/>
                <a:ea typeface="Calibri" panose="020F0502020204030204" pitchFamily="34" charset="0"/>
              </a:rPr>
              <a:t>	a. a servant, a domestic.”</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976143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“Paul begins with a direct statement to slaves and the proper attitude they were to have toward their masters on this earth. The KJV translates this verse as “servants,” but the word here is </a:t>
            </a:r>
            <a:r>
              <a:rPr lang="en-US" sz="4800" i="1" dirty="0" err="1">
                <a:effectLst/>
                <a:latin typeface="Times New Roman" panose="02020603050405020304" pitchFamily="18" charset="0"/>
                <a:ea typeface="Times New Roman" panose="02020603050405020304" pitchFamily="18" charset="0"/>
              </a:rPr>
              <a:t>douloi</a:t>
            </a:r>
            <a:r>
              <a:rPr lang="en-US" sz="4800" i="1" dirty="0">
                <a:effectLst/>
                <a:latin typeface="Times New Roman" panose="02020603050405020304" pitchFamily="18" charset="0"/>
                <a:ea typeface="Times New Roman" panose="02020603050405020304" pitchFamily="18" charset="0"/>
              </a:rPr>
              <a:t> / </a:t>
            </a:r>
            <a:r>
              <a:rPr lang="en-US" sz="4800" i="1" dirty="0" err="1">
                <a:effectLst/>
                <a:latin typeface="Times New Roman" panose="02020603050405020304" pitchFamily="18" charset="0"/>
                <a:ea typeface="Times New Roman" panose="02020603050405020304" pitchFamily="18" charset="0"/>
              </a:rPr>
              <a:t>douloi</a:t>
            </a:r>
            <a:r>
              <a:rPr lang="en-US" sz="4800" i="1" dirty="0">
                <a:effectLst/>
                <a:latin typeface="Times New Roman" panose="02020603050405020304" pitchFamily="18" charset="0"/>
                <a:ea typeface="Times New Roman" panose="02020603050405020304" pitchFamily="18" charset="0"/>
              </a:rPr>
              <a:t> which means common slave. The principle Paul makes here does apply to employees, and perhaps even more so</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383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since employees do have the freedom to chose their employment. If you find your job intolerable or even just don’t like your employment situation, you can quit that one and find another job. You are not in bondage but can make choices about the work you want to pursue. Slavery was </a:t>
            </a:r>
          </a:p>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common in the Roman world, and it did</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7233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9BBCD-CDEE-EE8A-E0A3-447CAAC9A461}"/>
              </a:ext>
            </a:extLst>
          </p:cNvPr>
          <p:cNvSpPr>
            <a:spLocks noGrp="1"/>
          </p:cNvSpPr>
          <p:nvPr>
            <p:ph idx="1"/>
          </p:nvPr>
        </p:nvSpPr>
        <p:spPr>
          <a:xfrm>
            <a:off x="838200" y="550985"/>
            <a:ext cx="10515600" cy="5625978"/>
          </a:xfrm>
        </p:spPr>
        <p:txBody>
          <a:bodyPr>
            <a:noAutofit/>
          </a:bodyPr>
          <a:lstStyle/>
          <a:p>
            <a:pPr marL="0" marR="0" indent="0" fontAlgn="base">
              <a:spcBef>
                <a:spcPts val="0"/>
              </a:spcBef>
              <a:spcAft>
                <a:spcPts val="0"/>
              </a:spcAft>
              <a:buNone/>
            </a:pPr>
            <a:r>
              <a:rPr lang="en-US" sz="4800" i="1" dirty="0">
                <a:effectLst/>
                <a:latin typeface="Times New Roman" panose="02020603050405020304" pitchFamily="18" charset="0"/>
                <a:ea typeface="Times New Roman" panose="02020603050405020304" pitchFamily="18" charset="0"/>
              </a:rPr>
              <a:t>not allow any such choices. It was a cruel system that reflected the immorality of its society. The slave’s only distinction above animals or tools was that the slave could talk. The Roman statesmen Cato advocated throwing out old slaves like trash and to not feed a sick slave because it was not worth the expense. He equated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556252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2014</Words>
  <Application>Microsoft Office PowerPoint</Application>
  <PresentationFormat>Widescreen</PresentationFormat>
  <Paragraphs>81</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2023-07-09T05:48:58Z</dcterms:created>
  <dcterms:modified xsi:type="dcterms:W3CDTF">2023-07-09T06:54:40Z</dcterms:modified>
</cp:coreProperties>
</file>