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crosswalk.com/family/parenting/kids/what-does-it-mean-to-trai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biblestudytools.com/ephesians/passage/?q=ephesians+5:1-2"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biblestudytools.com/matthew/5-16.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39948"/>
            <a:ext cx="9144000" cy="2387600"/>
          </a:xfrm>
        </p:spPr>
        <p:txBody>
          <a:bodyPr>
            <a:normAutofit/>
          </a:bodyPr>
          <a:lstStyle/>
          <a:p>
            <a:r>
              <a:rPr lang="en-US" sz="9600" b="1" dirty="0">
                <a:ea typeface="Calibri Light"/>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0" indent="0" algn="ctr">
              <a:buNone/>
            </a:pPr>
            <a:r>
              <a:rPr lang="en-US" sz="8000" dirty="0">
                <a:effectLst/>
                <a:latin typeface="Times New Roman" panose="02020603050405020304" pitchFamily="18" charset="0"/>
                <a:ea typeface="Calibri" panose="020F0502020204030204" pitchFamily="34" charset="0"/>
              </a:rPr>
              <a:t>“When kids are little they step on your toes.  When they are old, they step on your heart.”</a:t>
            </a:r>
            <a:endParaRPr lang="en-US" sz="8000" dirty="0"/>
          </a:p>
        </p:txBody>
      </p:sp>
    </p:spTree>
    <p:extLst>
      <p:ext uri="{BB962C8B-B14F-4D97-AF65-F5344CB8AC3E}">
        <p14:creationId xmlns:p14="http://schemas.microsoft.com/office/powerpoint/2010/main" val="2964894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000" dirty="0"/>
              <a:t>Colossians 3:20</a:t>
            </a:r>
          </a:p>
          <a:p>
            <a:pPr marL="0" indent="0">
              <a:buNone/>
            </a:pPr>
            <a:r>
              <a:rPr lang="en-US" sz="6000" b="1" i="1" dirty="0">
                <a:effectLst/>
                <a:latin typeface="Times New Roman" panose="02020603050405020304" pitchFamily="18" charset="0"/>
                <a:ea typeface="Calibri" panose="020F0502020204030204" pitchFamily="34" charset="0"/>
              </a:rPr>
              <a:t>“Children, </a:t>
            </a:r>
            <a:r>
              <a:rPr lang="en-US" sz="6000" b="1" i="1" dirty="0">
                <a:solidFill>
                  <a:srgbClr val="FFFF00"/>
                </a:solidFill>
                <a:effectLst/>
                <a:latin typeface="Times New Roman" panose="02020603050405020304" pitchFamily="18" charset="0"/>
                <a:ea typeface="Calibri" panose="020F0502020204030204" pitchFamily="34" charset="0"/>
              </a:rPr>
              <a:t>obey your parents </a:t>
            </a:r>
            <a:r>
              <a:rPr lang="en-US" sz="6000" b="1" i="1" dirty="0">
                <a:effectLst/>
                <a:latin typeface="Times New Roman" panose="02020603050405020304" pitchFamily="18" charset="0"/>
                <a:ea typeface="Calibri" panose="020F0502020204030204" pitchFamily="34" charset="0"/>
              </a:rPr>
              <a:t>in all things, for this is well pleasing to the Lord.”</a:t>
            </a:r>
            <a:endParaRPr lang="en-US" sz="6000" dirty="0"/>
          </a:p>
        </p:txBody>
      </p:sp>
    </p:spTree>
    <p:extLst>
      <p:ext uri="{BB962C8B-B14F-4D97-AF65-F5344CB8AC3E}">
        <p14:creationId xmlns:p14="http://schemas.microsoft.com/office/powerpoint/2010/main" val="38823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endParaRPr lang="en-US" sz="6000" dirty="0"/>
          </a:p>
          <a:p>
            <a:pPr marL="0" indent="0">
              <a:buNone/>
            </a:pPr>
            <a:r>
              <a:rPr lang="en-US" sz="6000" dirty="0"/>
              <a:t>Colossians 3:18</a:t>
            </a:r>
          </a:p>
          <a:p>
            <a:pPr marL="0" indent="0">
              <a:buNone/>
            </a:pPr>
            <a:r>
              <a:rPr lang="en-US" sz="6000" b="1" i="1" dirty="0">
                <a:effectLst/>
                <a:latin typeface="Times New Roman" panose="02020603050405020304" pitchFamily="18" charset="0"/>
                <a:ea typeface="Calibri" panose="020F0502020204030204" pitchFamily="34" charset="0"/>
              </a:rPr>
              <a:t>“Wives, submit to your own husbands ...”</a:t>
            </a:r>
            <a:endParaRPr lang="en-US" sz="6000" dirty="0"/>
          </a:p>
        </p:txBody>
      </p:sp>
    </p:spTree>
    <p:extLst>
      <p:ext uri="{BB962C8B-B14F-4D97-AF65-F5344CB8AC3E}">
        <p14:creationId xmlns:p14="http://schemas.microsoft.com/office/powerpoint/2010/main" val="2305014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endParaRPr lang="en-US" sz="6000" dirty="0"/>
          </a:p>
          <a:p>
            <a:pPr marL="0" indent="0">
              <a:buNone/>
            </a:pPr>
            <a:r>
              <a:rPr lang="en-US" sz="6000" dirty="0"/>
              <a:t>Colossians 3:18</a:t>
            </a:r>
          </a:p>
          <a:p>
            <a:pPr marL="0" indent="0">
              <a:buNone/>
            </a:pPr>
            <a:r>
              <a:rPr lang="en-US" sz="6000" b="1" i="1" dirty="0">
                <a:effectLst/>
                <a:latin typeface="Times New Roman" panose="02020603050405020304" pitchFamily="18" charset="0"/>
                <a:ea typeface="Calibri" panose="020F0502020204030204" pitchFamily="34" charset="0"/>
              </a:rPr>
              <a:t>“Wives, </a:t>
            </a:r>
            <a:r>
              <a:rPr lang="en-US" sz="6000" b="1" i="1" dirty="0">
                <a:solidFill>
                  <a:srgbClr val="FFFF00"/>
                </a:solidFill>
                <a:effectLst/>
                <a:latin typeface="Times New Roman" panose="02020603050405020304" pitchFamily="18" charset="0"/>
                <a:ea typeface="Calibri" panose="020F0502020204030204" pitchFamily="34" charset="0"/>
              </a:rPr>
              <a:t>submit</a:t>
            </a:r>
            <a:r>
              <a:rPr lang="en-US" sz="6000" b="1" i="1" dirty="0">
                <a:effectLst/>
                <a:latin typeface="Times New Roman" panose="02020603050405020304" pitchFamily="18" charset="0"/>
                <a:ea typeface="Calibri" panose="020F0502020204030204" pitchFamily="34" charset="0"/>
              </a:rPr>
              <a:t> to your own husbands ...”</a:t>
            </a:r>
            <a:endParaRPr lang="en-US" sz="6000" dirty="0"/>
          </a:p>
        </p:txBody>
      </p:sp>
    </p:spTree>
    <p:extLst>
      <p:ext uri="{BB962C8B-B14F-4D97-AF65-F5344CB8AC3E}">
        <p14:creationId xmlns:p14="http://schemas.microsoft.com/office/powerpoint/2010/main" val="302783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5400" dirty="0"/>
              <a:t>Deuteronomy 21:18</a:t>
            </a:r>
          </a:p>
          <a:p>
            <a:pPr marL="0" indent="0">
              <a:buNone/>
            </a:pPr>
            <a:r>
              <a:rPr lang="en-US" sz="5400" b="1" i="1" dirty="0">
                <a:effectLst/>
                <a:latin typeface="Times New Roman" panose="02020603050405020304" pitchFamily="18" charset="0"/>
                <a:ea typeface="Calibri" panose="020F0502020204030204" pitchFamily="34" charset="0"/>
              </a:rPr>
              <a:t>“If a man has a stubborn and rebellious son who will not obey the voice of his father or the voice of his mother, and who when they have chastened him, will not heed them …”.</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299776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5400" dirty="0"/>
              <a:t>Deuteronomy 21:18</a:t>
            </a:r>
          </a:p>
          <a:p>
            <a:pPr marL="0" indent="0">
              <a:buNone/>
            </a:pPr>
            <a:r>
              <a:rPr lang="en-US" sz="5400" b="1" i="1" dirty="0">
                <a:effectLst/>
                <a:latin typeface="Times New Roman" panose="02020603050405020304" pitchFamily="18" charset="0"/>
                <a:ea typeface="Calibri" panose="020F0502020204030204" pitchFamily="34" charset="0"/>
              </a:rPr>
              <a:t>“If a man has a stubborn and rebellious son who will not obey </a:t>
            </a:r>
            <a:r>
              <a:rPr lang="en-US" sz="5400" b="1" i="1" dirty="0">
                <a:solidFill>
                  <a:srgbClr val="FFFF00"/>
                </a:solidFill>
                <a:effectLst/>
                <a:latin typeface="Times New Roman" panose="02020603050405020304" pitchFamily="18" charset="0"/>
                <a:ea typeface="Calibri" panose="020F0502020204030204" pitchFamily="34" charset="0"/>
              </a:rPr>
              <a:t>the voice of his father</a:t>
            </a:r>
            <a:r>
              <a:rPr lang="en-US" sz="5400" b="1" i="1" dirty="0">
                <a:effectLst/>
                <a:latin typeface="Times New Roman" panose="02020603050405020304" pitchFamily="18" charset="0"/>
                <a:ea typeface="Calibri" panose="020F0502020204030204" pitchFamily="34" charset="0"/>
              </a:rPr>
              <a:t> or</a:t>
            </a:r>
            <a:r>
              <a:rPr lang="en-US" sz="5400" b="1" i="1" dirty="0">
                <a:solidFill>
                  <a:srgbClr val="FFFF00"/>
                </a:solidFill>
                <a:effectLst/>
                <a:latin typeface="Times New Roman" panose="02020603050405020304" pitchFamily="18" charset="0"/>
                <a:ea typeface="Calibri" panose="020F0502020204030204" pitchFamily="34" charset="0"/>
              </a:rPr>
              <a:t> the voice of his mother</a:t>
            </a:r>
            <a:r>
              <a:rPr lang="en-US" sz="5400" b="1" i="1" dirty="0">
                <a:effectLst/>
                <a:latin typeface="Times New Roman" panose="02020603050405020304" pitchFamily="18" charset="0"/>
                <a:ea typeface="Calibri" panose="020F0502020204030204" pitchFamily="34" charset="0"/>
              </a:rPr>
              <a:t>, and who when </a:t>
            </a:r>
            <a:r>
              <a:rPr lang="en-US" sz="5400" b="1" i="1" dirty="0">
                <a:solidFill>
                  <a:srgbClr val="FFFF00"/>
                </a:solidFill>
                <a:effectLst/>
                <a:latin typeface="Times New Roman" panose="02020603050405020304" pitchFamily="18" charset="0"/>
                <a:ea typeface="Calibri" panose="020F0502020204030204" pitchFamily="34" charset="0"/>
              </a:rPr>
              <a:t>they</a:t>
            </a:r>
            <a:r>
              <a:rPr lang="en-US" sz="5400" b="1" i="1" dirty="0">
                <a:effectLst/>
                <a:latin typeface="Times New Roman" panose="02020603050405020304" pitchFamily="18" charset="0"/>
                <a:ea typeface="Calibri" panose="020F0502020204030204" pitchFamily="34" charset="0"/>
              </a:rPr>
              <a:t> have chastened him, will not heed </a:t>
            </a:r>
            <a:r>
              <a:rPr lang="en-US" sz="5400" b="1" i="1" dirty="0">
                <a:solidFill>
                  <a:srgbClr val="FFFF00"/>
                </a:solidFill>
                <a:effectLst/>
                <a:latin typeface="Times New Roman" panose="02020603050405020304" pitchFamily="18" charset="0"/>
                <a:ea typeface="Calibri" panose="020F0502020204030204" pitchFamily="34" charset="0"/>
              </a:rPr>
              <a:t>them</a:t>
            </a:r>
            <a:r>
              <a:rPr lang="en-US" sz="5400" b="1" i="1" dirty="0">
                <a:effectLst/>
                <a:latin typeface="Times New Roman" panose="02020603050405020304" pitchFamily="18" charset="0"/>
                <a:ea typeface="Calibri" panose="020F0502020204030204" pitchFamily="34" charset="0"/>
              </a:rPr>
              <a:t> …”.</a:t>
            </a:r>
            <a:r>
              <a:rPr lang="en-US" sz="5400" dirty="0">
                <a:effectLst/>
                <a:latin typeface="Times New Roman" panose="02020603050405020304" pitchFamily="18" charset="0"/>
                <a:ea typeface="Calibri" panose="020F0502020204030204" pitchFamily="34" charset="0"/>
              </a:rPr>
              <a:t> </a:t>
            </a:r>
            <a:endParaRPr lang="en-US" sz="5400" dirty="0"/>
          </a:p>
        </p:txBody>
      </p:sp>
      <p:cxnSp>
        <p:nvCxnSpPr>
          <p:cNvPr id="4" name="Straight Connector 3">
            <a:extLst>
              <a:ext uri="{FF2B5EF4-FFF2-40B4-BE49-F238E27FC236}">
                <a16:creationId xmlns:a16="http://schemas.microsoft.com/office/drawing/2014/main" id="{F24D05F6-2FB5-CCFB-2C1C-06C07630AAA2}"/>
              </a:ext>
            </a:extLst>
          </p:cNvPr>
          <p:cNvCxnSpPr/>
          <p:nvPr/>
        </p:nvCxnSpPr>
        <p:spPr>
          <a:xfrm>
            <a:off x="4372708" y="3716215"/>
            <a:ext cx="1524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810B9D1-DE1D-22FB-1D6F-6E9F4FCA58FF}"/>
              </a:ext>
            </a:extLst>
          </p:cNvPr>
          <p:cNvCxnSpPr>
            <a:cxnSpLocks/>
          </p:cNvCxnSpPr>
          <p:nvPr/>
        </p:nvCxnSpPr>
        <p:spPr>
          <a:xfrm>
            <a:off x="926123" y="4443046"/>
            <a:ext cx="192258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0726FB3-8058-37B6-92BB-AE6D4E5C36EA}"/>
              </a:ext>
            </a:extLst>
          </p:cNvPr>
          <p:cNvCxnSpPr>
            <a:cxnSpLocks/>
          </p:cNvCxnSpPr>
          <p:nvPr/>
        </p:nvCxnSpPr>
        <p:spPr>
          <a:xfrm>
            <a:off x="7526216" y="4525108"/>
            <a:ext cx="116058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CD384A5-2B12-5C1D-58E4-0F21F3C23E67}"/>
              </a:ext>
            </a:extLst>
          </p:cNvPr>
          <p:cNvCxnSpPr>
            <a:cxnSpLocks/>
          </p:cNvCxnSpPr>
          <p:nvPr/>
        </p:nvCxnSpPr>
        <p:spPr>
          <a:xfrm>
            <a:off x="9167446" y="5205046"/>
            <a:ext cx="134815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595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000" dirty="0"/>
              <a:t>Colossians 3:20</a:t>
            </a:r>
          </a:p>
          <a:p>
            <a:pPr marL="0" indent="0">
              <a:buNone/>
            </a:pPr>
            <a:r>
              <a:rPr lang="en-US" sz="6000" b="1" i="1" dirty="0">
                <a:effectLst/>
                <a:latin typeface="Times New Roman" panose="02020603050405020304" pitchFamily="18" charset="0"/>
                <a:ea typeface="Calibri" panose="020F0502020204030204" pitchFamily="34" charset="0"/>
              </a:rPr>
              <a:t>“Children, obey your parents </a:t>
            </a:r>
            <a:r>
              <a:rPr lang="en-US" sz="6000" b="1" i="1" dirty="0">
                <a:solidFill>
                  <a:srgbClr val="FFFF00"/>
                </a:solidFill>
                <a:effectLst/>
                <a:latin typeface="Times New Roman" panose="02020603050405020304" pitchFamily="18" charset="0"/>
                <a:ea typeface="Calibri" panose="020F0502020204030204" pitchFamily="34" charset="0"/>
              </a:rPr>
              <a:t>in all things</a:t>
            </a:r>
            <a:r>
              <a:rPr lang="en-US" sz="6000" b="1" i="1" dirty="0">
                <a:effectLst/>
                <a:latin typeface="Times New Roman" panose="02020603050405020304" pitchFamily="18" charset="0"/>
                <a:ea typeface="Calibri" panose="020F0502020204030204" pitchFamily="34" charset="0"/>
              </a:rPr>
              <a:t>, for this is well pleasing to the Lord.”</a:t>
            </a:r>
            <a:endParaRPr lang="en-US" sz="6000" dirty="0"/>
          </a:p>
        </p:txBody>
      </p:sp>
    </p:spTree>
    <p:extLst>
      <p:ext uri="{BB962C8B-B14F-4D97-AF65-F5344CB8AC3E}">
        <p14:creationId xmlns:p14="http://schemas.microsoft.com/office/powerpoint/2010/main" val="2469082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lgn="ctr">
              <a:buNone/>
            </a:pPr>
            <a:r>
              <a:rPr lang="en-US" sz="6600" dirty="0">
                <a:effectLst/>
                <a:latin typeface="Times New Roman" panose="02020603050405020304" pitchFamily="18" charset="0"/>
                <a:ea typeface="Calibri" panose="020F0502020204030204" pitchFamily="34" charset="0"/>
              </a:rPr>
              <a:t>If a child can learn the importance of obeying their parents early on, then accepting their authority later in life comes easier as well. </a:t>
            </a:r>
            <a:endParaRPr lang="en-US" sz="6600" dirty="0"/>
          </a:p>
        </p:txBody>
      </p:sp>
    </p:spTree>
    <p:extLst>
      <p:ext uri="{BB962C8B-B14F-4D97-AF65-F5344CB8AC3E}">
        <p14:creationId xmlns:p14="http://schemas.microsoft.com/office/powerpoint/2010/main" val="2214824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000" dirty="0"/>
              <a:t>Colossians 3:20</a:t>
            </a:r>
          </a:p>
          <a:p>
            <a:pPr marL="0" indent="0">
              <a:buNone/>
            </a:pPr>
            <a:r>
              <a:rPr lang="en-US" sz="6000" b="1" i="1" dirty="0">
                <a:effectLst/>
                <a:latin typeface="Times New Roman" panose="02020603050405020304" pitchFamily="18" charset="0"/>
                <a:ea typeface="Calibri" panose="020F0502020204030204" pitchFamily="34" charset="0"/>
              </a:rPr>
              <a:t>“Children, obey your parents in all things, for </a:t>
            </a:r>
            <a:r>
              <a:rPr lang="en-US" sz="6000" b="1" i="1" dirty="0">
                <a:solidFill>
                  <a:srgbClr val="FFFF00"/>
                </a:solidFill>
                <a:effectLst/>
                <a:latin typeface="Times New Roman" panose="02020603050405020304" pitchFamily="18" charset="0"/>
                <a:ea typeface="Calibri" panose="020F0502020204030204" pitchFamily="34" charset="0"/>
              </a:rPr>
              <a:t>this is well pleasing to the Lord</a:t>
            </a:r>
            <a:r>
              <a:rPr lang="en-US" sz="6000" b="1" i="1" dirty="0">
                <a:effectLst/>
                <a:latin typeface="Times New Roman" panose="02020603050405020304" pitchFamily="18" charset="0"/>
                <a:ea typeface="Calibri" panose="020F0502020204030204" pitchFamily="34" charset="0"/>
              </a:rPr>
              <a:t>.”</a:t>
            </a:r>
            <a:endParaRPr lang="en-US" sz="6000" dirty="0"/>
          </a:p>
        </p:txBody>
      </p:sp>
    </p:spTree>
    <p:extLst>
      <p:ext uri="{BB962C8B-B14F-4D97-AF65-F5344CB8AC3E}">
        <p14:creationId xmlns:p14="http://schemas.microsoft.com/office/powerpoint/2010/main" val="2967404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800" dirty="0"/>
              <a:t>Colossians 3:21</a:t>
            </a:r>
          </a:p>
          <a:p>
            <a:pPr marL="0" indent="0">
              <a:buNone/>
            </a:pPr>
            <a:r>
              <a:rPr lang="en-US" sz="4800" b="1" i="1" dirty="0">
                <a:effectLst/>
                <a:latin typeface="Times New Roman" panose="02020603050405020304" pitchFamily="18" charset="0"/>
                <a:ea typeface="Calibri" panose="020F0502020204030204" pitchFamily="34" charset="0"/>
              </a:rPr>
              <a:t>“Fathers, do not provoke your children, lest they become discouraged.”</a:t>
            </a:r>
            <a:endParaRPr lang="en-US" sz="4800" dirty="0"/>
          </a:p>
        </p:txBody>
      </p:sp>
    </p:spTree>
    <p:extLst>
      <p:ext uri="{BB962C8B-B14F-4D97-AF65-F5344CB8AC3E}">
        <p14:creationId xmlns:p14="http://schemas.microsoft.com/office/powerpoint/2010/main" val="111138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Colossians 3:18-4:1</a:t>
            </a:r>
          </a:p>
          <a:p>
            <a:pPr marL="0" indent="0">
              <a:buNone/>
            </a:pPr>
            <a:r>
              <a:rPr lang="en-US" sz="4000" b="1" i="1" dirty="0">
                <a:effectLst/>
                <a:latin typeface="Times New Roman" panose="02020603050405020304" pitchFamily="18" charset="0"/>
                <a:ea typeface="Calibri" panose="020F0502020204030204" pitchFamily="34" charset="0"/>
              </a:rPr>
              <a:t>“Wives, submit to your own husbands, as is fitting in the Lord.  Husbands, love your wives and do not be bitter toward them.  Children, obey your parents in all things, for this is well pleasing to the Lord.  Fathers, do not provoke your children, lest they become discouraged.  Bondservants, obey in all things your masters according to the flesh, not with eyeservice, as men-pleasers, but in sincerity of heart, </a:t>
            </a:r>
            <a:endParaRPr lang="en-US" sz="4000" dirty="0"/>
          </a:p>
        </p:txBody>
      </p:sp>
    </p:spTree>
    <p:extLst>
      <p:ext uri="{BB962C8B-B14F-4D97-AF65-F5344CB8AC3E}">
        <p14:creationId xmlns:p14="http://schemas.microsoft.com/office/powerpoint/2010/main" val="3791747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728960" cy="5559743"/>
          </a:xfrm>
        </p:spPr>
        <p:txBody>
          <a:bodyPr>
            <a:noAutofit/>
          </a:bodyPr>
          <a:lstStyle/>
          <a:p>
            <a:pPr marL="0" indent="0">
              <a:buNone/>
            </a:pPr>
            <a:r>
              <a:rPr lang="en-US" sz="4800" dirty="0"/>
              <a:t>Colossians 3:21</a:t>
            </a:r>
          </a:p>
          <a:p>
            <a:pPr marL="0" indent="0">
              <a:buNone/>
            </a:pPr>
            <a:r>
              <a:rPr lang="en-US" sz="4800" b="1" i="1" dirty="0">
                <a:effectLst/>
                <a:latin typeface="Times New Roman" panose="02020603050405020304" pitchFamily="18" charset="0"/>
                <a:ea typeface="Calibri" panose="020F0502020204030204" pitchFamily="34" charset="0"/>
              </a:rPr>
              <a:t>“Fathers, do not provoke your children, lest they become discouraged.”</a:t>
            </a:r>
          </a:p>
          <a:p>
            <a:pPr marL="0" indent="0">
              <a:buNone/>
            </a:pPr>
            <a:endParaRPr lang="en-US" sz="1400" b="1" i="1" dirty="0">
              <a:latin typeface="Times New Roman" panose="02020603050405020304" pitchFamily="18" charset="0"/>
            </a:endParaRPr>
          </a:p>
          <a:p>
            <a:pPr marL="0" indent="0">
              <a:buNone/>
            </a:pPr>
            <a:r>
              <a:rPr lang="en-US" sz="4800" dirty="0">
                <a:latin typeface="Times New Roman" panose="02020603050405020304" pitchFamily="18" charset="0"/>
              </a:rPr>
              <a:t>Ephesians 6:4</a:t>
            </a:r>
          </a:p>
          <a:p>
            <a:pPr marL="0" indent="0">
              <a:buNone/>
            </a:pPr>
            <a:r>
              <a:rPr lang="en-US" sz="4800" b="1" i="1" dirty="0">
                <a:effectLst/>
                <a:latin typeface="Times New Roman" panose="02020603050405020304" pitchFamily="18" charset="0"/>
                <a:ea typeface="Calibri" panose="020F0502020204030204" pitchFamily="34" charset="0"/>
              </a:rPr>
              <a:t>“And you, fathers, do not provoke your children to wrath, but bring them up in the training and admonition of the Lord.”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877528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endParaRPr lang="en-US" sz="6000" dirty="0"/>
          </a:p>
          <a:p>
            <a:pPr marL="0" indent="0">
              <a:buNone/>
            </a:pPr>
            <a:r>
              <a:rPr lang="en-US" sz="6000" dirty="0"/>
              <a:t>Colossians 3:19</a:t>
            </a:r>
          </a:p>
          <a:p>
            <a:pPr marL="0" indent="0">
              <a:buNone/>
            </a:pPr>
            <a:r>
              <a:rPr lang="en-US" sz="6000" b="1" i="1" dirty="0">
                <a:effectLst/>
                <a:latin typeface="Times New Roman" panose="02020603050405020304" pitchFamily="18" charset="0"/>
                <a:ea typeface="Calibri" panose="020F0502020204030204" pitchFamily="34" charset="0"/>
              </a:rPr>
              <a:t>“Husbands, love your wives and </a:t>
            </a:r>
            <a:r>
              <a:rPr lang="en-US" sz="6000" b="1" i="1" dirty="0">
                <a:solidFill>
                  <a:srgbClr val="FFFF00"/>
                </a:solidFill>
                <a:effectLst/>
                <a:latin typeface="Times New Roman" panose="02020603050405020304" pitchFamily="18" charset="0"/>
                <a:ea typeface="Calibri" panose="020F0502020204030204" pitchFamily="34" charset="0"/>
              </a:rPr>
              <a:t>do not be bitter toward them</a:t>
            </a:r>
            <a:r>
              <a:rPr lang="en-US" sz="6000" b="1" i="1" dirty="0">
                <a:effectLst/>
                <a:latin typeface="Times New Roman" panose="02020603050405020304" pitchFamily="18" charset="0"/>
                <a:ea typeface="Calibri" panose="020F0502020204030204" pitchFamily="34" charset="0"/>
              </a:rPr>
              <a:t>.”</a:t>
            </a:r>
            <a:endParaRPr lang="en-US" sz="6000" dirty="0"/>
          </a:p>
        </p:txBody>
      </p:sp>
    </p:spTree>
    <p:extLst>
      <p:ext uri="{BB962C8B-B14F-4D97-AF65-F5344CB8AC3E}">
        <p14:creationId xmlns:p14="http://schemas.microsoft.com/office/powerpoint/2010/main" val="2008994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buNone/>
            </a:pPr>
            <a:r>
              <a:rPr lang="en-US" sz="4400" dirty="0"/>
              <a:t>Proverbs 1:8-11</a:t>
            </a:r>
          </a:p>
          <a:p>
            <a:pPr marL="0" indent="0">
              <a:buNone/>
            </a:pPr>
            <a:r>
              <a:rPr lang="en-US" sz="4400" b="1" i="1" dirty="0">
                <a:effectLst/>
                <a:latin typeface="Times New Roman" panose="02020603050405020304" pitchFamily="18" charset="0"/>
                <a:ea typeface="Calibri" panose="020F0502020204030204" pitchFamily="34" charset="0"/>
              </a:rPr>
              <a:t>“My son, hear the instruction of your father, and do not forsake the law of your mother; for they will be a graceful ornament on your head, and chains about your neck.  My son, if sinners entice you, do not consent.  If they say, “Come with us, let us lie in wait to shed blood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283364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buNone/>
            </a:pPr>
            <a:r>
              <a:rPr lang="en-US" sz="4400" dirty="0"/>
              <a:t>Proverbs 1:8-11</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My son, hear the instruction of your father, and do not forsake the law of your mother</a:t>
            </a:r>
            <a:r>
              <a:rPr lang="en-US" sz="4400" b="1" i="1" dirty="0">
                <a:effectLst/>
                <a:latin typeface="Times New Roman" panose="02020603050405020304" pitchFamily="18" charset="0"/>
                <a:ea typeface="Calibri" panose="020F0502020204030204" pitchFamily="34" charset="0"/>
              </a:rPr>
              <a:t>; for they will be a graceful ornament on your head, and chains about your neck.  My son, if sinners entice you, do not consent.  If they say, “Come with us, let us lie in wait to shed blood …”.</a:t>
            </a:r>
            <a:r>
              <a:rPr lang="en-US" sz="4400" dirty="0">
                <a:effectLst/>
                <a:latin typeface="Times New Roman" panose="02020603050405020304" pitchFamily="18" charset="0"/>
                <a:ea typeface="Calibri" panose="020F0502020204030204" pitchFamily="34" charset="0"/>
              </a:rPr>
              <a:t> </a:t>
            </a:r>
            <a:endParaRPr lang="en-US" sz="4400" dirty="0"/>
          </a:p>
        </p:txBody>
      </p:sp>
      <p:cxnSp>
        <p:nvCxnSpPr>
          <p:cNvPr id="4" name="Straight Connector 3">
            <a:extLst>
              <a:ext uri="{FF2B5EF4-FFF2-40B4-BE49-F238E27FC236}">
                <a16:creationId xmlns:a16="http://schemas.microsoft.com/office/drawing/2014/main" id="{31383847-D454-E777-1AFB-D1996083CB3F}"/>
              </a:ext>
            </a:extLst>
          </p:cNvPr>
          <p:cNvCxnSpPr/>
          <p:nvPr/>
        </p:nvCxnSpPr>
        <p:spPr>
          <a:xfrm>
            <a:off x="7080738" y="2637692"/>
            <a:ext cx="3376247"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85C3562D-4FF1-7435-B8C9-98ABC4819614}"/>
              </a:ext>
            </a:extLst>
          </p:cNvPr>
          <p:cNvCxnSpPr>
            <a:cxnSpLocks/>
          </p:cNvCxnSpPr>
          <p:nvPr/>
        </p:nvCxnSpPr>
        <p:spPr>
          <a:xfrm>
            <a:off x="937846" y="3247292"/>
            <a:ext cx="150055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8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buNone/>
            </a:pPr>
            <a:r>
              <a:rPr lang="en-US" sz="4800" dirty="0"/>
              <a:t>Proverbs 6:20-24</a:t>
            </a:r>
          </a:p>
          <a:p>
            <a:pPr marL="0" indent="0">
              <a:buNone/>
            </a:pPr>
            <a:r>
              <a:rPr lang="en-US" sz="4800" b="1" i="1" dirty="0">
                <a:effectLst/>
                <a:latin typeface="Times New Roman" panose="02020603050405020304" pitchFamily="18" charset="0"/>
                <a:ea typeface="Calibri" panose="020F0502020204030204" pitchFamily="34" charset="0"/>
              </a:rPr>
              <a:t>“My son, keep your father’s command, and do not forsake the law of your mother.  Bind them continually upon your heart; tie them around your neck. When you roam, they will lead you; when you sleep, they will keep you; </a:t>
            </a:r>
            <a:endParaRPr lang="en-US" sz="4800" dirty="0"/>
          </a:p>
        </p:txBody>
      </p:sp>
    </p:spTree>
    <p:extLst>
      <p:ext uri="{BB962C8B-B14F-4D97-AF65-F5344CB8AC3E}">
        <p14:creationId xmlns:p14="http://schemas.microsoft.com/office/powerpoint/2010/main" val="3276008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buNone/>
            </a:pPr>
            <a:r>
              <a:rPr lang="en-US" sz="4800" dirty="0"/>
              <a:t>Proverbs 6:20-24</a:t>
            </a:r>
          </a:p>
          <a:p>
            <a:pPr marL="0" indent="0">
              <a:buNone/>
            </a:pPr>
            <a:r>
              <a:rPr lang="en-US" sz="4800" b="1" i="1" dirty="0">
                <a:effectLst/>
                <a:latin typeface="Times New Roman" panose="02020603050405020304" pitchFamily="18" charset="0"/>
                <a:ea typeface="Calibri" panose="020F0502020204030204" pitchFamily="34" charset="0"/>
              </a:rPr>
              <a:t>and when you awake, they will speak with you.  For the commandment is a lamp, and the law a light; reproofs of instruction are the way of life, to keep you from the evil woman, from the flattering tongue of a seductress.”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564071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buNone/>
            </a:pPr>
            <a:r>
              <a:rPr lang="en-US" sz="4800" dirty="0"/>
              <a:t>Proverbs 6:20-24</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My son, keep your father’s command, and do not forsake the law of your mother</a:t>
            </a:r>
            <a:r>
              <a:rPr lang="en-US" sz="4800" b="1" i="1" dirty="0">
                <a:effectLst/>
                <a:latin typeface="Times New Roman" panose="02020603050405020304" pitchFamily="18" charset="0"/>
                <a:ea typeface="Calibri" panose="020F0502020204030204" pitchFamily="34" charset="0"/>
              </a:rPr>
              <a:t>.  Bind them continually upon your heart; tie them around your neck. When you roam, they will lead you; when you sleep, they will keep you; </a:t>
            </a:r>
            <a:endParaRPr lang="en-US" sz="4800" dirty="0"/>
          </a:p>
        </p:txBody>
      </p:sp>
      <p:cxnSp>
        <p:nvCxnSpPr>
          <p:cNvPr id="4" name="Straight Connector 3">
            <a:extLst>
              <a:ext uri="{FF2B5EF4-FFF2-40B4-BE49-F238E27FC236}">
                <a16:creationId xmlns:a16="http://schemas.microsoft.com/office/drawing/2014/main" id="{5A6163DB-E845-1225-28AD-7454FF710544}"/>
              </a:ext>
            </a:extLst>
          </p:cNvPr>
          <p:cNvCxnSpPr/>
          <p:nvPr/>
        </p:nvCxnSpPr>
        <p:spPr>
          <a:xfrm>
            <a:off x="4853354" y="2098431"/>
            <a:ext cx="5556738"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491129F-0DE6-F738-C7A0-9CC6F7A1594A}"/>
              </a:ext>
            </a:extLst>
          </p:cNvPr>
          <p:cNvCxnSpPr>
            <a:cxnSpLocks/>
          </p:cNvCxnSpPr>
          <p:nvPr/>
        </p:nvCxnSpPr>
        <p:spPr>
          <a:xfrm>
            <a:off x="5791200" y="2778369"/>
            <a:ext cx="3552092"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CE11058-1A86-D995-BC8C-B11E8DB82A25}"/>
              </a:ext>
            </a:extLst>
          </p:cNvPr>
          <p:cNvCxnSpPr>
            <a:cxnSpLocks/>
          </p:cNvCxnSpPr>
          <p:nvPr/>
        </p:nvCxnSpPr>
        <p:spPr>
          <a:xfrm>
            <a:off x="961293" y="3429000"/>
            <a:ext cx="1594338"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318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408920" cy="5559743"/>
          </a:xfrm>
        </p:spPr>
        <p:txBody>
          <a:bodyPr>
            <a:noAutofit/>
          </a:bodyPr>
          <a:lstStyle/>
          <a:p>
            <a:pPr marL="0" indent="0" algn="ctr">
              <a:buNone/>
            </a:pPr>
            <a:r>
              <a:rPr lang="en-US" sz="5400" i="1" dirty="0">
                <a:effectLst/>
                <a:latin typeface="Times New Roman" panose="02020603050405020304" pitchFamily="18" charset="0"/>
                <a:ea typeface="Calibri" panose="020F0502020204030204" pitchFamily="34" charset="0"/>
              </a:rPr>
              <a:t>“Fathers (and mothers) should not presume on this obedience and embitter (provoke or irritate) their children by continual agitation and unreasonable demands.”</a:t>
            </a:r>
            <a:r>
              <a:rPr lang="en-US" sz="5400" dirty="0">
                <a:effectLst/>
                <a:latin typeface="Times New Roman" panose="02020603050405020304" pitchFamily="18" charset="0"/>
                <a:ea typeface="Calibri" panose="020F0502020204030204" pitchFamily="34" charset="0"/>
              </a:rPr>
              <a:t> </a:t>
            </a:r>
          </a:p>
          <a:p>
            <a:pPr marL="0" indent="0">
              <a:buNone/>
            </a:pPr>
            <a:r>
              <a:rPr lang="en-US" sz="4400" dirty="0"/>
              <a:t>                  The Bible Knowledge Commentary</a:t>
            </a:r>
          </a:p>
        </p:txBody>
      </p:sp>
    </p:spTree>
    <p:extLst>
      <p:ext uri="{BB962C8B-B14F-4D97-AF65-F5344CB8AC3E}">
        <p14:creationId xmlns:p14="http://schemas.microsoft.com/office/powerpoint/2010/main" val="2563775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600" dirty="0"/>
              <a:t>Colossians 3:21</a:t>
            </a:r>
          </a:p>
          <a:p>
            <a:pPr marL="0" indent="0">
              <a:buNone/>
            </a:pPr>
            <a:r>
              <a:rPr lang="en-US" sz="6600" b="1" i="1" dirty="0">
                <a:effectLst/>
                <a:latin typeface="Times New Roman" panose="02020603050405020304" pitchFamily="18" charset="0"/>
                <a:ea typeface="Calibri" panose="020F0502020204030204" pitchFamily="34" charset="0"/>
              </a:rPr>
              <a:t>“Fathers, do not provoke your children, lest they become discouraged.”</a:t>
            </a:r>
            <a:endParaRPr lang="en-US" sz="6600" dirty="0"/>
          </a:p>
        </p:txBody>
      </p:sp>
    </p:spTree>
    <p:extLst>
      <p:ext uri="{BB962C8B-B14F-4D97-AF65-F5344CB8AC3E}">
        <p14:creationId xmlns:p14="http://schemas.microsoft.com/office/powerpoint/2010/main" val="3540813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600" dirty="0"/>
              <a:t>Ephesians 6:4</a:t>
            </a:r>
          </a:p>
          <a:p>
            <a:pPr marL="0" indent="0">
              <a:buNone/>
            </a:pPr>
            <a:r>
              <a:rPr lang="en-US" sz="6600" b="1" i="1" dirty="0">
                <a:effectLst/>
                <a:latin typeface="Times New Roman" panose="02020603050405020304" pitchFamily="18" charset="0"/>
                <a:ea typeface="Calibri" panose="020F0502020204030204" pitchFamily="34" charset="0"/>
              </a:rPr>
              <a:t>“And you, fathers, do not provoke your children to wrath, but bring them up in the training and admonition of the Lord.”</a:t>
            </a:r>
            <a:endParaRPr lang="en-US" sz="6600" dirty="0"/>
          </a:p>
        </p:txBody>
      </p:sp>
    </p:spTree>
    <p:extLst>
      <p:ext uri="{BB962C8B-B14F-4D97-AF65-F5344CB8AC3E}">
        <p14:creationId xmlns:p14="http://schemas.microsoft.com/office/powerpoint/2010/main" val="314823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Colossians 3:18-4:1</a:t>
            </a:r>
          </a:p>
          <a:p>
            <a:pPr marL="0" indent="0">
              <a:buNone/>
            </a:pPr>
            <a:r>
              <a:rPr lang="en-US" sz="4000" b="1" i="1" dirty="0">
                <a:effectLst/>
                <a:latin typeface="Times New Roman" panose="02020603050405020304" pitchFamily="18" charset="0"/>
                <a:ea typeface="Calibri" panose="020F0502020204030204" pitchFamily="34" charset="0"/>
              </a:rPr>
              <a:t>fearing God.  And whatever you do, do it heartily, as to the Lord and not to men, knowing that from the Lord you will receive the reward of the inheritance; for you serve the Lord Christ.  But he who does wrong will be repaid for what he has done, and there is no partiality.  Masters, give your bondservants what is just and fair, knowing that you also have a Master in heaven.”</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3186548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600" dirty="0"/>
              <a:t>Ephesians 6:4</a:t>
            </a:r>
          </a:p>
          <a:p>
            <a:pPr marL="0" indent="0">
              <a:buNone/>
            </a:pPr>
            <a:r>
              <a:rPr lang="en-US" sz="6600" b="1" i="1" dirty="0">
                <a:effectLst/>
                <a:latin typeface="Times New Roman" panose="02020603050405020304" pitchFamily="18" charset="0"/>
                <a:ea typeface="Calibri" panose="020F0502020204030204" pitchFamily="34" charset="0"/>
              </a:rPr>
              <a:t>“And you, fathers, do not provoke your children to wrath, but </a:t>
            </a:r>
            <a:r>
              <a:rPr lang="en-US" sz="6600" b="1" i="1" dirty="0">
                <a:solidFill>
                  <a:srgbClr val="FFFF00"/>
                </a:solidFill>
                <a:effectLst/>
                <a:latin typeface="Times New Roman" panose="02020603050405020304" pitchFamily="18" charset="0"/>
                <a:ea typeface="Calibri" panose="020F0502020204030204" pitchFamily="34" charset="0"/>
              </a:rPr>
              <a:t>bring them up in the training and admonition of the Lord</a:t>
            </a:r>
            <a:r>
              <a:rPr lang="en-US" sz="6600" b="1" i="1" dirty="0">
                <a:effectLst/>
                <a:latin typeface="Times New Roman" panose="02020603050405020304" pitchFamily="18" charset="0"/>
                <a:ea typeface="Calibri" panose="020F0502020204030204" pitchFamily="34" charset="0"/>
              </a:rPr>
              <a:t>.”</a:t>
            </a:r>
            <a:endParaRPr lang="en-US" sz="6600" dirty="0"/>
          </a:p>
        </p:txBody>
      </p:sp>
    </p:spTree>
    <p:extLst>
      <p:ext uri="{BB962C8B-B14F-4D97-AF65-F5344CB8AC3E}">
        <p14:creationId xmlns:p14="http://schemas.microsoft.com/office/powerpoint/2010/main" val="3387054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Hebrews 12:7-11</a:t>
            </a:r>
          </a:p>
          <a:p>
            <a:pPr marL="0" indent="0">
              <a:buNone/>
            </a:pPr>
            <a:r>
              <a:rPr lang="en-US" sz="4000" b="1" i="1" dirty="0">
                <a:effectLst/>
                <a:latin typeface="Times New Roman" panose="02020603050405020304" pitchFamily="18" charset="0"/>
                <a:ea typeface="Calibri" panose="020F0502020204030204" pitchFamily="34" charset="0"/>
              </a:rPr>
              <a:t>“If you endure chastening, God deals with you as with sons; for what son is there whom a father does not chasten?  But if you are without chastening, of which all have become partakers, then you are illegitimate and not sons.  Furthermore, we have had human fathers who corrected us, and we paid them respect.  Shall we not much more readily be in subjection to the </a:t>
            </a:r>
            <a:endParaRPr lang="en-US" sz="4000" dirty="0"/>
          </a:p>
        </p:txBody>
      </p:sp>
    </p:spTree>
    <p:extLst>
      <p:ext uri="{BB962C8B-B14F-4D97-AF65-F5344CB8AC3E}">
        <p14:creationId xmlns:p14="http://schemas.microsoft.com/office/powerpoint/2010/main" val="3437335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Hebrews 12:7-11</a:t>
            </a:r>
          </a:p>
          <a:p>
            <a:pPr marL="0" indent="0">
              <a:buNone/>
            </a:pPr>
            <a:r>
              <a:rPr lang="en-US" sz="4000" b="1" i="1" dirty="0">
                <a:effectLst/>
                <a:latin typeface="Times New Roman" panose="02020603050405020304" pitchFamily="18" charset="0"/>
                <a:ea typeface="Calibri" panose="020F0502020204030204" pitchFamily="34" charset="0"/>
              </a:rPr>
              <a:t>Father of spirits and live?  For they indeed for a few days chastened us as seemed best to them, but He for our profit, that we may be partakers of His holiness.  Now no chastening seems to be joyful for the present, but painful; nevertheless, afterward it yields the peaceable fruit of righteousness to those who have been trained by it.”</a:t>
            </a:r>
            <a:endParaRPr lang="en-US" sz="4000" dirty="0"/>
          </a:p>
        </p:txBody>
      </p:sp>
    </p:spTree>
    <p:extLst>
      <p:ext uri="{BB962C8B-B14F-4D97-AF65-F5344CB8AC3E}">
        <p14:creationId xmlns:p14="http://schemas.microsoft.com/office/powerpoint/2010/main" val="3495553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Hebrews 12:7-11</a:t>
            </a:r>
          </a:p>
          <a:p>
            <a:pPr marL="0" indent="0">
              <a:buNone/>
            </a:pPr>
            <a:r>
              <a:rPr lang="en-US" sz="4000" b="1" i="1" dirty="0">
                <a:effectLst/>
                <a:latin typeface="Times New Roman" panose="02020603050405020304" pitchFamily="18" charset="0"/>
                <a:ea typeface="Calibri" panose="020F0502020204030204" pitchFamily="34" charset="0"/>
              </a:rPr>
              <a:t>Father of spirits and live?  For they indeed for a few days chastened us as seemed best to them, but He for our profit, that we may be partakers of His holiness.  </a:t>
            </a:r>
            <a:r>
              <a:rPr lang="en-US" sz="4000" b="1" i="1" dirty="0">
                <a:solidFill>
                  <a:srgbClr val="FFFF00"/>
                </a:solidFill>
                <a:effectLst/>
                <a:latin typeface="Times New Roman" panose="02020603050405020304" pitchFamily="18" charset="0"/>
                <a:ea typeface="Calibri" panose="020F0502020204030204" pitchFamily="34" charset="0"/>
              </a:rPr>
              <a:t>Now no chastening seems to be joyful for the present, but painful; nevertheless, afterward it yields the peaceable fruit of righteousness to those who have been trained by it</a:t>
            </a:r>
            <a:r>
              <a:rPr lang="en-US" sz="4000" b="1" i="1" dirty="0">
                <a:effectLst/>
                <a:latin typeface="Times New Roman" panose="02020603050405020304" pitchFamily="18" charset="0"/>
                <a:ea typeface="Calibri" panose="020F0502020204030204" pitchFamily="34" charset="0"/>
              </a:rPr>
              <a:t>.”</a:t>
            </a:r>
            <a:endParaRPr lang="en-US" sz="4000" dirty="0"/>
          </a:p>
        </p:txBody>
      </p:sp>
    </p:spTree>
    <p:extLst>
      <p:ext uri="{BB962C8B-B14F-4D97-AF65-F5344CB8AC3E}">
        <p14:creationId xmlns:p14="http://schemas.microsoft.com/office/powerpoint/2010/main" val="2851712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Hebrews 12:7-11</a:t>
            </a:r>
          </a:p>
          <a:p>
            <a:pPr marL="0" indent="0">
              <a:buNone/>
            </a:pPr>
            <a:r>
              <a:rPr lang="en-US" sz="4000" b="1" i="1" dirty="0">
                <a:effectLst/>
                <a:latin typeface="Times New Roman" panose="02020603050405020304" pitchFamily="18" charset="0"/>
                <a:ea typeface="Calibri" panose="020F0502020204030204" pitchFamily="34" charset="0"/>
              </a:rPr>
              <a:t>Father of spirits and live?  For they indeed for a few days chastened us as seemed best to them, but He for our profit, that we may be partakers of His holiness.  </a:t>
            </a:r>
            <a:r>
              <a:rPr lang="en-US" sz="4000" b="1" i="1" dirty="0">
                <a:solidFill>
                  <a:srgbClr val="FFFF00"/>
                </a:solidFill>
                <a:effectLst/>
                <a:latin typeface="Times New Roman" panose="02020603050405020304" pitchFamily="18" charset="0"/>
                <a:ea typeface="Calibri" panose="020F0502020204030204" pitchFamily="34" charset="0"/>
              </a:rPr>
              <a:t>Now no chastening seems to be joyful for the present, but painful; nevertheless, afterward it yields the peaceable fruit of righteousness </a:t>
            </a:r>
            <a:r>
              <a:rPr lang="en-US" sz="4000" b="1" i="1" dirty="0">
                <a:solidFill>
                  <a:srgbClr val="00B0F0"/>
                </a:solidFill>
                <a:effectLst/>
                <a:latin typeface="Times New Roman" panose="02020603050405020304" pitchFamily="18" charset="0"/>
                <a:ea typeface="Calibri" panose="020F0502020204030204" pitchFamily="34" charset="0"/>
              </a:rPr>
              <a:t>to those who have been trained by it</a:t>
            </a:r>
            <a:r>
              <a:rPr lang="en-US" sz="4000" b="1" i="1" dirty="0">
                <a:effectLst/>
                <a:latin typeface="Times New Roman" panose="02020603050405020304" pitchFamily="18" charset="0"/>
                <a:ea typeface="Calibri" panose="020F0502020204030204" pitchFamily="34" charset="0"/>
              </a:rPr>
              <a:t>.”</a:t>
            </a:r>
            <a:endParaRPr lang="en-US" sz="4000" dirty="0"/>
          </a:p>
        </p:txBody>
      </p:sp>
      <p:cxnSp>
        <p:nvCxnSpPr>
          <p:cNvPr id="4" name="Straight Connector 3">
            <a:extLst>
              <a:ext uri="{FF2B5EF4-FFF2-40B4-BE49-F238E27FC236}">
                <a16:creationId xmlns:a16="http://schemas.microsoft.com/office/drawing/2014/main" id="{0E14FC98-E38B-A1C2-1F33-F40F09864634}"/>
              </a:ext>
            </a:extLst>
          </p:cNvPr>
          <p:cNvCxnSpPr>
            <a:cxnSpLocks/>
          </p:cNvCxnSpPr>
          <p:nvPr/>
        </p:nvCxnSpPr>
        <p:spPr>
          <a:xfrm>
            <a:off x="3950677" y="5240215"/>
            <a:ext cx="7080738"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602574-AB52-4837-6650-681ABA339EDD}"/>
              </a:ext>
            </a:extLst>
          </p:cNvPr>
          <p:cNvCxnSpPr>
            <a:cxnSpLocks/>
          </p:cNvCxnSpPr>
          <p:nvPr/>
        </p:nvCxnSpPr>
        <p:spPr>
          <a:xfrm>
            <a:off x="937846" y="5756031"/>
            <a:ext cx="234462"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198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600" dirty="0"/>
              <a:t>Ephesians 6:4</a:t>
            </a:r>
          </a:p>
          <a:p>
            <a:pPr marL="0" indent="0">
              <a:buNone/>
            </a:pPr>
            <a:r>
              <a:rPr lang="en-US" sz="6600" b="1" i="1" dirty="0">
                <a:effectLst/>
                <a:latin typeface="Times New Roman" panose="02020603050405020304" pitchFamily="18" charset="0"/>
                <a:ea typeface="Calibri" panose="020F0502020204030204" pitchFamily="34" charset="0"/>
              </a:rPr>
              <a:t>“And you, fathers, do not provoke your children to wrath, but </a:t>
            </a:r>
            <a:r>
              <a:rPr lang="en-US" sz="6600" b="1" i="1" dirty="0">
                <a:solidFill>
                  <a:srgbClr val="FFFF00"/>
                </a:solidFill>
                <a:effectLst/>
                <a:latin typeface="Times New Roman" panose="02020603050405020304" pitchFamily="18" charset="0"/>
                <a:ea typeface="Calibri" panose="020F0502020204030204" pitchFamily="34" charset="0"/>
              </a:rPr>
              <a:t>bring them up in the training and admonition of the Lord</a:t>
            </a:r>
            <a:r>
              <a:rPr lang="en-US" sz="6600" b="1" i="1" dirty="0">
                <a:effectLst/>
                <a:latin typeface="Times New Roman" panose="02020603050405020304" pitchFamily="18" charset="0"/>
                <a:ea typeface="Calibri" panose="020F0502020204030204" pitchFamily="34" charset="0"/>
              </a:rPr>
              <a:t>.”</a:t>
            </a:r>
            <a:endParaRPr lang="en-US" sz="6600" dirty="0"/>
          </a:p>
        </p:txBody>
      </p:sp>
    </p:spTree>
    <p:extLst>
      <p:ext uri="{BB962C8B-B14F-4D97-AF65-F5344CB8AC3E}">
        <p14:creationId xmlns:p14="http://schemas.microsoft.com/office/powerpoint/2010/main" val="599132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i="1" dirty="0">
                <a:effectLst/>
                <a:latin typeface="Times New Roman" panose="02020603050405020304" pitchFamily="18" charset="0"/>
                <a:ea typeface="Calibri" panose="020F0502020204030204" pitchFamily="34" charset="0"/>
              </a:rPr>
              <a:t>“Fathers, who as the head of the wife are thus the head of the home, must be careful not to provoke your children as they subject them to training and discipline.  While the ultimate authority, God the Father, is perfect, the human father is not.  Great care should be given to this responsibility of applying godly discipline to the children lest they become discouraged and give up their desire to obey.”</a:t>
            </a:r>
            <a:r>
              <a:rPr lang="en-US" sz="4000" dirty="0">
                <a:effectLst/>
                <a:latin typeface="Times New Roman" panose="02020603050405020304" pitchFamily="18" charset="0"/>
                <a:ea typeface="Calibri" panose="020F0502020204030204" pitchFamily="34" charset="0"/>
              </a:rPr>
              <a:t> </a:t>
            </a:r>
          </a:p>
          <a:p>
            <a:pPr marL="0" indent="0">
              <a:buNone/>
            </a:pPr>
            <a:r>
              <a:rPr lang="en-US" sz="4000" dirty="0">
                <a:latin typeface="Times New Roman" panose="02020603050405020304" pitchFamily="18" charset="0"/>
              </a:rPr>
              <a:t>                The Grace New Testament Commentary</a:t>
            </a:r>
            <a:endParaRPr lang="en-US" sz="4000" dirty="0"/>
          </a:p>
        </p:txBody>
      </p:sp>
    </p:spTree>
    <p:extLst>
      <p:ext uri="{BB962C8B-B14F-4D97-AF65-F5344CB8AC3E}">
        <p14:creationId xmlns:p14="http://schemas.microsoft.com/office/powerpoint/2010/main" val="2465812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endParaRPr lang="en-US" sz="6000" dirty="0"/>
          </a:p>
          <a:p>
            <a:pPr marL="0" indent="0">
              <a:buNone/>
            </a:pPr>
            <a:r>
              <a:rPr lang="en-US" sz="6000" dirty="0"/>
              <a:t>Proverbs 22:6</a:t>
            </a:r>
          </a:p>
          <a:p>
            <a:pPr marL="0" indent="0">
              <a:buNone/>
            </a:pPr>
            <a:r>
              <a:rPr lang="en-US" sz="6000" b="1" i="1" kern="1200" dirty="0">
                <a:effectLst/>
                <a:latin typeface="Times New Roman" panose="02020603050405020304" pitchFamily="18" charset="0"/>
                <a:ea typeface="Calibri" panose="020F0502020204030204" pitchFamily="34" charset="0"/>
              </a:rPr>
              <a:t>“Train up a child in the way he should go, and when he is old he will not depart from it.”</a:t>
            </a:r>
            <a:endParaRPr lang="en-US" sz="6000" dirty="0"/>
          </a:p>
        </p:txBody>
      </p:sp>
    </p:spTree>
    <p:extLst>
      <p:ext uri="{BB962C8B-B14F-4D97-AF65-F5344CB8AC3E}">
        <p14:creationId xmlns:p14="http://schemas.microsoft.com/office/powerpoint/2010/main" val="1575930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6000" dirty="0"/>
              <a:t>crosswalk.com</a:t>
            </a:r>
          </a:p>
          <a:p>
            <a:pPr marL="0" indent="0">
              <a:buNone/>
            </a:pPr>
            <a:r>
              <a:rPr lang="en-US" sz="6000" dirty="0"/>
              <a:t>	Brent Rinehart</a:t>
            </a:r>
          </a:p>
          <a:p>
            <a:pPr marL="0" indent="0" algn="ctr">
              <a:buNone/>
            </a:pPr>
            <a:r>
              <a:rPr lang="en-US" sz="5400" u="sng" dirty="0">
                <a:latin typeface="Times New Roman" panose="02020603050405020304" pitchFamily="18" charset="0"/>
                <a:ea typeface="Calibri" panose="020F0502020204030204" pitchFamily="34" charset="0"/>
              </a:rPr>
              <a:t>W</a:t>
            </a:r>
            <a:r>
              <a:rPr lang="en-US" sz="5400" u="sng" dirty="0">
                <a:effectLst/>
                <a:latin typeface="Times New Roman" panose="02020603050405020304" pitchFamily="18" charset="0"/>
                <a:ea typeface="Calibri" panose="020F0502020204030204" pitchFamily="34" charset="0"/>
              </a:rPr>
              <a:t>hat Does It Mean To Train Up A</a:t>
            </a:r>
            <a:r>
              <a:rPr lang="en-US" sz="5400" dirty="0">
                <a:effectLst/>
                <a:latin typeface="Times New Roman" panose="02020603050405020304" pitchFamily="18" charset="0"/>
                <a:ea typeface="Calibri" panose="020F0502020204030204" pitchFamily="34" charset="0"/>
              </a:rPr>
              <a:t> </a:t>
            </a:r>
            <a:r>
              <a:rPr lang="en-US" sz="5400" u="sng" dirty="0">
                <a:effectLst/>
                <a:latin typeface="Times New Roman" panose="02020603050405020304" pitchFamily="18" charset="0"/>
                <a:ea typeface="Calibri" panose="020F0502020204030204" pitchFamily="34" charset="0"/>
              </a:rPr>
              <a:t>Child In The Way He Should Go?</a:t>
            </a:r>
          </a:p>
          <a:p>
            <a:pPr marL="0" indent="0" algn="ctr">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en-US" b="1" u="sng" kern="1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https://www.crosswalk.com/family/parenting/kids/what-does-it-mean-to-train-</a:t>
            </a:r>
            <a:r>
              <a:rPr lang="en-US" b="1" u="sng"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up-a-child-in-the-way-he-should-go.html</a:t>
            </a:r>
          </a:p>
          <a:p>
            <a:pPr marL="0" indent="0" algn="ctr">
              <a:buNone/>
            </a:pPr>
            <a:endParaRPr lang="en-US" sz="5400" u="sng" dirty="0"/>
          </a:p>
        </p:txBody>
      </p:sp>
    </p:spTree>
    <p:extLst>
      <p:ext uri="{BB962C8B-B14F-4D97-AF65-F5344CB8AC3E}">
        <p14:creationId xmlns:p14="http://schemas.microsoft.com/office/powerpoint/2010/main" val="3257336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400" i="1" kern="1200" dirty="0">
                <a:effectLst/>
                <a:latin typeface="Times New Roman" panose="02020603050405020304" pitchFamily="18" charset="0"/>
                <a:ea typeface="Calibri" panose="020F0502020204030204" pitchFamily="34" charset="0"/>
              </a:rPr>
              <a:t>“Children are sponges. And, my kids seem to soak up everything – good and bad. They often mimic the mannerisms of my wife and me. They’ll do and say the same things we do from time to time. And I can certainly tell who my daughter has been hanging out with by the phrases she says or the songs she sings.  When writing to the Ephesians, Paul encourages the church to be </a:t>
            </a:r>
            <a:r>
              <a:rPr lang="en-US" sz="4400" b="1" i="1" kern="1200" dirty="0">
                <a:effectLst/>
                <a:latin typeface="Times New Roman" panose="02020603050405020304" pitchFamily="18" charset="0"/>
                <a:ea typeface="Calibri" panose="020F0502020204030204" pitchFamily="34" charset="0"/>
              </a:rPr>
              <a:t> “imitators of</a:t>
            </a:r>
            <a:endParaRPr lang="en-US" sz="4400" dirty="0"/>
          </a:p>
        </p:txBody>
      </p:sp>
    </p:spTree>
    <p:extLst>
      <p:ext uri="{BB962C8B-B14F-4D97-AF65-F5344CB8AC3E}">
        <p14:creationId xmlns:p14="http://schemas.microsoft.com/office/powerpoint/2010/main" val="146485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000" dirty="0"/>
              <a:t>Colossians 3:18-4:1</a:t>
            </a:r>
          </a:p>
          <a:p>
            <a:pPr marL="0" indent="0">
              <a:buNone/>
            </a:pPr>
            <a:r>
              <a:rPr lang="en-US" sz="4000" b="1" i="1" dirty="0">
                <a:effectLst/>
                <a:latin typeface="Times New Roman" panose="02020603050405020304" pitchFamily="18" charset="0"/>
                <a:ea typeface="Calibri" panose="020F0502020204030204" pitchFamily="34" charset="0"/>
              </a:rPr>
              <a:t>“Wives, submit to your own husbands, as is fitting in the Lord.  Husbands, love your wives and do not be bitter toward them.  </a:t>
            </a:r>
            <a:r>
              <a:rPr lang="en-US" sz="4000" b="1" i="1" dirty="0">
                <a:solidFill>
                  <a:srgbClr val="FFFF00"/>
                </a:solidFill>
                <a:effectLst/>
                <a:latin typeface="Times New Roman" panose="02020603050405020304" pitchFamily="18" charset="0"/>
                <a:ea typeface="Calibri" panose="020F0502020204030204" pitchFamily="34" charset="0"/>
              </a:rPr>
              <a:t>Children, obey your parents in all things, for this is well pleasing to the Lord.</a:t>
            </a:r>
            <a:r>
              <a:rPr lang="en-US" sz="4000" b="1" i="1" dirty="0">
                <a:effectLst/>
                <a:latin typeface="Times New Roman" panose="02020603050405020304" pitchFamily="18" charset="0"/>
                <a:ea typeface="Calibri" panose="020F0502020204030204" pitchFamily="34" charset="0"/>
              </a:rPr>
              <a:t>  Fathers, do not provoke your children, lest they become discouraged.  Bondservants, obey in all things your masters according to the flesh, not with eyeservice, as men-pleasers, but in sincerity of heart, </a:t>
            </a:r>
            <a:endParaRPr lang="en-US" sz="4000" dirty="0"/>
          </a:p>
        </p:txBody>
      </p:sp>
    </p:spTree>
    <p:extLst>
      <p:ext uri="{BB962C8B-B14F-4D97-AF65-F5344CB8AC3E}">
        <p14:creationId xmlns:p14="http://schemas.microsoft.com/office/powerpoint/2010/main" val="40453172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400" b="1" i="1" kern="1200" dirty="0">
                <a:effectLst/>
                <a:latin typeface="Times New Roman" panose="02020603050405020304" pitchFamily="18" charset="0"/>
                <a:ea typeface="Calibri" panose="020F0502020204030204" pitchFamily="34" charset="0"/>
              </a:rPr>
              <a:t>God, as beloved children. And walk in love, as Christ loved us and gave himself up for us, a fragrant offering and sacrifice to God”</a:t>
            </a:r>
            <a:r>
              <a:rPr lang="en-US" sz="4400" i="0" kern="1200" dirty="0">
                <a:effectLst/>
                <a:ea typeface="Calibri" panose="020F0502020204030204" pitchFamily="34" charset="0"/>
              </a:rPr>
              <a:t> </a:t>
            </a:r>
            <a:r>
              <a:rPr lang="en-US" sz="4400" i="1" kern="1200" dirty="0">
                <a:effectLst/>
                <a:latin typeface="Times New Roman" panose="02020603050405020304" pitchFamily="18" charset="0"/>
                <a:ea typeface="Calibri" panose="020F0502020204030204" pitchFamily="34" charset="0"/>
              </a:rPr>
              <a:t>(</a:t>
            </a:r>
            <a:r>
              <a:rPr lang="en-US" sz="4400" i="1" u="sng" kern="1200" dirty="0">
                <a:solidFill>
                  <a:srgbClr val="0000FF"/>
                </a:solidFill>
                <a:effectLst/>
                <a:latin typeface="Times New Roman" panose="02020603050405020304" pitchFamily="18" charset="0"/>
                <a:ea typeface="Calibri" panose="020F0502020204030204" pitchFamily="34" charset="0"/>
                <a:hlinkClick r:id="rId2"/>
              </a:rPr>
              <a:t>Ephesians 5:1-2</a:t>
            </a:r>
            <a:r>
              <a:rPr lang="en-US" sz="4400" i="1" kern="1200" dirty="0">
                <a:effectLst/>
                <a:latin typeface="Times New Roman" panose="02020603050405020304" pitchFamily="18" charset="0"/>
                <a:ea typeface="Calibri" panose="020F0502020204030204" pitchFamily="34" charset="0"/>
              </a:rPr>
              <a:t>). That encourages me and reminds me of how I’m supposed to live and love. But, it also reminds me that my children are in my care and looking for my example. Our children often imitate us. They learn how to act by seeing how we act. </a:t>
            </a:r>
            <a:endParaRPr lang="en-US" sz="4400" dirty="0"/>
          </a:p>
        </p:txBody>
      </p:sp>
    </p:spTree>
    <p:extLst>
      <p:ext uri="{BB962C8B-B14F-4D97-AF65-F5344CB8AC3E}">
        <p14:creationId xmlns:p14="http://schemas.microsoft.com/office/powerpoint/2010/main" val="1853692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400" i="1" kern="1200" dirty="0">
                <a:effectLst/>
                <a:latin typeface="Times New Roman" panose="02020603050405020304" pitchFamily="18" charset="0"/>
                <a:ea typeface="Calibri" panose="020F0502020204030204" pitchFamily="34" charset="0"/>
              </a:rPr>
              <a:t>They’ll only know how to love by seeing how we love. If they are imitating us, and we are imitating God, our child will grow up knowing what it means to follow Christ.  I’ve often thought about it this way: the moon reflects light from the sun. It’s not a big mirror in the sky reflecting the sun exactly, or else the light from the moon and sun would be the same. When the moon is full, it looks </a:t>
            </a:r>
            <a:endParaRPr lang="en-US" sz="4400" dirty="0"/>
          </a:p>
        </p:txBody>
      </p:sp>
    </p:spTree>
    <p:extLst>
      <p:ext uri="{BB962C8B-B14F-4D97-AF65-F5344CB8AC3E}">
        <p14:creationId xmlns:p14="http://schemas.microsoft.com/office/powerpoint/2010/main" val="3117402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400" i="1" kern="1200" dirty="0">
                <a:effectLst/>
                <a:latin typeface="Times New Roman" panose="02020603050405020304" pitchFamily="18" charset="0"/>
                <a:ea typeface="Calibri" panose="020F0502020204030204" pitchFamily="34" charset="0"/>
              </a:rPr>
              <a:t>quite bright. But, even at its brightest, it reflects less than 20 percent of the sun’s light. That was the intention… for the moon to be the “lesser light.”  Just as the moon reflects the sun, as a Christian, I should reflect the Son. We were made in God’s image, but we are not perfect like Him. We are works in progress. As we grow closer to Him, there should be some family resemblance between </a:t>
            </a:r>
            <a:endParaRPr lang="en-US" sz="4400" dirty="0"/>
          </a:p>
        </p:txBody>
      </p:sp>
    </p:spTree>
    <p:extLst>
      <p:ext uri="{BB962C8B-B14F-4D97-AF65-F5344CB8AC3E}">
        <p14:creationId xmlns:p14="http://schemas.microsoft.com/office/powerpoint/2010/main" val="1431392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6E6B9-39DE-86AC-5554-590C83775093}"/>
              </a:ext>
            </a:extLst>
          </p:cNvPr>
          <p:cNvSpPr>
            <a:spLocks noGrp="1"/>
          </p:cNvSpPr>
          <p:nvPr>
            <p:ph idx="1"/>
          </p:nvPr>
        </p:nvSpPr>
        <p:spPr>
          <a:xfrm>
            <a:off x="838200" y="617220"/>
            <a:ext cx="10515600" cy="5559743"/>
          </a:xfrm>
        </p:spPr>
        <p:txBody>
          <a:bodyPr>
            <a:noAutofit/>
          </a:bodyPr>
          <a:lstStyle/>
          <a:p>
            <a:pPr marL="0" indent="0">
              <a:buNone/>
            </a:pPr>
            <a:r>
              <a:rPr lang="en-US" sz="4400" i="1" kern="1200" dirty="0">
                <a:effectLst/>
                <a:latin typeface="Times New Roman" panose="02020603050405020304" pitchFamily="18" charset="0"/>
                <a:ea typeface="Calibri" panose="020F0502020204030204" pitchFamily="34" charset="0"/>
              </a:rPr>
              <a:t>us and our Father. The things I say and do should be characteristic of Him. And, here’s why that’s important. If I truly reflect Him and shine His glory, others will, including my children. </a:t>
            </a:r>
            <a:r>
              <a:rPr lang="en-US" sz="4400" b="1" i="1" kern="1200" dirty="0">
                <a:effectLst/>
                <a:latin typeface="Times New Roman" panose="02020603050405020304" pitchFamily="18" charset="0"/>
                <a:ea typeface="Calibri" panose="020F0502020204030204" pitchFamily="34" charset="0"/>
              </a:rPr>
              <a:t>“Let your light so shine before men that they will see your good works and glorify your Father in heaven”</a:t>
            </a:r>
            <a:r>
              <a:rPr lang="en-US" sz="4400" i="1" kern="1200" dirty="0">
                <a:effectLst/>
                <a:latin typeface="Times New Roman" panose="02020603050405020304" pitchFamily="18" charset="0"/>
                <a:ea typeface="Calibri" panose="020F0502020204030204" pitchFamily="34" charset="0"/>
              </a:rPr>
              <a:t> (</a:t>
            </a:r>
            <a:r>
              <a:rPr lang="en-US" sz="4400" i="1" u="sng" kern="1200" dirty="0">
                <a:solidFill>
                  <a:srgbClr val="0000FF"/>
                </a:solidFill>
                <a:effectLst/>
                <a:latin typeface="Times New Roman" panose="02020603050405020304" pitchFamily="18" charset="0"/>
                <a:ea typeface="Calibri" panose="020F0502020204030204" pitchFamily="34" charset="0"/>
                <a:hlinkClick r:id="rId2"/>
              </a:rPr>
              <a:t>Matthew 5:16</a:t>
            </a:r>
            <a:r>
              <a:rPr lang="en-US" sz="4400" i="1" kern="1200" dirty="0">
                <a:effectLst/>
                <a:latin typeface="Times New Roman" panose="02020603050405020304" pitchFamily="18" charset="0"/>
                <a:ea typeface="Calibri" panose="020F0502020204030204" pitchFamily="34" charset="0"/>
              </a:rPr>
              <a:t>).</a:t>
            </a:r>
            <a:endParaRPr lang="en-US" sz="4400" dirty="0"/>
          </a:p>
        </p:txBody>
      </p:sp>
    </p:spTree>
    <p:extLst>
      <p:ext uri="{BB962C8B-B14F-4D97-AF65-F5344CB8AC3E}">
        <p14:creationId xmlns:p14="http://schemas.microsoft.com/office/powerpoint/2010/main" val="172995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514350" indent="-514350">
              <a:buAutoNum type="arabicPeriod"/>
            </a:pPr>
            <a:r>
              <a:rPr lang="en-US" sz="5400" dirty="0"/>
              <a:t>The children are to obey</a:t>
            </a:r>
          </a:p>
          <a:p>
            <a:pPr marL="0" indent="0">
              <a:buNone/>
            </a:pPr>
            <a:endParaRPr lang="en-US" sz="5400" dirty="0"/>
          </a:p>
        </p:txBody>
      </p:sp>
    </p:spTree>
    <p:extLst>
      <p:ext uri="{BB962C8B-B14F-4D97-AF65-F5344CB8AC3E}">
        <p14:creationId xmlns:p14="http://schemas.microsoft.com/office/powerpoint/2010/main" val="628828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514350" indent="-514350">
              <a:buAutoNum type="arabicPeriod"/>
            </a:pPr>
            <a:r>
              <a:rPr lang="en-US" sz="5400" dirty="0"/>
              <a:t>The children are to obey</a:t>
            </a:r>
          </a:p>
          <a:p>
            <a:pPr marL="514350" indent="-514350">
              <a:buAutoNum type="arabicPeriod"/>
            </a:pPr>
            <a:endParaRPr lang="en-US" sz="5400" dirty="0"/>
          </a:p>
          <a:p>
            <a:pPr marL="514350" indent="-514350">
              <a:buAutoNum type="arabicPeriod"/>
            </a:pPr>
            <a:r>
              <a:rPr lang="en-US" sz="5400" dirty="0"/>
              <a:t>“Who” the children are to obey</a:t>
            </a:r>
          </a:p>
          <a:p>
            <a:pPr marL="0" indent="0">
              <a:buNone/>
            </a:pPr>
            <a:endParaRPr lang="en-US" sz="5400" dirty="0"/>
          </a:p>
        </p:txBody>
      </p:sp>
    </p:spTree>
    <p:extLst>
      <p:ext uri="{BB962C8B-B14F-4D97-AF65-F5344CB8AC3E}">
        <p14:creationId xmlns:p14="http://schemas.microsoft.com/office/powerpoint/2010/main" val="176358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514350" indent="-514350">
              <a:buAutoNum type="arabicPeriod"/>
            </a:pPr>
            <a:r>
              <a:rPr lang="en-US" sz="5400" dirty="0"/>
              <a:t>The children are to obey</a:t>
            </a:r>
          </a:p>
          <a:p>
            <a:pPr marL="514350" indent="-514350">
              <a:buAutoNum type="arabicPeriod"/>
            </a:pPr>
            <a:endParaRPr lang="en-US" sz="5400" dirty="0"/>
          </a:p>
          <a:p>
            <a:pPr marL="514350" indent="-514350">
              <a:buAutoNum type="arabicPeriod"/>
            </a:pPr>
            <a:r>
              <a:rPr lang="en-US" sz="5400" dirty="0"/>
              <a:t>“Who” the children are to obey</a:t>
            </a:r>
          </a:p>
          <a:p>
            <a:pPr marL="514350" indent="-514350">
              <a:buAutoNum type="arabicPeriod"/>
            </a:pPr>
            <a:endParaRPr lang="en-US" sz="5400" dirty="0"/>
          </a:p>
          <a:p>
            <a:pPr marL="514350" indent="-514350">
              <a:buAutoNum type="arabicPeriod"/>
            </a:pPr>
            <a:r>
              <a:rPr lang="en-US" sz="5400" dirty="0"/>
              <a:t>“How much” or “What things”   the children are to obey</a:t>
            </a:r>
          </a:p>
        </p:txBody>
      </p:sp>
    </p:spTree>
    <p:extLst>
      <p:ext uri="{BB962C8B-B14F-4D97-AF65-F5344CB8AC3E}">
        <p14:creationId xmlns:p14="http://schemas.microsoft.com/office/powerpoint/2010/main" val="3518429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0" indent="0" algn="ctr">
              <a:buNone/>
            </a:pPr>
            <a:endParaRPr lang="en-US" sz="4800" dirty="0"/>
          </a:p>
          <a:p>
            <a:pPr marL="0" indent="0" algn="ctr">
              <a:buNone/>
            </a:pPr>
            <a:r>
              <a:rPr lang="en-US" sz="7200" dirty="0"/>
              <a:t>Does “children” refer to “little children”, or does it refer to “offspring” that may be older children?  </a:t>
            </a:r>
          </a:p>
          <a:p>
            <a:pPr marL="0" indent="0">
              <a:buNone/>
            </a:pPr>
            <a:endParaRPr lang="en-US" sz="5400" dirty="0"/>
          </a:p>
        </p:txBody>
      </p:sp>
    </p:spTree>
    <p:extLst>
      <p:ext uri="{BB962C8B-B14F-4D97-AF65-F5344CB8AC3E}">
        <p14:creationId xmlns:p14="http://schemas.microsoft.com/office/powerpoint/2010/main" val="3172288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67A66-957E-EC2E-41F8-956D269B955D}"/>
              </a:ext>
            </a:extLst>
          </p:cNvPr>
          <p:cNvSpPr>
            <a:spLocks noGrp="1"/>
          </p:cNvSpPr>
          <p:nvPr>
            <p:ph idx="1"/>
          </p:nvPr>
        </p:nvSpPr>
        <p:spPr>
          <a:xfrm>
            <a:off x="838200" y="708660"/>
            <a:ext cx="10515600" cy="5468303"/>
          </a:xfrm>
        </p:spPr>
        <p:txBody>
          <a:bodyPr>
            <a:normAutofit/>
          </a:bodyPr>
          <a:lstStyle/>
          <a:p>
            <a:pPr marL="0" indent="0" algn="ctr">
              <a:buNone/>
            </a:pPr>
            <a:endParaRPr lang="en-US" sz="4800" dirty="0"/>
          </a:p>
          <a:p>
            <a:pPr marL="0" indent="0" algn="ctr">
              <a:buNone/>
            </a:pPr>
            <a:r>
              <a:rPr lang="en-US" sz="9600" dirty="0"/>
              <a:t>“Experience is the best teacher”</a:t>
            </a:r>
          </a:p>
          <a:p>
            <a:pPr marL="0" indent="0">
              <a:buNone/>
            </a:pPr>
            <a:endParaRPr lang="en-US" sz="5400" dirty="0"/>
          </a:p>
        </p:txBody>
      </p:sp>
    </p:spTree>
    <p:extLst>
      <p:ext uri="{BB962C8B-B14F-4D97-AF65-F5344CB8AC3E}">
        <p14:creationId xmlns:p14="http://schemas.microsoft.com/office/powerpoint/2010/main" val="15554669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1915</Words>
  <Application>Microsoft Office PowerPoint</Application>
  <PresentationFormat>Widescreen</PresentationFormat>
  <Paragraphs>91</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8</cp:revision>
  <dcterms:created xsi:type="dcterms:W3CDTF">2023-06-25T04:05:11Z</dcterms:created>
  <dcterms:modified xsi:type="dcterms:W3CDTF">2023-07-02T06:19:28Z</dcterms:modified>
</cp:coreProperties>
</file>