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56"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313" r:id="rId32"/>
    <p:sldId id="288" r:id="rId33"/>
    <p:sldId id="314" r:id="rId34"/>
    <p:sldId id="290" r:id="rId35"/>
    <p:sldId id="291" r:id="rId36"/>
    <p:sldId id="292" r:id="rId37"/>
    <p:sldId id="294" r:id="rId38"/>
    <p:sldId id="293"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2" d="100"/>
          <a:sy n="82"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nshinereflections.wordpress.com/2012/06/18/happy-belated-fathers-day/"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unshinereflections.wordpress.com/2012/06/18/happy-belated-fathers-day/"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and child holding hands&#10;&#10;Description automatically generated with medium confidence">
            <a:extLst>
              <a:ext uri="{FF2B5EF4-FFF2-40B4-BE49-F238E27FC236}">
                <a16:creationId xmlns:a16="http://schemas.microsoft.com/office/drawing/2014/main" id="{533DE7A8-5126-09F0-AA83-55EFB606839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33600" y="457200"/>
            <a:ext cx="7924800" cy="5943600"/>
          </a:xfrm>
          <a:prstGeom prst="rect">
            <a:avLst/>
          </a:prstGeom>
        </p:spPr>
      </p:pic>
    </p:spTree>
    <p:extLst>
      <p:ext uri="{BB962C8B-B14F-4D97-AF65-F5344CB8AC3E}">
        <p14:creationId xmlns:p14="http://schemas.microsoft.com/office/powerpoint/2010/main" val="476761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r>
              <a:rPr lang="en-US" sz="8000" i="1" dirty="0">
                <a:effectLst/>
                <a:latin typeface="Times New Roman" panose="02020603050405020304" pitchFamily="18" charset="0"/>
                <a:ea typeface="Calibri" panose="020F0502020204030204" pitchFamily="34" charset="0"/>
              </a:rPr>
              <a:t>There are three stages of a man's life: he believes in Santa Claus, he doesn't believe in Santa Claus, he is Santa Claus. </a:t>
            </a:r>
            <a:endParaRPr lang="en-US" sz="8000" i="1" dirty="0"/>
          </a:p>
        </p:txBody>
      </p:sp>
    </p:spTree>
    <p:extLst>
      <p:ext uri="{BB962C8B-B14F-4D97-AF65-F5344CB8AC3E}">
        <p14:creationId xmlns:p14="http://schemas.microsoft.com/office/powerpoint/2010/main" val="2837434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r>
              <a:rPr lang="en-US" sz="6000" i="1" dirty="0">
                <a:effectLst/>
                <a:latin typeface="Times New Roman" panose="02020603050405020304" pitchFamily="18" charset="0"/>
                <a:ea typeface="Calibri" panose="020F0502020204030204" pitchFamily="34" charset="0"/>
              </a:rPr>
              <a:t>It's a great joy but no test of love or commitment to take your son to a ball game. You really prove your credentials as a good dad when you are willing to take your daughter shopping—more than once. </a:t>
            </a:r>
            <a:endParaRPr lang="en-US" sz="6000" i="1" dirty="0"/>
          </a:p>
        </p:txBody>
      </p:sp>
    </p:spTree>
    <p:extLst>
      <p:ext uri="{BB962C8B-B14F-4D97-AF65-F5344CB8AC3E}">
        <p14:creationId xmlns:p14="http://schemas.microsoft.com/office/powerpoint/2010/main" val="3120846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r>
              <a:rPr lang="en-US" sz="8000" i="1" dirty="0">
                <a:effectLst/>
                <a:latin typeface="Times New Roman" panose="02020603050405020304" pitchFamily="18" charset="0"/>
                <a:ea typeface="Calibri" panose="020F0502020204030204" pitchFamily="34" charset="0"/>
              </a:rPr>
              <a:t>By the time a man realizes that maybe his father was right, he usually has a son who thinks he's wrong. </a:t>
            </a:r>
            <a:endParaRPr lang="en-US" sz="8000" i="1" dirty="0"/>
          </a:p>
        </p:txBody>
      </p:sp>
    </p:spTree>
    <p:extLst>
      <p:ext uri="{BB962C8B-B14F-4D97-AF65-F5344CB8AC3E}">
        <p14:creationId xmlns:p14="http://schemas.microsoft.com/office/powerpoint/2010/main" val="2984019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r>
              <a:rPr lang="en-US" sz="8800" i="1" dirty="0">
                <a:effectLst/>
                <a:latin typeface="Times New Roman" panose="02020603050405020304" pitchFamily="18" charset="0"/>
                <a:ea typeface="Calibri" panose="020F0502020204030204" pitchFamily="34" charset="0"/>
              </a:rPr>
              <a:t>The only thing better than having you for a husband is our children having you for a daddy. </a:t>
            </a:r>
            <a:endParaRPr lang="en-US" sz="8800" i="1" dirty="0"/>
          </a:p>
        </p:txBody>
      </p:sp>
    </p:spTree>
    <p:extLst>
      <p:ext uri="{BB962C8B-B14F-4D97-AF65-F5344CB8AC3E}">
        <p14:creationId xmlns:p14="http://schemas.microsoft.com/office/powerpoint/2010/main" val="1093821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r>
              <a:rPr lang="en-US" sz="8000" i="1" dirty="0">
                <a:effectLst/>
                <a:latin typeface="Times New Roman" panose="02020603050405020304" pitchFamily="18" charset="0"/>
                <a:ea typeface="Calibri" panose="020F0502020204030204" pitchFamily="34" charset="0"/>
              </a:rPr>
              <a:t>Lately all my friends are worried that they are turning into their fathers. I'm worried I'm not. </a:t>
            </a:r>
            <a:endParaRPr lang="en-US" sz="8000" i="1" dirty="0"/>
          </a:p>
        </p:txBody>
      </p:sp>
    </p:spTree>
    <p:extLst>
      <p:ext uri="{BB962C8B-B14F-4D97-AF65-F5344CB8AC3E}">
        <p14:creationId xmlns:p14="http://schemas.microsoft.com/office/powerpoint/2010/main" val="487040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lgn="ctr">
              <a:spcBef>
                <a:spcPts val="0"/>
              </a:spcBef>
              <a:spcAft>
                <a:spcPts val="0"/>
              </a:spcAft>
              <a:buNone/>
            </a:pPr>
            <a:endParaRPr lang="en-US" sz="9600" i="1" kern="100" dirty="0">
              <a:solidFill>
                <a:srgbClr val="293035"/>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sz="9600" i="1" kern="100" dirty="0">
                <a:effectLst/>
                <a:latin typeface="Times New Roman" panose="02020603050405020304" pitchFamily="18" charset="0"/>
                <a:ea typeface="Calibri" panose="020F0502020204030204" pitchFamily="34" charset="0"/>
                <a:cs typeface="Times New Roman" panose="02020603050405020304" pitchFamily="18" charset="0"/>
              </a:rPr>
              <a:t>A father’s faith is his family’s guiding light.</a:t>
            </a:r>
          </a:p>
        </p:txBody>
      </p:sp>
    </p:spTree>
    <p:extLst>
      <p:ext uri="{BB962C8B-B14F-4D97-AF65-F5344CB8AC3E}">
        <p14:creationId xmlns:p14="http://schemas.microsoft.com/office/powerpoint/2010/main" val="377271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erson and child holding hands&#10;&#10;Description automatically generated with medium confidence">
            <a:extLst>
              <a:ext uri="{FF2B5EF4-FFF2-40B4-BE49-F238E27FC236}">
                <a16:creationId xmlns:a16="http://schemas.microsoft.com/office/drawing/2014/main" id="{533DE7A8-5126-09F0-AA83-55EFB606839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33600" y="457200"/>
            <a:ext cx="7924800" cy="5943600"/>
          </a:xfrm>
          <a:prstGeom prst="rect">
            <a:avLst/>
          </a:prstGeom>
        </p:spPr>
      </p:pic>
    </p:spTree>
    <p:extLst>
      <p:ext uri="{BB962C8B-B14F-4D97-AF65-F5344CB8AC3E}">
        <p14:creationId xmlns:p14="http://schemas.microsoft.com/office/powerpoint/2010/main" val="612541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83722"/>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Colossians 3:18-4:1</a:t>
            </a:r>
          </a:p>
          <a:p>
            <a:pPr marL="0" marR="0" indent="0">
              <a:spcBef>
                <a:spcPts val="0"/>
              </a:spcBef>
              <a:spcAft>
                <a:spcPts val="0"/>
              </a:spcAft>
              <a:buNone/>
            </a:pPr>
            <a:r>
              <a:rPr lang="en-US" sz="4000" b="1" i="1" dirty="0">
                <a:effectLst/>
                <a:latin typeface="Times New Roman" panose="02020603050405020304" pitchFamily="18" charset="0"/>
                <a:ea typeface="Calibri" panose="020F0502020204030204" pitchFamily="34" charset="0"/>
              </a:rPr>
              <a:t>“Wives, submit to your own husbands, as is fitting in the Lord.  Husbands, love your wives and do not be bitter toward them.  Children, obey your parents in all things, for this is well pleasing to the Lord.  Fathers, do not provoke your children, lest they become discouraged.  Bondservants, obey in all things your masters according to the flesh, not with eyeservice, as men-pleasers, but in sincerity of heart, fearing God.  And whatever you do, </a:t>
            </a:r>
            <a:endParaRPr lang="en-US" sz="4000" i="1"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1740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Colossians 3:18-4:1</a:t>
            </a:r>
          </a:p>
          <a:p>
            <a:pPr marL="0" marR="0" indent="0">
              <a:spcBef>
                <a:spcPts val="0"/>
              </a:spcBef>
              <a:spcAft>
                <a:spcPts val="0"/>
              </a:spcAft>
              <a:buNone/>
            </a:pPr>
            <a:r>
              <a:rPr lang="en-US" sz="4000" b="1" i="1" dirty="0">
                <a:effectLst/>
                <a:latin typeface="Times New Roman" panose="02020603050405020304" pitchFamily="18" charset="0"/>
                <a:ea typeface="Calibri" panose="020F0502020204030204" pitchFamily="34" charset="0"/>
              </a:rPr>
              <a:t>do it heartily, as to the Lord and not to men, knowing that from the Lord you will receive the reward of the inheritance; for you serve the Lord Christ.  But he who does wrong will be repaid for what he has done, and there is no partiality.  Masters, give your bondservants what is just and fair, knowing that you also have a Master in heaven.”</a:t>
            </a:r>
            <a:r>
              <a:rPr lang="en-US" sz="4000" dirty="0">
                <a:effectLst/>
                <a:latin typeface="Times New Roman" panose="02020603050405020304" pitchFamily="18" charset="0"/>
                <a:ea typeface="Calibri" panose="020F0502020204030204" pitchFamily="34" charset="0"/>
              </a:rPr>
              <a:t> </a:t>
            </a:r>
            <a:endParaRPr lang="en-US" sz="4000" i="1"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671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838200" y="708660"/>
            <a:ext cx="10515600" cy="5468303"/>
          </a:xfrm>
        </p:spPr>
        <p:txBody>
          <a:bodyPr>
            <a:normAutofit/>
          </a:bodyPr>
          <a:lstStyle/>
          <a:p>
            <a:pPr marL="0" indent="0" algn="ctr">
              <a:buNone/>
            </a:pPr>
            <a:r>
              <a:rPr lang="en-US" sz="8000" i="1" dirty="0">
                <a:effectLst/>
                <a:latin typeface="Times New Roman" panose="02020603050405020304" pitchFamily="18" charset="0"/>
                <a:ea typeface="Calibri" panose="020F0502020204030204" pitchFamily="34" charset="0"/>
              </a:rPr>
              <a:t>Of all the gifts a dad can give his kid, maybe the best one of all is a good example to follow. </a:t>
            </a:r>
            <a:endParaRPr lang="en-US" sz="8000" i="1" dirty="0"/>
          </a:p>
        </p:txBody>
      </p:sp>
    </p:spTree>
    <p:extLst>
      <p:ext uri="{BB962C8B-B14F-4D97-AF65-F5344CB8AC3E}">
        <p14:creationId xmlns:p14="http://schemas.microsoft.com/office/powerpoint/2010/main" val="2882894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kern="100" dirty="0">
                <a:effectLst/>
                <a:latin typeface="Times New Roman" panose="02020603050405020304" pitchFamily="18" charset="0"/>
                <a:ea typeface="Calibri" panose="020F0502020204030204" pitchFamily="34" charset="0"/>
                <a:cs typeface="Times New Roman" panose="02020603050405020304" pitchFamily="18" charset="0"/>
              </a:rPr>
              <a:t>1 Corinthians 11:3</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“But I want you to know that the head of every man is Christ, the head of woman is man, and the head of Christ is God.”</a:t>
            </a:r>
            <a:r>
              <a:rPr lang="en-US" sz="4400" dirty="0">
                <a:effectLst/>
                <a:latin typeface="Times New Roman" panose="02020603050405020304" pitchFamily="18" charset="0"/>
                <a:ea typeface="Calibri" panose="020F0502020204030204" pitchFamily="34" charset="0"/>
              </a:rPr>
              <a:t> </a:t>
            </a:r>
            <a:endParaRPr lang="en-US" sz="4400" i="1"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6980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kern="100" dirty="0">
                <a:effectLst/>
                <a:latin typeface="Times New Roman" panose="02020603050405020304" pitchFamily="18" charset="0"/>
                <a:ea typeface="Calibri" panose="020F0502020204030204" pitchFamily="34" charset="0"/>
                <a:cs typeface="Times New Roman" panose="02020603050405020304" pitchFamily="18" charset="0"/>
              </a:rPr>
              <a:t>1 Corinthians 11:3</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“But I want you to know that the head of every man is Christ, the head of woman is man, and the head of Christ is God.”</a:t>
            </a:r>
            <a:r>
              <a:rPr lang="en-US" sz="4400" dirty="0">
                <a:effectLst/>
                <a:latin typeface="Times New Roman" panose="02020603050405020304" pitchFamily="18" charset="0"/>
                <a:ea typeface="Calibri" panose="020F0502020204030204" pitchFamily="34" charset="0"/>
              </a:rPr>
              <a:t> </a:t>
            </a:r>
          </a:p>
          <a:p>
            <a:pPr marL="0" marR="0" indent="0">
              <a:spcBef>
                <a:spcPts val="0"/>
              </a:spcBef>
              <a:spcAft>
                <a:spcPts val="0"/>
              </a:spcAft>
              <a:buNone/>
            </a:pPr>
            <a:endParaRPr lang="en-US" sz="44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buNone/>
            </a:pPr>
            <a:r>
              <a:rPr lang="en-US" sz="4400" kern="100" dirty="0">
                <a:effectLst/>
                <a:latin typeface="Times New Roman" panose="02020603050405020304" pitchFamily="18" charset="0"/>
                <a:ea typeface="Calibri" panose="020F0502020204030204" pitchFamily="34" charset="0"/>
                <a:cs typeface="Times New Roman" panose="02020603050405020304" pitchFamily="18" charset="0"/>
              </a:rPr>
              <a:t>1 Corinthians 11:8</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“For man is not from woman, but woman from man.”</a:t>
            </a:r>
            <a:r>
              <a:rPr lang="en-US" sz="4400" dirty="0">
                <a:effectLst/>
                <a:latin typeface="Times New Roman" panose="02020603050405020304" pitchFamily="18" charset="0"/>
                <a:ea typeface="Calibri" panose="020F0502020204030204" pitchFamily="34" charset="0"/>
              </a:rPr>
              <a:t> </a:t>
            </a:r>
            <a:endParaRPr lang="en-US" sz="4400" i="1"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3875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endParaRPr lang="en-US" sz="3600" i="1"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4800" i="1" dirty="0">
                <a:effectLst/>
                <a:latin typeface="Times New Roman" panose="02020603050405020304" pitchFamily="18" charset="0"/>
                <a:ea typeface="Calibri" panose="020F0502020204030204" pitchFamily="34" charset="0"/>
              </a:rPr>
              <a:t>“Submission to her husband, not slavery, is God’s desire for the wife and is reflected perfectly in the relationship between God the Son and God the Father.  Both are equal, yet each has differing responsibilities with one being the head.”</a:t>
            </a:r>
            <a:r>
              <a:rPr lang="en-US" sz="4800" dirty="0">
                <a:effectLst/>
                <a:latin typeface="Times New Roman" panose="02020603050405020304" pitchFamily="18" charset="0"/>
                <a:ea typeface="Calibri" panose="020F0502020204030204" pitchFamily="34" charset="0"/>
              </a:rPr>
              <a:t> </a:t>
            </a:r>
          </a:p>
          <a:p>
            <a:pPr marL="0" marR="0" indent="0">
              <a:spcBef>
                <a:spcPts val="0"/>
              </a:spcBef>
              <a:spcAft>
                <a:spcPts val="0"/>
              </a:spcAft>
              <a:buNone/>
            </a:pPr>
            <a:r>
              <a:rPr lang="en-US" sz="36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a:latin typeface="Times New Roman" panose="02020603050405020304" pitchFamily="18" charset="0"/>
                <a:ea typeface="Calibri" panose="020F0502020204030204" pitchFamily="34" charset="0"/>
                <a:cs typeface="Times New Roman" panose="02020603050405020304" pitchFamily="18" charset="0"/>
              </a:rPr>
              <a:t>The Grace New Testament Commentary</a:t>
            </a:r>
            <a:endParaRPr lang="en-US" sz="36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7742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i="1" dirty="0">
                <a:effectLst/>
                <a:latin typeface="Times New Roman" panose="02020603050405020304" pitchFamily="18" charset="0"/>
                <a:ea typeface="Calibri" panose="020F0502020204030204" pitchFamily="34" charset="0"/>
              </a:rPr>
              <a:t>“Both are equal, yet each has differing responsibilities with one being the head.”</a:t>
            </a:r>
            <a:r>
              <a:rPr lang="en-US" sz="4800" dirty="0">
                <a:effectLst/>
                <a:latin typeface="Times New Roman" panose="02020603050405020304" pitchFamily="18" charset="0"/>
                <a:ea typeface="Calibri" panose="020F0502020204030204" pitchFamily="34" charset="0"/>
              </a:rPr>
              <a:t> </a:t>
            </a:r>
          </a:p>
          <a:p>
            <a:pPr marL="0" marR="0" indent="0">
              <a:spcBef>
                <a:spcPts val="0"/>
              </a:spcBef>
              <a:spcAft>
                <a:spcPts val="0"/>
              </a:spcAft>
              <a:buNone/>
            </a:pPr>
            <a:r>
              <a:rPr lang="en-US" sz="36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4419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i="1" dirty="0">
                <a:effectLst/>
                <a:latin typeface="Times New Roman" panose="02020603050405020304" pitchFamily="18" charset="0"/>
                <a:ea typeface="Calibri" panose="020F0502020204030204" pitchFamily="34" charset="0"/>
              </a:rPr>
              <a:t>“</a:t>
            </a:r>
            <a:r>
              <a:rPr lang="en-US" sz="4800" i="1" dirty="0">
                <a:solidFill>
                  <a:srgbClr val="FFFF00"/>
                </a:solidFill>
                <a:effectLst/>
                <a:latin typeface="Times New Roman" panose="02020603050405020304" pitchFamily="18" charset="0"/>
                <a:ea typeface="Calibri" panose="020F0502020204030204" pitchFamily="34" charset="0"/>
              </a:rPr>
              <a:t>Both are equal</a:t>
            </a:r>
            <a:r>
              <a:rPr lang="en-US" sz="4800" i="1" dirty="0">
                <a:effectLst/>
                <a:latin typeface="Times New Roman" panose="02020603050405020304" pitchFamily="18" charset="0"/>
                <a:ea typeface="Calibri" panose="020F0502020204030204" pitchFamily="34" charset="0"/>
              </a:rPr>
              <a:t>, yet each has differing responsibilities with one being the head.”</a:t>
            </a:r>
            <a:r>
              <a:rPr lang="en-US" sz="4800" dirty="0">
                <a:effectLst/>
                <a:latin typeface="Times New Roman" panose="02020603050405020304" pitchFamily="18" charset="0"/>
                <a:ea typeface="Calibri" panose="020F0502020204030204" pitchFamily="34" charset="0"/>
              </a:rPr>
              <a:t> </a:t>
            </a:r>
          </a:p>
          <a:p>
            <a:pPr marL="0" marR="0" indent="0">
              <a:spcBef>
                <a:spcPts val="0"/>
              </a:spcBef>
              <a:spcAft>
                <a:spcPts val="0"/>
              </a:spcAft>
              <a:buNone/>
            </a:pPr>
            <a:r>
              <a:rPr lang="en-US" sz="36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427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i="1" dirty="0">
                <a:effectLst/>
                <a:latin typeface="Times New Roman" panose="02020603050405020304" pitchFamily="18" charset="0"/>
                <a:ea typeface="Calibri" panose="020F0502020204030204" pitchFamily="34" charset="0"/>
              </a:rPr>
              <a:t>“</a:t>
            </a:r>
            <a:r>
              <a:rPr lang="en-US" sz="4800" i="1" dirty="0">
                <a:solidFill>
                  <a:srgbClr val="FFFF00"/>
                </a:solidFill>
                <a:effectLst/>
                <a:latin typeface="Times New Roman" panose="02020603050405020304" pitchFamily="18" charset="0"/>
                <a:ea typeface="Calibri" panose="020F0502020204030204" pitchFamily="34" charset="0"/>
              </a:rPr>
              <a:t>Both are equal</a:t>
            </a:r>
            <a:r>
              <a:rPr lang="en-US" sz="4800" i="1" dirty="0">
                <a:effectLst/>
                <a:latin typeface="Times New Roman" panose="02020603050405020304" pitchFamily="18" charset="0"/>
                <a:ea typeface="Calibri" panose="020F0502020204030204" pitchFamily="34" charset="0"/>
              </a:rPr>
              <a:t>, yet each has differing responsibilities with one being the head.”</a:t>
            </a:r>
          </a:p>
          <a:p>
            <a:pPr marL="0" marR="0" indent="0">
              <a:spcBef>
                <a:spcPts val="0"/>
              </a:spcBef>
              <a:spcAft>
                <a:spcPts val="0"/>
              </a:spcAft>
              <a:buNone/>
            </a:pPr>
            <a:endParaRPr lang="en-US" sz="4800" i="1" dirty="0">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Genesis 2:24 (NLT) </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“This explains why a man leaves his father and mother and is joined to his wife, and the two are united into one.”</a:t>
            </a:r>
            <a:endParaRPr lang="en-US" sz="44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36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1227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i="1" dirty="0">
                <a:effectLst/>
                <a:latin typeface="Times New Roman" panose="02020603050405020304" pitchFamily="18" charset="0"/>
                <a:ea typeface="Calibri" panose="020F0502020204030204" pitchFamily="34" charset="0"/>
              </a:rPr>
              <a:t>“</a:t>
            </a:r>
            <a:r>
              <a:rPr lang="en-US" sz="4800" i="1" dirty="0">
                <a:solidFill>
                  <a:srgbClr val="FFFF00"/>
                </a:solidFill>
                <a:effectLst/>
                <a:latin typeface="Times New Roman" panose="02020603050405020304" pitchFamily="18" charset="0"/>
                <a:ea typeface="Calibri" panose="020F0502020204030204" pitchFamily="34" charset="0"/>
              </a:rPr>
              <a:t>Both are equal</a:t>
            </a:r>
            <a:r>
              <a:rPr lang="en-US" sz="4800" i="1" dirty="0">
                <a:effectLst/>
                <a:latin typeface="Times New Roman" panose="02020603050405020304" pitchFamily="18" charset="0"/>
                <a:ea typeface="Calibri" panose="020F0502020204030204" pitchFamily="34" charset="0"/>
              </a:rPr>
              <a:t>, yet each has differing responsibilities with one being the head.”</a:t>
            </a:r>
          </a:p>
          <a:p>
            <a:pPr marL="0" marR="0" indent="0">
              <a:spcBef>
                <a:spcPts val="0"/>
              </a:spcBef>
              <a:spcAft>
                <a:spcPts val="0"/>
              </a:spcAft>
              <a:buNone/>
            </a:pPr>
            <a:endParaRPr lang="en-US" sz="4800" i="1" dirty="0">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Genesis 2:24 (NLT) </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“This explains why a man leaves his father and mother and is joined to his wife, and the </a:t>
            </a:r>
            <a:r>
              <a:rPr lang="en-US" sz="4400" b="1" i="1" dirty="0">
                <a:solidFill>
                  <a:schemeClr val="accent1"/>
                </a:solidFill>
                <a:effectLst/>
                <a:latin typeface="Times New Roman" panose="02020603050405020304" pitchFamily="18" charset="0"/>
                <a:ea typeface="Calibri" panose="020F0502020204030204" pitchFamily="34" charset="0"/>
              </a:rPr>
              <a:t>two are united into one</a:t>
            </a:r>
            <a:r>
              <a:rPr lang="en-US" sz="4400" b="1" i="1" dirty="0">
                <a:effectLst/>
                <a:latin typeface="Times New Roman" panose="02020603050405020304" pitchFamily="18" charset="0"/>
                <a:ea typeface="Calibri" panose="020F0502020204030204" pitchFamily="34" charset="0"/>
              </a:rPr>
              <a:t>.”</a:t>
            </a:r>
            <a:endParaRPr lang="en-US" sz="44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36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4412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endParaRPr lang="en-US" sz="54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endParaRPr lang="en-US" sz="5400" dirty="0">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5400" dirty="0">
                <a:effectLst/>
                <a:latin typeface="Times New Roman" panose="02020603050405020304" pitchFamily="18" charset="0"/>
                <a:ea typeface="Calibri" panose="020F0502020204030204" pitchFamily="34" charset="0"/>
              </a:rPr>
              <a:t>Colossians 3:19</a:t>
            </a:r>
          </a:p>
          <a:p>
            <a:pPr marL="0" marR="0" indent="0">
              <a:spcBef>
                <a:spcPts val="0"/>
              </a:spcBef>
              <a:spcAft>
                <a:spcPts val="0"/>
              </a:spcAft>
              <a:buNone/>
            </a:pPr>
            <a:r>
              <a:rPr lang="en-US" sz="5400" b="1" i="1" dirty="0">
                <a:effectLst/>
                <a:latin typeface="Times New Roman" panose="02020603050405020304" pitchFamily="18" charset="0"/>
                <a:ea typeface="Calibri" panose="020F0502020204030204" pitchFamily="34" charset="0"/>
              </a:rPr>
              <a:t>“Husbands, love your wives and do not be bitter toward them.”</a:t>
            </a:r>
            <a:r>
              <a:rPr lang="en-US" sz="5400" dirty="0">
                <a:effectLst/>
                <a:latin typeface="Times New Roman" panose="02020603050405020304" pitchFamily="18" charset="0"/>
                <a:ea typeface="Calibri" panose="020F0502020204030204" pitchFamily="34" charset="0"/>
              </a:rPr>
              <a:t> </a:t>
            </a:r>
          </a:p>
          <a:p>
            <a:pPr marL="0" marR="0" indent="0">
              <a:spcBef>
                <a:spcPts val="0"/>
              </a:spcBef>
              <a:spcAft>
                <a:spcPts val="0"/>
              </a:spcAft>
              <a:buNone/>
            </a:pPr>
            <a:r>
              <a:rPr lang="en-US" sz="36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5019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endParaRPr lang="en-US" sz="48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endParaRPr lang="en-US" sz="4800" dirty="0">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Ephesians 5:25</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“Husbands, love your wives, just as Christ also loved the church and gave Himself for her …”.</a:t>
            </a:r>
            <a:r>
              <a:rPr lang="en-US" sz="4800" dirty="0">
                <a:effectLst/>
                <a:latin typeface="Times New Roman" panose="02020603050405020304" pitchFamily="18" charset="0"/>
                <a:ea typeface="Calibri" panose="020F0502020204030204" pitchFamily="34" charset="0"/>
              </a:rPr>
              <a:t> </a:t>
            </a:r>
            <a:r>
              <a:rPr lang="en-US" sz="48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97137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dirty="0">
                <a:latin typeface="Times New Roman" panose="02020603050405020304" pitchFamily="18" charset="0"/>
                <a:ea typeface="Calibri" panose="020F0502020204030204" pitchFamily="34" charset="0"/>
              </a:rPr>
              <a:t>Ephesians 5:26-27</a:t>
            </a:r>
            <a:r>
              <a:rPr lang="en-US" sz="4800" dirty="0">
                <a:effectLst/>
                <a:latin typeface="Times New Roman" panose="02020603050405020304" pitchFamily="18" charset="0"/>
                <a:ea typeface="Calibri" panose="020F0502020204030204" pitchFamily="34" charset="0"/>
              </a:rPr>
              <a:t> </a:t>
            </a:r>
            <a:r>
              <a:rPr lang="en-US" sz="48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 that He might sanctify and cleanse her with the washing of water by the word, that He might present her to Himself a glorious church, not having spot or wrinkle or any such thing, but that she should be holy and without blemish.”</a:t>
            </a:r>
            <a:r>
              <a:rPr lang="en-US" sz="4800" dirty="0">
                <a:effectLst/>
                <a:latin typeface="Times New Roman" panose="02020603050405020304" pitchFamily="18" charset="0"/>
                <a:ea typeface="Calibri" panose="020F0502020204030204" pitchFamily="34" charset="0"/>
              </a:rPr>
              <a:t> </a:t>
            </a:r>
            <a:r>
              <a:rPr lang="en-US" sz="48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720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r>
              <a:rPr lang="en-US" sz="7200" i="1" dirty="0">
                <a:effectLst/>
                <a:latin typeface="Times New Roman" panose="02020603050405020304" pitchFamily="18" charset="0"/>
                <a:ea typeface="Calibri" panose="020F0502020204030204" pitchFamily="34" charset="0"/>
              </a:rPr>
              <a:t>Being a dad isn’t easy…but when somebody does it right, it reminds the rest of us what a world-changing difference a good dad can make.</a:t>
            </a:r>
            <a:r>
              <a:rPr lang="en-US" sz="7200" i="1" dirty="0">
                <a:effectLst/>
              </a:rPr>
              <a:t> </a:t>
            </a:r>
            <a:endParaRPr lang="en-US" sz="7200" i="1" dirty="0"/>
          </a:p>
        </p:txBody>
      </p:sp>
    </p:spTree>
    <p:extLst>
      <p:ext uri="{BB962C8B-B14F-4D97-AF65-F5344CB8AC3E}">
        <p14:creationId xmlns:p14="http://schemas.microsoft.com/office/powerpoint/2010/main" val="2849823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dirty="0">
                <a:latin typeface="Times New Roman" panose="02020603050405020304" pitchFamily="18" charset="0"/>
                <a:ea typeface="Calibri" panose="020F0502020204030204" pitchFamily="34" charset="0"/>
              </a:rPr>
              <a:t>Ephesians 5:26-27</a:t>
            </a:r>
            <a:r>
              <a:rPr lang="en-US" sz="4400" dirty="0">
                <a:effectLst/>
                <a:latin typeface="Times New Roman" panose="02020603050405020304" pitchFamily="18" charset="0"/>
                <a:ea typeface="Calibri" panose="020F0502020204030204" pitchFamily="34" charset="0"/>
              </a:rPr>
              <a:t> </a:t>
            </a:r>
            <a:r>
              <a:rPr lang="en-US" sz="44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 that He </a:t>
            </a:r>
            <a:r>
              <a:rPr lang="en-US" sz="4400" dirty="0">
                <a:solidFill>
                  <a:srgbClr val="00B0F0"/>
                </a:solidFill>
                <a:effectLst/>
                <a:latin typeface="Times New Roman" panose="02020603050405020304" pitchFamily="18" charset="0"/>
                <a:ea typeface="Calibri" panose="020F0502020204030204" pitchFamily="34" charset="0"/>
              </a:rPr>
              <a:t>(Christ)</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might sanctify and cleanse her </a:t>
            </a:r>
            <a:r>
              <a:rPr lang="en-US" sz="4400" dirty="0">
                <a:solidFill>
                  <a:srgbClr val="00B0F0"/>
                </a:solidFill>
                <a:effectLst/>
                <a:latin typeface="Times New Roman" panose="02020603050405020304" pitchFamily="18" charset="0"/>
                <a:ea typeface="Calibri" panose="020F0502020204030204" pitchFamily="34" charset="0"/>
              </a:rPr>
              <a:t>(the Church)</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with the washing of water by the word, that He </a:t>
            </a:r>
            <a:r>
              <a:rPr lang="en-US" sz="4400" dirty="0">
                <a:solidFill>
                  <a:srgbClr val="00B0F0"/>
                </a:solidFill>
                <a:effectLst/>
                <a:latin typeface="Times New Roman" panose="02020603050405020304" pitchFamily="18" charset="0"/>
                <a:ea typeface="Calibri" panose="020F0502020204030204" pitchFamily="34" charset="0"/>
              </a:rPr>
              <a:t>(Christ)</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might present her </a:t>
            </a:r>
            <a:r>
              <a:rPr lang="en-US" sz="4400" dirty="0">
                <a:solidFill>
                  <a:srgbClr val="00B0F0"/>
                </a:solidFill>
                <a:effectLst/>
                <a:latin typeface="Times New Roman" panose="02020603050405020304" pitchFamily="18" charset="0"/>
                <a:ea typeface="Calibri" panose="020F0502020204030204" pitchFamily="34" charset="0"/>
              </a:rPr>
              <a:t>(the Church)</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to Himself </a:t>
            </a:r>
            <a:r>
              <a:rPr lang="en-US" sz="4400" dirty="0">
                <a:solidFill>
                  <a:srgbClr val="00B0F0"/>
                </a:solidFill>
                <a:effectLst/>
                <a:latin typeface="Times New Roman" panose="02020603050405020304" pitchFamily="18" charset="0"/>
                <a:ea typeface="Calibri" panose="020F0502020204030204" pitchFamily="34" charset="0"/>
              </a:rPr>
              <a:t>(Christ)</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a glorious church, not having spot or wrinkle or any such thing, but that she </a:t>
            </a:r>
            <a:r>
              <a:rPr lang="en-US" sz="4400" dirty="0">
                <a:solidFill>
                  <a:srgbClr val="00B0F0"/>
                </a:solidFill>
                <a:effectLst/>
                <a:latin typeface="Times New Roman" panose="02020603050405020304" pitchFamily="18" charset="0"/>
                <a:ea typeface="Calibri" panose="020F0502020204030204" pitchFamily="34" charset="0"/>
              </a:rPr>
              <a:t>(the Church)</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should be holy and without blemish.”</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29153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dirty="0">
                <a:latin typeface="Times New Roman" panose="02020603050405020304" pitchFamily="18" charset="0"/>
                <a:ea typeface="Calibri" panose="020F0502020204030204" pitchFamily="34" charset="0"/>
              </a:rPr>
              <a:t>Ephesians 5:26-27</a:t>
            </a:r>
            <a:r>
              <a:rPr lang="en-US" sz="4400" dirty="0">
                <a:effectLst/>
                <a:latin typeface="Times New Roman" panose="02020603050405020304" pitchFamily="18" charset="0"/>
                <a:ea typeface="Calibri" panose="020F0502020204030204" pitchFamily="34" charset="0"/>
              </a:rPr>
              <a:t> </a:t>
            </a:r>
            <a:r>
              <a:rPr lang="en-US" sz="44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 that He </a:t>
            </a:r>
            <a:r>
              <a:rPr lang="en-US" sz="4400" dirty="0">
                <a:solidFill>
                  <a:srgbClr val="00B0F0"/>
                </a:solidFill>
                <a:effectLst/>
                <a:latin typeface="Times New Roman" panose="02020603050405020304" pitchFamily="18" charset="0"/>
                <a:ea typeface="Calibri" panose="020F0502020204030204" pitchFamily="34" charset="0"/>
              </a:rPr>
              <a:t>(Christ)</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might sanctify and cleanse her </a:t>
            </a:r>
            <a:r>
              <a:rPr lang="en-US" sz="4400" dirty="0">
                <a:solidFill>
                  <a:srgbClr val="00B0F0"/>
                </a:solidFill>
                <a:effectLst/>
                <a:latin typeface="Times New Roman" panose="02020603050405020304" pitchFamily="18" charset="0"/>
                <a:ea typeface="Calibri" panose="020F0502020204030204" pitchFamily="34" charset="0"/>
              </a:rPr>
              <a:t>(the Church)</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with </a:t>
            </a:r>
            <a:r>
              <a:rPr lang="en-US" sz="4400" b="1" i="1" dirty="0">
                <a:solidFill>
                  <a:srgbClr val="FFFF00"/>
                </a:solidFill>
                <a:effectLst/>
                <a:latin typeface="Times New Roman" panose="02020603050405020304" pitchFamily="18" charset="0"/>
                <a:ea typeface="Calibri" panose="020F0502020204030204" pitchFamily="34" charset="0"/>
              </a:rPr>
              <a:t>the washing of water by the word</a:t>
            </a:r>
            <a:r>
              <a:rPr lang="en-US" sz="4400" b="1" i="1" dirty="0">
                <a:effectLst/>
                <a:latin typeface="Times New Roman" panose="02020603050405020304" pitchFamily="18" charset="0"/>
                <a:ea typeface="Calibri" panose="020F0502020204030204" pitchFamily="34" charset="0"/>
              </a:rPr>
              <a:t>, that He </a:t>
            </a:r>
            <a:r>
              <a:rPr lang="en-US" sz="4400" dirty="0">
                <a:solidFill>
                  <a:srgbClr val="00B0F0"/>
                </a:solidFill>
                <a:effectLst/>
                <a:latin typeface="Times New Roman" panose="02020603050405020304" pitchFamily="18" charset="0"/>
                <a:ea typeface="Calibri" panose="020F0502020204030204" pitchFamily="34" charset="0"/>
              </a:rPr>
              <a:t>(Christ)</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might present her </a:t>
            </a:r>
            <a:r>
              <a:rPr lang="en-US" sz="4400" dirty="0">
                <a:solidFill>
                  <a:srgbClr val="00B0F0"/>
                </a:solidFill>
                <a:effectLst/>
                <a:latin typeface="Times New Roman" panose="02020603050405020304" pitchFamily="18" charset="0"/>
                <a:ea typeface="Calibri" panose="020F0502020204030204" pitchFamily="34" charset="0"/>
              </a:rPr>
              <a:t>(the Church)</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to Himself </a:t>
            </a:r>
            <a:r>
              <a:rPr lang="en-US" sz="4400" dirty="0">
                <a:solidFill>
                  <a:srgbClr val="00B0F0"/>
                </a:solidFill>
                <a:effectLst/>
                <a:latin typeface="Times New Roman" panose="02020603050405020304" pitchFamily="18" charset="0"/>
                <a:ea typeface="Calibri" panose="020F0502020204030204" pitchFamily="34" charset="0"/>
              </a:rPr>
              <a:t>(Christ)</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a glorious church, not having spot or wrinkle or any such thing, but that she </a:t>
            </a:r>
            <a:r>
              <a:rPr lang="en-US" sz="4400" dirty="0">
                <a:solidFill>
                  <a:srgbClr val="00B0F0"/>
                </a:solidFill>
                <a:effectLst/>
                <a:latin typeface="Times New Roman" panose="02020603050405020304" pitchFamily="18" charset="0"/>
                <a:ea typeface="Calibri" panose="020F0502020204030204" pitchFamily="34" charset="0"/>
              </a:rPr>
              <a:t>(the Church)</a:t>
            </a:r>
            <a:r>
              <a:rPr lang="en-US" sz="4400" b="1" i="1" dirty="0">
                <a:solidFill>
                  <a:srgbClr val="00B0F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should be holy and without blemish.”</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30244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dirty="0">
                <a:latin typeface="Times New Roman" panose="02020603050405020304" pitchFamily="18" charset="0"/>
                <a:ea typeface="Calibri" panose="020F0502020204030204" pitchFamily="34" charset="0"/>
              </a:rPr>
              <a:t>Ephesians 5:26-27</a:t>
            </a:r>
            <a:r>
              <a:rPr lang="en-US" sz="4400" dirty="0">
                <a:effectLst/>
                <a:latin typeface="Times New Roman" panose="02020603050405020304" pitchFamily="18" charset="0"/>
                <a:ea typeface="Calibri" panose="020F0502020204030204" pitchFamily="34" charset="0"/>
              </a:rPr>
              <a:t> </a:t>
            </a:r>
            <a:r>
              <a:rPr lang="en-US" sz="44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 that He </a:t>
            </a:r>
            <a:r>
              <a:rPr lang="en-US" sz="4400" dirty="0">
                <a:solidFill>
                  <a:srgbClr val="00B050"/>
                </a:solidFill>
                <a:effectLst/>
                <a:latin typeface="Times New Roman" panose="02020603050405020304" pitchFamily="18" charset="0"/>
                <a:ea typeface="Calibri" panose="020F0502020204030204" pitchFamily="34" charset="0"/>
              </a:rPr>
              <a:t>(the husband)</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might sanctify and cleanse her </a:t>
            </a:r>
            <a:r>
              <a:rPr lang="en-US" sz="4400" dirty="0">
                <a:solidFill>
                  <a:srgbClr val="00B050"/>
                </a:solidFill>
                <a:effectLst/>
                <a:latin typeface="Times New Roman" panose="02020603050405020304" pitchFamily="18" charset="0"/>
                <a:ea typeface="Calibri" panose="020F0502020204030204" pitchFamily="34" charset="0"/>
              </a:rPr>
              <a:t>(the wife)</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with the washing of water by the word, that He </a:t>
            </a:r>
            <a:r>
              <a:rPr lang="en-US" sz="4400" dirty="0">
                <a:solidFill>
                  <a:srgbClr val="00B050"/>
                </a:solidFill>
                <a:effectLst/>
                <a:latin typeface="Times New Roman" panose="02020603050405020304" pitchFamily="18" charset="0"/>
                <a:ea typeface="Calibri" panose="020F0502020204030204" pitchFamily="34" charset="0"/>
              </a:rPr>
              <a:t>(the husband)</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might present her </a:t>
            </a:r>
            <a:r>
              <a:rPr lang="en-US" sz="4400" dirty="0">
                <a:solidFill>
                  <a:srgbClr val="00B050"/>
                </a:solidFill>
                <a:effectLst/>
                <a:latin typeface="Times New Roman" panose="02020603050405020304" pitchFamily="18" charset="0"/>
                <a:ea typeface="Calibri" panose="020F0502020204030204" pitchFamily="34" charset="0"/>
              </a:rPr>
              <a:t>(the wife)</a:t>
            </a:r>
            <a:r>
              <a:rPr lang="en-US" sz="4400" b="1" i="1" dirty="0">
                <a:effectLst/>
                <a:latin typeface="Times New Roman" panose="02020603050405020304" pitchFamily="18" charset="0"/>
                <a:ea typeface="Calibri" panose="020F0502020204030204" pitchFamily="34" charset="0"/>
              </a:rPr>
              <a:t> to Himself </a:t>
            </a:r>
            <a:r>
              <a:rPr lang="en-US" sz="4400" dirty="0">
                <a:solidFill>
                  <a:srgbClr val="00B050"/>
                </a:solidFill>
                <a:effectLst/>
                <a:latin typeface="Times New Roman" panose="02020603050405020304" pitchFamily="18" charset="0"/>
                <a:ea typeface="Calibri" panose="020F0502020204030204" pitchFamily="34" charset="0"/>
              </a:rPr>
              <a:t>(the husband </a:t>
            </a:r>
            <a:r>
              <a:rPr lang="en-US" sz="4400" i="1" u="sng" dirty="0">
                <a:solidFill>
                  <a:srgbClr val="00B050"/>
                </a:solidFill>
                <a:effectLst/>
                <a:latin typeface="Times New Roman" panose="02020603050405020304" pitchFamily="18" charset="0"/>
                <a:ea typeface="Calibri" panose="020F0502020204030204" pitchFamily="34" charset="0"/>
              </a:rPr>
              <a:t>and</a:t>
            </a:r>
            <a:r>
              <a:rPr lang="en-US" sz="4400" dirty="0">
                <a:solidFill>
                  <a:srgbClr val="00B050"/>
                </a:solidFill>
                <a:effectLst/>
                <a:latin typeface="Times New Roman" panose="02020603050405020304" pitchFamily="18" charset="0"/>
                <a:ea typeface="Calibri" panose="020F0502020204030204" pitchFamily="34" charset="0"/>
              </a:rPr>
              <a:t> Christ)</a:t>
            </a:r>
            <a:r>
              <a:rPr lang="en-US" sz="4400" b="1" i="1" dirty="0">
                <a:effectLst/>
                <a:latin typeface="Times New Roman" panose="02020603050405020304" pitchFamily="18" charset="0"/>
                <a:ea typeface="Calibri" panose="020F0502020204030204" pitchFamily="34" charset="0"/>
              </a:rPr>
              <a:t> a glorious church </a:t>
            </a:r>
            <a:r>
              <a:rPr lang="en-US" sz="4400" dirty="0">
                <a:solidFill>
                  <a:srgbClr val="00B050"/>
                </a:solidFill>
                <a:effectLst/>
                <a:latin typeface="Times New Roman" panose="02020603050405020304" pitchFamily="18" charset="0"/>
                <a:ea typeface="Calibri" panose="020F0502020204030204" pitchFamily="34" charset="0"/>
              </a:rPr>
              <a:t>(wife)</a:t>
            </a:r>
            <a:r>
              <a:rPr lang="en-US" sz="4400" b="1" i="1" dirty="0">
                <a:latin typeface="Times New Roman" panose="02020603050405020304" pitchFamily="18" charset="0"/>
                <a:ea typeface="Calibri" panose="020F0502020204030204" pitchFamily="34" charset="0"/>
              </a:rPr>
              <a:t>,</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not having spot or wrinkle or any such thing, but that she </a:t>
            </a:r>
            <a:r>
              <a:rPr lang="en-US" sz="4400" dirty="0">
                <a:solidFill>
                  <a:srgbClr val="00B050"/>
                </a:solidFill>
                <a:effectLst/>
                <a:latin typeface="Times New Roman" panose="02020603050405020304" pitchFamily="18" charset="0"/>
                <a:ea typeface="Calibri" panose="020F0502020204030204" pitchFamily="34" charset="0"/>
              </a:rPr>
              <a:t>(the wife)</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should be holy and without blemish.”</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3621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dirty="0">
                <a:latin typeface="Times New Roman" panose="02020603050405020304" pitchFamily="18" charset="0"/>
                <a:ea typeface="Calibri" panose="020F0502020204030204" pitchFamily="34" charset="0"/>
              </a:rPr>
              <a:t>Ephesians 5:26-27</a:t>
            </a:r>
            <a:r>
              <a:rPr lang="en-US" sz="4400" dirty="0">
                <a:effectLst/>
                <a:latin typeface="Times New Roman" panose="02020603050405020304" pitchFamily="18" charset="0"/>
                <a:ea typeface="Calibri" panose="020F0502020204030204" pitchFamily="34" charset="0"/>
              </a:rPr>
              <a:t> </a:t>
            </a:r>
            <a:r>
              <a:rPr lang="en-US" sz="44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 that He </a:t>
            </a:r>
            <a:r>
              <a:rPr lang="en-US" sz="4400" dirty="0">
                <a:solidFill>
                  <a:srgbClr val="00B050"/>
                </a:solidFill>
                <a:effectLst/>
                <a:latin typeface="Times New Roman" panose="02020603050405020304" pitchFamily="18" charset="0"/>
                <a:ea typeface="Calibri" panose="020F0502020204030204" pitchFamily="34" charset="0"/>
              </a:rPr>
              <a:t>(the husband)</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might sanctify and cleanse her </a:t>
            </a:r>
            <a:r>
              <a:rPr lang="en-US" sz="4400" dirty="0">
                <a:solidFill>
                  <a:srgbClr val="00B050"/>
                </a:solidFill>
                <a:effectLst/>
                <a:latin typeface="Times New Roman" panose="02020603050405020304" pitchFamily="18" charset="0"/>
                <a:ea typeface="Calibri" panose="020F0502020204030204" pitchFamily="34" charset="0"/>
              </a:rPr>
              <a:t>(the wife)</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solidFill>
                  <a:srgbClr val="FFFF00"/>
                </a:solidFill>
                <a:effectLst/>
                <a:latin typeface="Times New Roman" panose="02020603050405020304" pitchFamily="18" charset="0"/>
                <a:ea typeface="Calibri" panose="020F0502020204030204" pitchFamily="34" charset="0"/>
              </a:rPr>
              <a:t>with the washing of water by the word</a:t>
            </a:r>
            <a:r>
              <a:rPr lang="en-US" sz="4400" b="1" i="1" dirty="0">
                <a:effectLst/>
                <a:latin typeface="Times New Roman" panose="02020603050405020304" pitchFamily="18" charset="0"/>
                <a:ea typeface="Calibri" panose="020F0502020204030204" pitchFamily="34" charset="0"/>
              </a:rPr>
              <a:t>, that He </a:t>
            </a:r>
            <a:r>
              <a:rPr lang="en-US" sz="4400" dirty="0">
                <a:solidFill>
                  <a:srgbClr val="00B050"/>
                </a:solidFill>
                <a:effectLst/>
                <a:latin typeface="Times New Roman" panose="02020603050405020304" pitchFamily="18" charset="0"/>
                <a:ea typeface="Calibri" panose="020F0502020204030204" pitchFamily="34" charset="0"/>
              </a:rPr>
              <a:t>(the husband)</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might present her </a:t>
            </a:r>
            <a:r>
              <a:rPr lang="en-US" sz="4400" dirty="0">
                <a:solidFill>
                  <a:srgbClr val="00B050"/>
                </a:solidFill>
                <a:effectLst/>
                <a:latin typeface="Times New Roman" panose="02020603050405020304" pitchFamily="18" charset="0"/>
                <a:ea typeface="Calibri" panose="020F0502020204030204" pitchFamily="34" charset="0"/>
              </a:rPr>
              <a:t>(the wife)</a:t>
            </a:r>
            <a:r>
              <a:rPr lang="en-US" sz="4400" b="1" i="1" dirty="0">
                <a:effectLst/>
                <a:latin typeface="Times New Roman" panose="02020603050405020304" pitchFamily="18" charset="0"/>
                <a:ea typeface="Calibri" panose="020F0502020204030204" pitchFamily="34" charset="0"/>
              </a:rPr>
              <a:t> to Himself </a:t>
            </a:r>
            <a:r>
              <a:rPr lang="en-US" sz="4400" dirty="0">
                <a:solidFill>
                  <a:srgbClr val="00B050"/>
                </a:solidFill>
                <a:effectLst/>
                <a:latin typeface="Times New Roman" panose="02020603050405020304" pitchFamily="18" charset="0"/>
                <a:ea typeface="Calibri" panose="020F0502020204030204" pitchFamily="34" charset="0"/>
              </a:rPr>
              <a:t>(the husband </a:t>
            </a:r>
            <a:r>
              <a:rPr lang="en-US" sz="4400" i="1" u="sng" dirty="0">
                <a:solidFill>
                  <a:srgbClr val="00B050"/>
                </a:solidFill>
                <a:effectLst/>
                <a:latin typeface="Times New Roman" panose="02020603050405020304" pitchFamily="18" charset="0"/>
                <a:ea typeface="Calibri" panose="020F0502020204030204" pitchFamily="34" charset="0"/>
              </a:rPr>
              <a:t>and</a:t>
            </a:r>
            <a:r>
              <a:rPr lang="en-US" sz="4400" dirty="0">
                <a:solidFill>
                  <a:srgbClr val="00B050"/>
                </a:solidFill>
                <a:effectLst/>
                <a:latin typeface="Times New Roman" panose="02020603050405020304" pitchFamily="18" charset="0"/>
                <a:ea typeface="Calibri" panose="020F0502020204030204" pitchFamily="34" charset="0"/>
              </a:rPr>
              <a:t> Christ)</a:t>
            </a:r>
            <a:r>
              <a:rPr lang="en-US" sz="4400" b="1" i="1" dirty="0">
                <a:effectLst/>
                <a:latin typeface="Times New Roman" panose="02020603050405020304" pitchFamily="18" charset="0"/>
                <a:ea typeface="Calibri" panose="020F0502020204030204" pitchFamily="34" charset="0"/>
              </a:rPr>
              <a:t> a glorious church </a:t>
            </a:r>
            <a:r>
              <a:rPr lang="en-US" sz="4400" dirty="0">
                <a:solidFill>
                  <a:srgbClr val="00B050"/>
                </a:solidFill>
                <a:effectLst/>
                <a:latin typeface="Times New Roman" panose="02020603050405020304" pitchFamily="18" charset="0"/>
                <a:ea typeface="Calibri" panose="020F0502020204030204" pitchFamily="34" charset="0"/>
              </a:rPr>
              <a:t>(wife)</a:t>
            </a:r>
            <a:r>
              <a:rPr lang="en-US" sz="4400" b="1" i="1" dirty="0">
                <a:latin typeface="Times New Roman" panose="02020603050405020304" pitchFamily="18" charset="0"/>
                <a:ea typeface="Calibri" panose="020F0502020204030204" pitchFamily="34" charset="0"/>
              </a:rPr>
              <a:t>,</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not having spot or wrinkle or any such thing, but that she </a:t>
            </a:r>
            <a:r>
              <a:rPr lang="en-US" sz="4400" dirty="0">
                <a:solidFill>
                  <a:srgbClr val="00B050"/>
                </a:solidFill>
                <a:effectLst/>
                <a:latin typeface="Times New Roman" panose="02020603050405020304" pitchFamily="18" charset="0"/>
                <a:ea typeface="Calibri" panose="020F0502020204030204" pitchFamily="34" charset="0"/>
              </a:rPr>
              <a:t>(the wife)</a:t>
            </a:r>
            <a:r>
              <a:rPr lang="en-US" sz="4400" b="1" i="1" dirty="0">
                <a:solidFill>
                  <a:srgbClr val="00B050"/>
                </a:solidFill>
                <a:effectLst/>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should be holy and without blemish.”</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76446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dirty="0">
                <a:latin typeface="Times New Roman" panose="02020603050405020304" pitchFamily="18" charset="0"/>
                <a:ea typeface="Calibri" panose="020F0502020204030204" pitchFamily="34" charset="0"/>
              </a:rPr>
              <a:t>Ephesians 5:26</a:t>
            </a:r>
            <a:r>
              <a:rPr lang="en-US" sz="4400" dirty="0">
                <a:effectLst/>
                <a:latin typeface="Times New Roman" panose="02020603050405020304" pitchFamily="18" charset="0"/>
                <a:ea typeface="Calibri" panose="020F0502020204030204" pitchFamily="34" charset="0"/>
              </a:rPr>
              <a:t> </a:t>
            </a:r>
            <a:r>
              <a:rPr lang="en-US" sz="44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4400" b="1" i="1" dirty="0">
                <a:solidFill>
                  <a:srgbClr val="FFFF00"/>
                </a:solidFill>
                <a:effectLst/>
                <a:latin typeface="Times New Roman" panose="02020603050405020304" pitchFamily="18" charset="0"/>
                <a:ea typeface="Calibri" panose="020F0502020204030204" pitchFamily="34" charset="0"/>
              </a:rPr>
              <a:t>“with the washing of water by the word …”</a:t>
            </a:r>
          </a:p>
          <a:p>
            <a:pPr marL="0" marR="0" indent="0">
              <a:spcBef>
                <a:spcPts val="0"/>
              </a:spcBef>
              <a:spcAft>
                <a:spcPts val="0"/>
              </a:spcAft>
              <a:buNone/>
            </a:pPr>
            <a:endParaRPr lang="en-US" sz="4400" b="1" i="1" kern="1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4400" dirty="0">
                <a:effectLst/>
                <a:latin typeface="Times New Roman" panose="02020603050405020304" pitchFamily="18" charset="0"/>
                <a:ea typeface="Calibri" panose="020F0502020204030204" pitchFamily="34" charset="0"/>
              </a:rPr>
              <a:t>My little parenthetical addition would be: </a:t>
            </a:r>
            <a:r>
              <a:rPr lang="en-US" sz="4400" i="1" dirty="0">
                <a:solidFill>
                  <a:srgbClr val="00B050"/>
                </a:solidFill>
                <a:effectLst/>
                <a:latin typeface="Times New Roman" panose="02020603050405020304" pitchFamily="18" charset="0"/>
                <a:ea typeface="Calibri" panose="020F0502020204030204" pitchFamily="34" charset="0"/>
              </a:rPr>
              <a:t>“using God’s Word as a guide and biblically treating her with dignity, respect, and as an active equal in the relationship”</a:t>
            </a:r>
            <a:endParaRPr lang="en-US" sz="4400" i="1"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06393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endParaRPr lang="en-US" sz="48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endParaRPr lang="en-US" sz="4800" dirty="0">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Ephesians 5:25</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“Husbands, love your wives, just as Christ also loved the church and gave Himself for her …”.</a:t>
            </a:r>
            <a:r>
              <a:rPr lang="en-US" sz="4800" dirty="0">
                <a:effectLst/>
                <a:latin typeface="Times New Roman" panose="02020603050405020304" pitchFamily="18" charset="0"/>
                <a:ea typeface="Calibri" panose="020F0502020204030204" pitchFamily="34" charset="0"/>
              </a:rPr>
              <a:t> </a:t>
            </a:r>
            <a:r>
              <a:rPr lang="en-US" sz="48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62712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Ephesians 5:28-29</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“So husbands ought to love their own wives as their own bodies; he who loves his wife loves himself.  For no one ever hated his own flesh, but nourishes and cherishes it, just as the Lord does the church.”</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3427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endParaRPr lang="en-US" sz="60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6000" dirty="0">
                <a:effectLst/>
                <a:latin typeface="Times New Roman" panose="02020603050405020304" pitchFamily="18" charset="0"/>
                <a:ea typeface="Calibri" panose="020F0502020204030204" pitchFamily="34" charset="0"/>
              </a:rPr>
              <a:t>Colossians 3:19</a:t>
            </a:r>
          </a:p>
          <a:p>
            <a:pPr marL="0" marR="0" indent="0">
              <a:spcBef>
                <a:spcPts val="0"/>
              </a:spcBef>
              <a:spcAft>
                <a:spcPts val="0"/>
              </a:spcAft>
              <a:buNone/>
            </a:pPr>
            <a:r>
              <a:rPr lang="en-US" sz="6000" b="1" i="1" dirty="0">
                <a:effectLst/>
                <a:latin typeface="Times New Roman" panose="02020603050405020304" pitchFamily="18" charset="0"/>
                <a:ea typeface="Calibri" panose="020F0502020204030204" pitchFamily="34" charset="0"/>
              </a:rPr>
              <a:t>“Husbands, love your wives and do not be bitter toward them.”</a:t>
            </a:r>
            <a:r>
              <a:rPr lang="en-US" sz="6000" dirty="0">
                <a:effectLst/>
                <a:latin typeface="Times New Roman" panose="02020603050405020304" pitchFamily="18" charset="0"/>
                <a:ea typeface="Calibri" panose="020F0502020204030204" pitchFamily="34" charset="0"/>
              </a:rPr>
              <a:t> </a:t>
            </a:r>
            <a:endParaRPr lang="en-US" sz="60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41367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lgn="ctr">
              <a:spcBef>
                <a:spcPts val="0"/>
              </a:spcBef>
              <a:spcAft>
                <a:spcPts val="0"/>
              </a:spcAft>
              <a:buNone/>
            </a:pPr>
            <a:r>
              <a:rPr lang="en-US" sz="5400" i="1" dirty="0">
                <a:effectLst/>
                <a:latin typeface="Times New Roman" panose="02020603050405020304" pitchFamily="18" charset="0"/>
                <a:ea typeface="Calibri" panose="020F0502020204030204" pitchFamily="34" charset="0"/>
              </a:rPr>
              <a:t>“Much of the concerns about submissiveness that we’ve been looking at would probably be much less of a concern if the husband is obedient to what God’s Word instructs the husband in the relationship to do”</a:t>
            </a:r>
            <a:endParaRPr lang="en-US" sz="5400" i="1"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8037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endParaRPr lang="en-US" sz="60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6000" dirty="0">
                <a:effectLst/>
                <a:latin typeface="Times New Roman" panose="02020603050405020304" pitchFamily="18" charset="0"/>
                <a:ea typeface="Calibri" panose="020F0502020204030204" pitchFamily="34" charset="0"/>
              </a:rPr>
              <a:t>Colossians 3:19</a:t>
            </a:r>
          </a:p>
          <a:p>
            <a:pPr marL="0" marR="0" indent="0">
              <a:spcBef>
                <a:spcPts val="0"/>
              </a:spcBef>
              <a:spcAft>
                <a:spcPts val="0"/>
              </a:spcAft>
              <a:buNone/>
            </a:pPr>
            <a:r>
              <a:rPr lang="en-US" sz="6000" b="1" i="1" dirty="0">
                <a:effectLst/>
                <a:latin typeface="Times New Roman" panose="02020603050405020304" pitchFamily="18" charset="0"/>
                <a:ea typeface="Calibri" panose="020F0502020204030204" pitchFamily="34" charset="0"/>
              </a:rPr>
              <a:t>“Husbands, love your wives </a:t>
            </a:r>
            <a:r>
              <a:rPr lang="en-US" sz="6000" b="1" i="1" u="sng" dirty="0">
                <a:solidFill>
                  <a:srgbClr val="FFFF00"/>
                </a:solidFill>
                <a:effectLst/>
                <a:latin typeface="Times New Roman" panose="02020603050405020304" pitchFamily="18" charset="0"/>
                <a:ea typeface="Calibri" panose="020F0502020204030204" pitchFamily="34" charset="0"/>
              </a:rPr>
              <a:t>and do not be bitter toward them</a:t>
            </a:r>
            <a:r>
              <a:rPr lang="en-US" sz="6000" b="1" i="1" dirty="0">
                <a:effectLst/>
                <a:latin typeface="Times New Roman" panose="02020603050405020304" pitchFamily="18" charset="0"/>
                <a:ea typeface="Calibri" panose="020F0502020204030204" pitchFamily="34" charset="0"/>
              </a:rPr>
              <a:t>.”</a:t>
            </a:r>
            <a:r>
              <a:rPr lang="en-US" sz="6000" dirty="0">
                <a:effectLst/>
                <a:latin typeface="Times New Roman" panose="02020603050405020304" pitchFamily="18" charset="0"/>
                <a:ea typeface="Calibri" panose="020F0502020204030204" pitchFamily="34" charset="0"/>
              </a:rPr>
              <a:t> </a:t>
            </a:r>
            <a:endParaRPr lang="en-US" sz="60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7019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endParaRPr lang="en-US" sz="4800" i="1" dirty="0">
              <a:solidFill>
                <a:srgbClr val="293035"/>
              </a:solidFill>
              <a:effectLst/>
              <a:latin typeface="Times New Roman" panose="02020603050405020304" pitchFamily="18" charset="0"/>
              <a:ea typeface="Calibri" panose="020F0502020204030204" pitchFamily="34" charset="0"/>
            </a:endParaRPr>
          </a:p>
          <a:p>
            <a:pPr marL="0" indent="0" algn="ctr">
              <a:buNone/>
            </a:pPr>
            <a:r>
              <a:rPr lang="en-US" sz="8800" i="1" dirty="0">
                <a:effectLst/>
                <a:latin typeface="Times New Roman" panose="02020603050405020304" pitchFamily="18" charset="0"/>
                <a:ea typeface="Calibri" panose="020F0502020204030204" pitchFamily="34" charset="0"/>
              </a:rPr>
              <a:t>He didn’t think of himself as a hero, but heroes never do. </a:t>
            </a:r>
            <a:r>
              <a:rPr lang="en-US" sz="8800" i="1" dirty="0">
                <a:effectLst/>
              </a:rPr>
              <a:t> </a:t>
            </a:r>
            <a:endParaRPr lang="en-US" sz="8800" i="1" dirty="0"/>
          </a:p>
        </p:txBody>
      </p:sp>
    </p:spTree>
    <p:extLst>
      <p:ext uri="{BB962C8B-B14F-4D97-AF65-F5344CB8AC3E}">
        <p14:creationId xmlns:p14="http://schemas.microsoft.com/office/powerpoint/2010/main" val="35720172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i="1" dirty="0">
                <a:effectLst/>
                <a:latin typeface="Times New Roman" panose="02020603050405020304" pitchFamily="18" charset="0"/>
                <a:ea typeface="Calibri" panose="020F0502020204030204" pitchFamily="34" charset="0"/>
              </a:rPr>
              <a:t>“Perhaps husbands need this reminder to be tender and loving as much or more than wives need the reminder not to usurp authority over their husbands … assuming absolute authority will only embitter one’s wife, not endear her.”</a:t>
            </a:r>
            <a:r>
              <a:rPr lang="en-US" sz="4800" dirty="0">
                <a:effectLst/>
                <a:latin typeface="Times New Roman" panose="02020603050405020304" pitchFamily="18" charset="0"/>
                <a:ea typeface="Calibri" panose="020F0502020204030204" pitchFamily="34" charset="0"/>
              </a:rPr>
              <a:t> </a:t>
            </a:r>
          </a:p>
          <a:p>
            <a:pPr marL="0" marR="0" indent="0">
              <a:spcBef>
                <a:spcPts val="0"/>
              </a:spcBef>
              <a:spcAft>
                <a:spcPts val="0"/>
              </a:spcAft>
              <a:buNone/>
            </a:pPr>
            <a:r>
              <a:rPr lang="en-US" sz="40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4000" kern="100" dirty="0">
                <a:latin typeface="Times New Roman" panose="02020603050405020304" pitchFamily="18" charset="0"/>
                <a:ea typeface="Calibri" panose="020F0502020204030204" pitchFamily="34" charset="0"/>
                <a:cs typeface="Times New Roman" panose="02020603050405020304" pitchFamily="18" charset="0"/>
              </a:rPr>
              <a:t>The Bible Knowledge Commentary</a:t>
            </a:r>
            <a:endParaRPr lang="en-US" sz="4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162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Bitter (Thayer’s)</a:t>
            </a:r>
          </a:p>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“π</a:t>
            </a:r>
            <a:r>
              <a:rPr lang="en-US" sz="4400" i="1" dirty="0" err="1">
                <a:effectLst/>
                <a:latin typeface="Times New Roman" panose="02020603050405020304" pitchFamily="18" charset="0"/>
                <a:ea typeface="Calibri" panose="020F0502020204030204" pitchFamily="34" charset="0"/>
              </a:rPr>
              <a:t>ικρ</a:t>
            </a:r>
            <a:r>
              <a:rPr lang="en-US" sz="4400" i="1" dirty="0">
                <a:effectLst/>
                <a:latin typeface="Times New Roman" panose="02020603050405020304" pitchFamily="18" charset="0"/>
                <a:ea typeface="Calibri" panose="020F0502020204030204" pitchFamily="34" charset="0"/>
              </a:rPr>
              <a:t>αίνω” pikrainō … </a:t>
            </a:r>
          </a:p>
          <a:p>
            <a:pPr marL="914400" marR="0" indent="-914400">
              <a:spcBef>
                <a:spcPts val="0"/>
              </a:spcBef>
              <a:spcAft>
                <a:spcPts val="0"/>
              </a:spcAft>
              <a:buAutoNum type="arabicPeriod"/>
            </a:pPr>
            <a:r>
              <a:rPr lang="en-US" sz="4400" i="1" dirty="0">
                <a:effectLst/>
                <a:latin typeface="Times New Roman" panose="02020603050405020304" pitchFamily="18" charset="0"/>
                <a:ea typeface="Calibri" panose="020F0502020204030204" pitchFamily="34" charset="0"/>
              </a:rPr>
              <a:t>to make bitter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a. to produce a bitter taste in the stomach </a:t>
            </a:r>
          </a:p>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2. to embitter, exasperate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a. render angry, indignant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b. to be embittered, irritated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c. to visit with bitterness, to grieve (deal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bitterly with).”</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5198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Bitter (Thayer’s)</a:t>
            </a:r>
          </a:p>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“π</a:t>
            </a:r>
            <a:r>
              <a:rPr lang="en-US" sz="4400" i="1" dirty="0" err="1">
                <a:effectLst/>
                <a:latin typeface="Times New Roman" panose="02020603050405020304" pitchFamily="18" charset="0"/>
                <a:ea typeface="Calibri" panose="020F0502020204030204" pitchFamily="34" charset="0"/>
              </a:rPr>
              <a:t>ικρ</a:t>
            </a:r>
            <a:r>
              <a:rPr lang="en-US" sz="4400" i="1" dirty="0">
                <a:effectLst/>
                <a:latin typeface="Times New Roman" panose="02020603050405020304" pitchFamily="18" charset="0"/>
                <a:ea typeface="Calibri" panose="020F0502020204030204" pitchFamily="34" charset="0"/>
              </a:rPr>
              <a:t>αίνω” pikrainō … </a:t>
            </a:r>
          </a:p>
          <a:p>
            <a:pPr marL="914400" marR="0" indent="-914400">
              <a:spcBef>
                <a:spcPts val="0"/>
              </a:spcBef>
              <a:spcAft>
                <a:spcPts val="0"/>
              </a:spcAft>
              <a:buAutoNum type="arabicPeriod"/>
            </a:pPr>
            <a:r>
              <a:rPr lang="en-US" sz="4400" i="1" dirty="0">
                <a:effectLst/>
                <a:latin typeface="Times New Roman" panose="02020603050405020304" pitchFamily="18" charset="0"/>
                <a:ea typeface="Calibri" panose="020F0502020204030204" pitchFamily="34" charset="0"/>
              </a:rPr>
              <a:t>to make bitter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a. to produce a bitter taste in the stomach </a:t>
            </a:r>
          </a:p>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2. to embitter, exasperate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a. render angry, indignant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solidFill>
                  <a:srgbClr val="FFFF00"/>
                </a:solidFill>
                <a:effectLst/>
                <a:latin typeface="Times New Roman" panose="02020603050405020304" pitchFamily="18" charset="0"/>
                <a:ea typeface="Calibri" panose="020F0502020204030204" pitchFamily="34" charset="0"/>
              </a:rPr>
              <a:t>b. to be embittered, irritated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c. to visit with bitterness, to grieve (deal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bitterly with).”</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90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000" dirty="0">
                <a:effectLst/>
                <a:latin typeface="Times New Roman" panose="02020603050405020304" pitchFamily="18" charset="0"/>
                <a:ea typeface="Calibri" panose="020F0502020204030204" pitchFamily="34" charset="0"/>
              </a:rPr>
              <a:t>Webster’s Definitions:</a:t>
            </a:r>
          </a:p>
          <a:p>
            <a:pPr marL="0" marR="0" indent="0">
              <a:spcBef>
                <a:spcPts val="0"/>
              </a:spcBef>
              <a:spcAft>
                <a:spcPts val="0"/>
              </a:spcAft>
              <a:buNone/>
            </a:pPr>
            <a:r>
              <a:rPr lang="en-US" sz="4000" i="1" kern="1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Embittered … </a:t>
            </a:r>
          </a:p>
          <a:p>
            <a:pPr marL="0" marR="0" indent="0">
              <a:spcBef>
                <a:spcPts val="0"/>
              </a:spcBef>
              <a:spcAft>
                <a:spcPts val="0"/>
              </a:spcAft>
              <a:buNone/>
            </a:pPr>
            <a:r>
              <a:rPr lang="en-US" sz="4000" i="1" dirty="0">
                <a:effectLst/>
                <a:latin typeface="Times New Roman" panose="02020603050405020304" pitchFamily="18" charset="0"/>
                <a:ea typeface="Calibri" panose="020F0502020204030204" pitchFamily="34" charset="0"/>
              </a:rPr>
              <a:t>“exhibiting intense animosity, harshly reproachful, marked by cynicism and rancor, intensely unpleasant especially in coldness or rawness.”</a:t>
            </a:r>
            <a:r>
              <a:rPr lang="en-US" sz="4000" dirty="0">
                <a:effectLst/>
                <a:latin typeface="Times New Roman" panose="02020603050405020304" pitchFamily="18" charset="0"/>
                <a:ea typeface="Calibri" panose="020F0502020204030204" pitchFamily="34" charset="0"/>
              </a:rPr>
              <a:t> </a:t>
            </a:r>
            <a:endParaRPr lang="en-US" sz="40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79903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000" dirty="0">
                <a:effectLst/>
                <a:latin typeface="Times New Roman" panose="02020603050405020304" pitchFamily="18" charset="0"/>
                <a:ea typeface="Calibri" panose="020F0502020204030204" pitchFamily="34" charset="0"/>
              </a:rPr>
              <a:t>Webster’s Definitions:</a:t>
            </a:r>
          </a:p>
          <a:p>
            <a:pPr marL="0" marR="0" indent="0">
              <a:spcBef>
                <a:spcPts val="0"/>
              </a:spcBef>
              <a:spcAft>
                <a:spcPts val="0"/>
              </a:spcAft>
              <a:buNone/>
            </a:pPr>
            <a:r>
              <a:rPr lang="en-US" sz="4000" i="1" kern="100" dirty="0">
                <a:latin typeface="Times New Roman" panose="02020603050405020304" pitchFamily="18" charset="0"/>
                <a:ea typeface="Calibri" panose="020F0502020204030204" pitchFamily="34" charset="0"/>
                <a:cs typeface="Times New Roman" panose="02020603050405020304" pitchFamily="18" charset="0"/>
              </a:rPr>
              <a:t>Embittered … </a:t>
            </a:r>
          </a:p>
          <a:p>
            <a:pPr marL="0" marR="0" indent="0">
              <a:spcBef>
                <a:spcPts val="0"/>
              </a:spcBef>
              <a:spcAft>
                <a:spcPts val="0"/>
              </a:spcAft>
              <a:buNone/>
            </a:pPr>
            <a:r>
              <a:rPr lang="en-US" sz="4000" i="1" dirty="0">
                <a:effectLst/>
                <a:latin typeface="Times New Roman" panose="02020603050405020304" pitchFamily="18" charset="0"/>
                <a:ea typeface="Calibri" panose="020F0502020204030204" pitchFamily="34" charset="0"/>
              </a:rPr>
              <a:t>“exhibiting intense animosity, harshly reproachful, marked by cynicism and rancor, intensely unpleasant especially in coldness or rawness.”</a:t>
            </a:r>
            <a:r>
              <a:rPr lang="en-US" sz="4000" dirty="0">
                <a:effectLst/>
                <a:latin typeface="Times New Roman" panose="02020603050405020304" pitchFamily="18" charset="0"/>
                <a:ea typeface="Calibri" panose="020F0502020204030204" pitchFamily="34" charset="0"/>
              </a:rPr>
              <a:t> </a:t>
            </a:r>
          </a:p>
          <a:p>
            <a:pPr marL="0" marR="0" indent="0">
              <a:spcBef>
                <a:spcPts val="0"/>
              </a:spcBef>
              <a:spcAft>
                <a:spcPts val="0"/>
              </a:spcAft>
              <a:buNone/>
            </a:pPr>
            <a:endParaRPr lang="en-US" sz="40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4000" i="1" kern="1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Irritate …</a:t>
            </a:r>
          </a:p>
          <a:p>
            <a:pPr marL="0" marR="0" indent="0">
              <a:spcBef>
                <a:spcPts val="0"/>
              </a:spcBef>
              <a:spcAft>
                <a:spcPts val="0"/>
              </a:spcAft>
              <a:buNone/>
            </a:pPr>
            <a:r>
              <a:rPr lang="en-US" sz="4000" i="1" dirty="0">
                <a:effectLst/>
                <a:latin typeface="Times New Roman" panose="02020603050405020304" pitchFamily="18" charset="0"/>
                <a:ea typeface="Calibri" panose="020F0502020204030204" pitchFamily="34" charset="0"/>
              </a:rPr>
              <a:t>“to provoke impatience, anger, or displeasure in: annoy.”</a:t>
            </a:r>
            <a:endParaRPr lang="en-US" sz="4000" i="1"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9751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Bitter (Thayer’s)</a:t>
            </a:r>
          </a:p>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“π</a:t>
            </a:r>
            <a:r>
              <a:rPr lang="en-US" sz="4400" i="1" dirty="0" err="1">
                <a:effectLst/>
                <a:latin typeface="Times New Roman" panose="02020603050405020304" pitchFamily="18" charset="0"/>
                <a:ea typeface="Calibri" panose="020F0502020204030204" pitchFamily="34" charset="0"/>
              </a:rPr>
              <a:t>ικρ</a:t>
            </a:r>
            <a:r>
              <a:rPr lang="en-US" sz="4400" i="1" dirty="0">
                <a:effectLst/>
                <a:latin typeface="Times New Roman" panose="02020603050405020304" pitchFamily="18" charset="0"/>
                <a:ea typeface="Calibri" panose="020F0502020204030204" pitchFamily="34" charset="0"/>
              </a:rPr>
              <a:t>αίνω” pikrainō … </a:t>
            </a:r>
          </a:p>
          <a:p>
            <a:pPr marL="914400" marR="0" indent="-914400">
              <a:spcBef>
                <a:spcPts val="0"/>
              </a:spcBef>
              <a:spcAft>
                <a:spcPts val="0"/>
              </a:spcAft>
              <a:buAutoNum type="arabicPeriod"/>
            </a:pPr>
            <a:r>
              <a:rPr lang="en-US" sz="4400" i="1" dirty="0">
                <a:effectLst/>
                <a:latin typeface="Times New Roman" panose="02020603050405020304" pitchFamily="18" charset="0"/>
                <a:ea typeface="Calibri" panose="020F0502020204030204" pitchFamily="34" charset="0"/>
              </a:rPr>
              <a:t>to make bitter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a. to produce a bitter taste in the stomach </a:t>
            </a:r>
          </a:p>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2. to embitter, </a:t>
            </a:r>
            <a:r>
              <a:rPr lang="en-US" sz="4400" i="1" dirty="0">
                <a:solidFill>
                  <a:srgbClr val="FFFF00"/>
                </a:solidFill>
                <a:effectLst/>
                <a:latin typeface="Times New Roman" panose="02020603050405020304" pitchFamily="18" charset="0"/>
                <a:ea typeface="Calibri" panose="020F0502020204030204" pitchFamily="34" charset="0"/>
              </a:rPr>
              <a:t>exasperate</a:t>
            </a:r>
            <a:r>
              <a:rPr lang="en-US" sz="4400" i="1" dirty="0">
                <a:effectLst/>
                <a:latin typeface="Times New Roman" panose="02020603050405020304" pitchFamily="18" charset="0"/>
                <a:ea typeface="Calibri" panose="020F0502020204030204" pitchFamily="34" charset="0"/>
              </a:rPr>
              <a:t>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a. render angry, indignant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b. to be embittered, irritated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c. to visit with bitterness, to grieve (deal   </a:t>
            </a:r>
          </a:p>
          <a:p>
            <a:pPr marL="0" marR="0" indent="0">
              <a:spcBef>
                <a:spcPts val="0"/>
              </a:spcBef>
              <a:spcAft>
                <a:spcPts val="0"/>
              </a:spcAft>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bitterly with).”</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8952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000" dirty="0">
                <a:effectLst/>
                <a:latin typeface="Times New Roman" panose="02020603050405020304" pitchFamily="18" charset="0"/>
                <a:ea typeface="Calibri" panose="020F0502020204030204" pitchFamily="34" charset="0"/>
              </a:rPr>
              <a:t>Webster’s Definitions:</a:t>
            </a:r>
          </a:p>
          <a:p>
            <a:pPr marL="0" marR="0" indent="0">
              <a:spcBef>
                <a:spcPts val="0"/>
              </a:spcBef>
              <a:spcAft>
                <a:spcPts val="0"/>
              </a:spcAft>
              <a:buNone/>
            </a:pPr>
            <a:r>
              <a:rPr lang="en-US" sz="4000" i="1" kern="1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Exasperate … </a:t>
            </a:r>
          </a:p>
          <a:p>
            <a:pPr marL="0" marR="0" indent="0">
              <a:spcBef>
                <a:spcPts val="0"/>
              </a:spcBef>
              <a:spcAft>
                <a:spcPts val="0"/>
              </a:spcAft>
              <a:buNone/>
            </a:pPr>
            <a:r>
              <a:rPr lang="en-US" sz="4400" i="1" dirty="0">
                <a:effectLst/>
                <a:latin typeface="Times New Roman" panose="02020603050405020304" pitchFamily="18" charset="0"/>
                <a:ea typeface="Calibri" panose="020F0502020204030204" pitchFamily="34" charset="0"/>
              </a:rPr>
              <a:t>“feeling or showing anger because of something unjust or unworthy.”</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8027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endParaRPr lang="en-US" sz="60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6000" dirty="0">
                <a:effectLst/>
                <a:latin typeface="Times New Roman" panose="02020603050405020304" pitchFamily="18" charset="0"/>
                <a:ea typeface="Calibri" panose="020F0502020204030204" pitchFamily="34" charset="0"/>
              </a:rPr>
              <a:t>Colossians 3:18</a:t>
            </a:r>
          </a:p>
          <a:p>
            <a:pPr marL="0" marR="0" indent="0">
              <a:spcBef>
                <a:spcPts val="0"/>
              </a:spcBef>
              <a:spcAft>
                <a:spcPts val="0"/>
              </a:spcAft>
              <a:buNone/>
            </a:pPr>
            <a:r>
              <a:rPr lang="en-US" sz="6000" b="1" i="1" dirty="0">
                <a:effectLst/>
                <a:latin typeface="Times New Roman" panose="02020603050405020304" pitchFamily="18" charset="0"/>
                <a:ea typeface="Calibri" panose="020F0502020204030204" pitchFamily="34" charset="0"/>
              </a:rPr>
              <a:t>“Wives, submit to your own husbands, as is fitting in the Lord.”</a:t>
            </a:r>
            <a:r>
              <a:rPr lang="en-US" sz="6000" dirty="0">
                <a:effectLst/>
                <a:latin typeface="Times New Roman" panose="02020603050405020304" pitchFamily="18" charset="0"/>
                <a:ea typeface="Calibri" panose="020F0502020204030204" pitchFamily="34" charset="0"/>
              </a:rPr>
              <a:t> </a:t>
            </a:r>
            <a:endParaRPr lang="en-US" sz="60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09953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endParaRPr lang="en-US" sz="60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6000" dirty="0">
                <a:effectLst/>
                <a:latin typeface="Times New Roman" panose="02020603050405020304" pitchFamily="18" charset="0"/>
                <a:ea typeface="Calibri" panose="020F0502020204030204" pitchFamily="34" charset="0"/>
              </a:rPr>
              <a:t>Colossians 3:18</a:t>
            </a:r>
          </a:p>
          <a:p>
            <a:pPr marL="0" marR="0" indent="0">
              <a:spcBef>
                <a:spcPts val="0"/>
              </a:spcBef>
              <a:spcAft>
                <a:spcPts val="0"/>
              </a:spcAft>
              <a:buNone/>
            </a:pPr>
            <a:r>
              <a:rPr lang="en-US" sz="6000" b="1" i="1" dirty="0">
                <a:effectLst/>
                <a:latin typeface="Times New Roman" panose="02020603050405020304" pitchFamily="18" charset="0"/>
                <a:ea typeface="Calibri" panose="020F0502020204030204" pitchFamily="34" charset="0"/>
              </a:rPr>
              <a:t>“Wives, submit to your own husbands, </a:t>
            </a:r>
            <a:r>
              <a:rPr lang="en-US" sz="6000" b="1" i="1" dirty="0">
                <a:solidFill>
                  <a:srgbClr val="FFFF00"/>
                </a:solidFill>
                <a:effectLst/>
                <a:latin typeface="Times New Roman" panose="02020603050405020304" pitchFamily="18" charset="0"/>
                <a:ea typeface="Calibri" panose="020F0502020204030204" pitchFamily="34" charset="0"/>
              </a:rPr>
              <a:t>as is fitting in the Lord</a:t>
            </a:r>
            <a:r>
              <a:rPr lang="en-US" sz="6000" b="1" i="1" dirty="0">
                <a:effectLst/>
                <a:latin typeface="Times New Roman" panose="02020603050405020304" pitchFamily="18" charset="0"/>
                <a:ea typeface="Calibri" panose="020F0502020204030204" pitchFamily="34" charset="0"/>
              </a:rPr>
              <a:t>.”</a:t>
            </a:r>
            <a:r>
              <a:rPr lang="en-US" sz="6000" dirty="0">
                <a:effectLst/>
                <a:latin typeface="Times New Roman" panose="02020603050405020304" pitchFamily="18" charset="0"/>
                <a:ea typeface="Calibri" panose="020F0502020204030204" pitchFamily="34" charset="0"/>
              </a:rPr>
              <a:t> </a:t>
            </a:r>
            <a:endParaRPr lang="en-US" sz="60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1303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1 Peter 1:7</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“Husbands, likewise, dwell with them with understanding, giving honor to the wife, as to the weaker vessel, and as being heirs together of the grace of life, that your prayers may not be hindered.”</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559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endParaRPr lang="en-US" sz="4800" i="1" dirty="0">
              <a:effectLst/>
              <a:latin typeface="Times New Roman" panose="02020603050405020304" pitchFamily="18" charset="0"/>
              <a:ea typeface="Calibri" panose="020F0502020204030204" pitchFamily="34" charset="0"/>
            </a:endParaRPr>
          </a:p>
          <a:p>
            <a:pPr marL="0" indent="0" algn="ctr">
              <a:buNone/>
            </a:pPr>
            <a:r>
              <a:rPr lang="en-US" sz="8000" i="1" dirty="0">
                <a:effectLst/>
                <a:latin typeface="Times New Roman" panose="02020603050405020304" pitchFamily="18" charset="0"/>
                <a:ea typeface="Calibri" panose="020F0502020204030204" pitchFamily="34" charset="0"/>
              </a:rPr>
              <a:t>Any man can be a father, but it takes someone special to be a dad.</a:t>
            </a:r>
            <a:endParaRPr lang="en-US" sz="8000" i="1" dirty="0"/>
          </a:p>
        </p:txBody>
      </p:sp>
    </p:spTree>
    <p:extLst>
      <p:ext uri="{BB962C8B-B14F-4D97-AF65-F5344CB8AC3E}">
        <p14:creationId xmlns:p14="http://schemas.microsoft.com/office/powerpoint/2010/main" val="23006614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1 Peter 1:7</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“Husbands, </a:t>
            </a:r>
            <a:r>
              <a:rPr lang="en-US" sz="4800" b="1" i="1" dirty="0">
                <a:solidFill>
                  <a:srgbClr val="FFFF00"/>
                </a:solidFill>
                <a:effectLst/>
                <a:latin typeface="Times New Roman" panose="02020603050405020304" pitchFamily="18" charset="0"/>
                <a:ea typeface="Calibri" panose="020F0502020204030204" pitchFamily="34" charset="0"/>
              </a:rPr>
              <a:t>likewise</a:t>
            </a:r>
            <a:r>
              <a:rPr lang="en-US" sz="4800" b="1" i="1" dirty="0">
                <a:effectLst/>
                <a:latin typeface="Times New Roman" panose="02020603050405020304" pitchFamily="18" charset="0"/>
                <a:ea typeface="Calibri" panose="020F0502020204030204" pitchFamily="34" charset="0"/>
              </a:rPr>
              <a:t>, dwell with them with understanding, giving honor to the wife, as to the weaker vessel, and as being heirs together of the grace of life, that your prayers may not be hindered.”</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24402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1 Peter 1:7</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“Husbands, </a:t>
            </a:r>
            <a:r>
              <a:rPr lang="en-US" sz="4800" b="1" i="1" dirty="0">
                <a:solidFill>
                  <a:srgbClr val="FFFF00"/>
                </a:solidFill>
                <a:effectLst/>
                <a:latin typeface="Times New Roman" panose="02020603050405020304" pitchFamily="18" charset="0"/>
                <a:ea typeface="Calibri" panose="020F0502020204030204" pitchFamily="34" charset="0"/>
              </a:rPr>
              <a:t>likewise</a:t>
            </a:r>
            <a:r>
              <a:rPr lang="en-US" sz="4800" b="1" i="1" dirty="0">
                <a:effectLst/>
                <a:latin typeface="Times New Roman" panose="02020603050405020304" pitchFamily="18" charset="0"/>
                <a:ea typeface="Calibri" panose="020F0502020204030204" pitchFamily="34" charset="0"/>
              </a:rPr>
              <a:t>, </a:t>
            </a:r>
            <a:r>
              <a:rPr lang="en-US" sz="4800" b="1" i="1" dirty="0">
                <a:solidFill>
                  <a:srgbClr val="00B0F0"/>
                </a:solidFill>
                <a:effectLst/>
                <a:latin typeface="Times New Roman" panose="02020603050405020304" pitchFamily="18" charset="0"/>
                <a:ea typeface="Calibri" panose="020F0502020204030204" pitchFamily="34" charset="0"/>
              </a:rPr>
              <a:t>dwell with them with understanding, giving honor to the wife</a:t>
            </a:r>
            <a:r>
              <a:rPr lang="en-US" sz="4800" b="1" i="1" dirty="0">
                <a:effectLst/>
                <a:latin typeface="Times New Roman" panose="02020603050405020304" pitchFamily="18" charset="0"/>
                <a:ea typeface="Calibri" panose="020F0502020204030204" pitchFamily="34" charset="0"/>
              </a:rPr>
              <a:t>, as to the weaker vessel, and as being heirs together of the grace of life, that your prayers may not be hindered.”</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85458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1 Peter 1:7</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“Husbands, </a:t>
            </a:r>
            <a:r>
              <a:rPr lang="en-US" sz="4800" b="1" i="1" dirty="0">
                <a:solidFill>
                  <a:srgbClr val="FFFF00"/>
                </a:solidFill>
                <a:effectLst/>
                <a:latin typeface="Times New Roman" panose="02020603050405020304" pitchFamily="18" charset="0"/>
                <a:ea typeface="Calibri" panose="020F0502020204030204" pitchFamily="34" charset="0"/>
              </a:rPr>
              <a:t>likewise</a:t>
            </a:r>
            <a:r>
              <a:rPr lang="en-US" sz="4800" b="1" i="1" dirty="0">
                <a:effectLst/>
                <a:latin typeface="Times New Roman" panose="02020603050405020304" pitchFamily="18" charset="0"/>
                <a:ea typeface="Calibri" panose="020F0502020204030204" pitchFamily="34" charset="0"/>
              </a:rPr>
              <a:t>, </a:t>
            </a:r>
            <a:r>
              <a:rPr lang="en-US" sz="4800" b="1" i="1" dirty="0">
                <a:solidFill>
                  <a:srgbClr val="00B0F0"/>
                </a:solidFill>
                <a:effectLst/>
                <a:latin typeface="Times New Roman" panose="02020603050405020304" pitchFamily="18" charset="0"/>
                <a:ea typeface="Calibri" panose="020F0502020204030204" pitchFamily="34" charset="0"/>
              </a:rPr>
              <a:t>dwell with them with understanding, giving honor to the wife</a:t>
            </a:r>
            <a:r>
              <a:rPr lang="en-US" sz="4800" b="1" i="1" dirty="0">
                <a:effectLst/>
                <a:latin typeface="Times New Roman" panose="02020603050405020304" pitchFamily="18" charset="0"/>
                <a:ea typeface="Calibri" panose="020F0502020204030204" pitchFamily="34" charset="0"/>
              </a:rPr>
              <a:t>, as to </a:t>
            </a:r>
            <a:r>
              <a:rPr lang="en-US" sz="4800" b="1" i="1" dirty="0">
                <a:solidFill>
                  <a:srgbClr val="92D050"/>
                </a:solidFill>
                <a:effectLst/>
                <a:latin typeface="Times New Roman" panose="02020603050405020304" pitchFamily="18" charset="0"/>
                <a:ea typeface="Calibri" panose="020F0502020204030204" pitchFamily="34" charset="0"/>
              </a:rPr>
              <a:t>the weaker vessel</a:t>
            </a:r>
            <a:r>
              <a:rPr lang="en-US" sz="4800" b="1" i="1" dirty="0">
                <a:effectLst/>
                <a:latin typeface="Times New Roman" panose="02020603050405020304" pitchFamily="18" charset="0"/>
                <a:ea typeface="Calibri" panose="020F0502020204030204" pitchFamily="34" charset="0"/>
              </a:rPr>
              <a:t>, and as being heirs together of the grace of life, that your prayers may not be hindered.”</a:t>
            </a:r>
            <a:r>
              <a:rPr lang="en-US" sz="4800" dirty="0">
                <a:effectLst/>
                <a:latin typeface="Times New Roman" panose="02020603050405020304" pitchFamily="18" charset="0"/>
                <a:ea typeface="Calibri" panose="020F0502020204030204" pitchFamily="34" charset="0"/>
              </a:rPr>
              <a:t> </a:t>
            </a:r>
            <a:endParaRPr lang="en-US" sz="48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72801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400" dirty="0">
                <a:effectLst/>
                <a:latin typeface="Times New Roman" panose="02020603050405020304" pitchFamily="18" charset="0"/>
                <a:ea typeface="Calibri" panose="020F0502020204030204" pitchFamily="34" charset="0"/>
              </a:rPr>
              <a:t>1 Peter 1:3-4</a:t>
            </a:r>
          </a:p>
          <a:p>
            <a:pPr marL="0" marR="0" indent="0">
              <a:spcBef>
                <a:spcPts val="0"/>
              </a:spcBef>
              <a:spcAft>
                <a:spcPts val="0"/>
              </a:spcAft>
              <a:buNone/>
            </a:pPr>
            <a:r>
              <a:rPr lang="en-US" sz="4400" b="1" i="1" dirty="0">
                <a:effectLst/>
                <a:latin typeface="Times New Roman" panose="02020603050405020304" pitchFamily="18" charset="0"/>
                <a:ea typeface="Calibri" panose="020F0502020204030204" pitchFamily="34" charset="0"/>
              </a:rPr>
              <a:t>“Blessed be the God and Father of our Lord Jesus Christ, who according to His abundant mercy has begotten us again to a living hope through the resurrection of Jesus Christ from the dead, to an inheritance incorruptible and undefiled and that does not fade away, reserved in heaven for you …”.</a:t>
            </a:r>
            <a:r>
              <a:rPr lang="en-US" sz="4400" dirty="0">
                <a:effectLst/>
                <a:latin typeface="Times New Roman" panose="02020603050405020304" pitchFamily="18" charset="0"/>
                <a:ea typeface="Calibri" panose="020F0502020204030204" pitchFamily="34" charset="0"/>
              </a:rPr>
              <a:t> </a:t>
            </a:r>
            <a:endParaRPr lang="en-US" sz="44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62219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1 Peter 1:7</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“Husbands, likewise, dwell with them with understanding, giving honor to the wife, as to the weaker vessel, and as being heirs together of the grace of life, that your prayers may not be hindered.”</a:t>
            </a:r>
            <a:r>
              <a:rPr lang="en-US" sz="4800" dirty="0">
                <a:effectLst/>
                <a:latin typeface="Times New Roman" panose="02020603050405020304" pitchFamily="18" charset="0"/>
                <a:ea typeface="Calibri" panose="020F0502020204030204" pitchFamily="34" charset="0"/>
              </a:rPr>
              <a:t> </a:t>
            </a:r>
            <a:endParaRPr lang="en-US" sz="4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29371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1 Peter 1:7</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“Husbands, likewise, dwell with them with understanding, giving honor to the wife, as to the weaker vessel, and as being heirs together of the grace of life, </a:t>
            </a:r>
            <a:r>
              <a:rPr lang="en-US" sz="4800" b="1" i="1" dirty="0">
                <a:solidFill>
                  <a:srgbClr val="FFFF00"/>
                </a:solidFill>
                <a:effectLst/>
                <a:latin typeface="Times New Roman" panose="02020603050405020304" pitchFamily="18" charset="0"/>
                <a:ea typeface="Calibri" panose="020F0502020204030204" pitchFamily="34" charset="0"/>
              </a:rPr>
              <a:t>that your prayers may not be hindered</a:t>
            </a:r>
            <a:r>
              <a:rPr lang="en-US" sz="4800" b="1" i="1" dirty="0">
                <a:effectLst/>
                <a:latin typeface="Times New Roman" panose="02020603050405020304" pitchFamily="18" charset="0"/>
                <a:ea typeface="Calibri" panose="020F0502020204030204" pitchFamily="34" charset="0"/>
              </a:rPr>
              <a:t>.”</a:t>
            </a:r>
            <a:r>
              <a:rPr lang="en-US" sz="4800" dirty="0">
                <a:effectLst/>
                <a:latin typeface="Times New Roman" panose="02020603050405020304" pitchFamily="18" charset="0"/>
                <a:ea typeface="Calibri" panose="020F0502020204030204" pitchFamily="34" charset="0"/>
              </a:rPr>
              <a:t> </a:t>
            </a:r>
            <a:endParaRPr lang="en-US" sz="4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88208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marR="0" indent="0">
              <a:spcBef>
                <a:spcPts val="0"/>
              </a:spcBef>
              <a:spcAft>
                <a:spcPts val="0"/>
              </a:spcAft>
              <a:buNone/>
            </a:pPr>
            <a:r>
              <a:rPr lang="en-US" sz="4800" dirty="0">
                <a:effectLst/>
                <a:latin typeface="Times New Roman" panose="02020603050405020304" pitchFamily="18" charset="0"/>
                <a:ea typeface="Calibri" panose="020F0502020204030204" pitchFamily="34" charset="0"/>
              </a:rPr>
              <a:t>1 Peter 1:7</a:t>
            </a:r>
          </a:p>
          <a:p>
            <a:pPr marL="0" marR="0" indent="0">
              <a:spcBef>
                <a:spcPts val="0"/>
              </a:spcBef>
              <a:spcAft>
                <a:spcPts val="0"/>
              </a:spcAft>
              <a:buNone/>
            </a:pPr>
            <a:r>
              <a:rPr lang="en-US" sz="4800" b="1" i="1" dirty="0">
                <a:effectLst/>
                <a:latin typeface="Times New Roman" panose="02020603050405020304" pitchFamily="18" charset="0"/>
                <a:ea typeface="Calibri" panose="020F0502020204030204" pitchFamily="34" charset="0"/>
              </a:rPr>
              <a:t>“Husbands, likewise, dwell with them with understanding, giving honor to the wife, as to the weaker vessel, </a:t>
            </a:r>
            <a:r>
              <a:rPr lang="en-US" sz="4800" b="1" i="1" dirty="0">
                <a:solidFill>
                  <a:srgbClr val="00B0F0"/>
                </a:solidFill>
                <a:effectLst/>
                <a:latin typeface="Times New Roman" panose="02020603050405020304" pitchFamily="18" charset="0"/>
                <a:ea typeface="Calibri" panose="020F0502020204030204" pitchFamily="34" charset="0"/>
              </a:rPr>
              <a:t>and as being heirs together</a:t>
            </a:r>
            <a:r>
              <a:rPr lang="en-US" sz="4800" b="1" i="1" dirty="0">
                <a:effectLst/>
                <a:latin typeface="Times New Roman" panose="02020603050405020304" pitchFamily="18" charset="0"/>
                <a:ea typeface="Calibri" panose="020F0502020204030204" pitchFamily="34" charset="0"/>
              </a:rPr>
              <a:t> of the grace of life, </a:t>
            </a:r>
            <a:r>
              <a:rPr lang="en-US" sz="4800" b="1" i="1" dirty="0">
                <a:solidFill>
                  <a:srgbClr val="FFFF00"/>
                </a:solidFill>
                <a:effectLst/>
                <a:latin typeface="Times New Roman" panose="02020603050405020304" pitchFamily="18" charset="0"/>
                <a:ea typeface="Calibri" panose="020F0502020204030204" pitchFamily="34" charset="0"/>
              </a:rPr>
              <a:t>that your prayers may not be hindered</a:t>
            </a:r>
            <a:r>
              <a:rPr lang="en-US" sz="4800" b="1" i="1" dirty="0">
                <a:effectLst/>
                <a:latin typeface="Times New Roman" panose="02020603050405020304" pitchFamily="18" charset="0"/>
                <a:ea typeface="Calibri" panose="020F0502020204030204" pitchFamily="34" charset="0"/>
              </a:rPr>
              <a:t>.”</a:t>
            </a:r>
            <a:r>
              <a:rPr lang="en-US" sz="4800" dirty="0">
                <a:effectLst/>
                <a:latin typeface="Times New Roman" panose="02020603050405020304" pitchFamily="18" charset="0"/>
                <a:ea typeface="Calibri" panose="020F0502020204030204" pitchFamily="34" charset="0"/>
              </a:rPr>
              <a:t> </a:t>
            </a:r>
            <a:endParaRPr lang="en-US" sz="4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BF9384F4-2052-D4A0-99C0-68D189799182}"/>
              </a:ext>
            </a:extLst>
          </p:cNvPr>
          <p:cNvCxnSpPr/>
          <p:nvPr/>
        </p:nvCxnSpPr>
        <p:spPr>
          <a:xfrm>
            <a:off x="7737231" y="3429000"/>
            <a:ext cx="2708031"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B045E050-BC5B-5AE0-3F04-F9128DC8C800}"/>
              </a:ext>
            </a:extLst>
          </p:cNvPr>
          <p:cNvCxnSpPr>
            <a:cxnSpLocks/>
          </p:cNvCxnSpPr>
          <p:nvPr/>
        </p:nvCxnSpPr>
        <p:spPr>
          <a:xfrm>
            <a:off x="644770" y="4073769"/>
            <a:ext cx="194603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1105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r>
              <a:rPr lang="en-US" sz="7200" i="1" kern="0" dirty="0">
                <a:effectLst/>
                <a:latin typeface="Times New Roman" panose="02020603050405020304" pitchFamily="18" charset="0"/>
                <a:ea typeface="Times New Roman" panose="02020603050405020304" pitchFamily="18" charset="0"/>
              </a:rPr>
              <a:t>The nature of fatherhood is that you're doing something that you're unqualified to do, and then you become qualified when you do it.</a:t>
            </a:r>
            <a:endParaRPr lang="en-US" sz="7200" i="1" dirty="0"/>
          </a:p>
        </p:txBody>
      </p:sp>
    </p:spTree>
    <p:extLst>
      <p:ext uri="{BB962C8B-B14F-4D97-AF65-F5344CB8AC3E}">
        <p14:creationId xmlns:p14="http://schemas.microsoft.com/office/powerpoint/2010/main" val="412287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endParaRPr lang="en-US" sz="6600" i="1" dirty="0">
              <a:solidFill>
                <a:srgbClr val="293035"/>
              </a:solidFill>
              <a:effectLst/>
              <a:latin typeface="Times New Roman" panose="02020603050405020304" pitchFamily="18" charset="0"/>
              <a:ea typeface="Calibri" panose="020F0502020204030204" pitchFamily="34" charset="0"/>
            </a:endParaRPr>
          </a:p>
          <a:p>
            <a:pPr marL="0" indent="0" algn="ctr">
              <a:buNone/>
            </a:pPr>
            <a:r>
              <a:rPr lang="en-US" sz="8000" i="1" dirty="0">
                <a:effectLst/>
                <a:latin typeface="Times New Roman" panose="02020603050405020304" pitchFamily="18" charset="0"/>
                <a:ea typeface="Calibri" panose="020F0502020204030204" pitchFamily="34" charset="0"/>
              </a:rPr>
              <a:t>Fatherhood is full of challenges, but eventually they move out. </a:t>
            </a:r>
            <a:r>
              <a:rPr lang="en-US" sz="8000" i="1" dirty="0">
                <a:effectLst/>
              </a:rPr>
              <a:t> </a:t>
            </a:r>
            <a:endParaRPr lang="en-US" sz="8000" i="1" dirty="0"/>
          </a:p>
        </p:txBody>
      </p:sp>
    </p:spTree>
    <p:extLst>
      <p:ext uri="{BB962C8B-B14F-4D97-AF65-F5344CB8AC3E}">
        <p14:creationId xmlns:p14="http://schemas.microsoft.com/office/powerpoint/2010/main" val="1912883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endParaRPr lang="en-US" sz="6000" i="1" dirty="0">
              <a:solidFill>
                <a:srgbClr val="293035"/>
              </a:solidFill>
              <a:effectLst/>
              <a:latin typeface="Times New Roman" panose="02020603050405020304" pitchFamily="18" charset="0"/>
              <a:ea typeface="Calibri" panose="020F0502020204030204" pitchFamily="34" charset="0"/>
            </a:endParaRPr>
          </a:p>
          <a:p>
            <a:pPr marL="0" indent="0" algn="ctr">
              <a:buNone/>
            </a:pPr>
            <a:r>
              <a:rPr lang="en-US" sz="8000" i="1" dirty="0">
                <a:effectLst/>
                <a:latin typeface="Times New Roman" panose="02020603050405020304" pitchFamily="18" charset="0"/>
                <a:ea typeface="Calibri" panose="020F0502020204030204" pitchFamily="34" charset="0"/>
              </a:rPr>
              <a:t>Good dads forgive your mistakes. Great dads help you hide them from mom. </a:t>
            </a:r>
            <a:endParaRPr lang="en-US" sz="8000" i="1" dirty="0"/>
          </a:p>
        </p:txBody>
      </p:sp>
    </p:spTree>
    <p:extLst>
      <p:ext uri="{BB962C8B-B14F-4D97-AF65-F5344CB8AC3E}">
        <p14:creationId xmlns:p14="http://schemas.microsoft.com/office/powerpoint/2010/main" val="420535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4BBB5-CC32-2AE8-A398-DAEADE4009B3}"/>
              </a:ext>
            </a:extLst>
          </p:cNvPr>
          <p:cNvSpPr>
            <a:spLocks noGrp="1"/>
          </p:cNvSpPr>
          <p:nvPr>
            <p:ph idx="1"/>
          </p:nvPr>
        </p:nvSpPr>
        <p:spPr>
          <a:xfrm>
            <a:off x="548640" y="708660"/>
            <a:ext cx="11178540" cy="5468303"/>
          </a:xfrm>
        </p:spPr>
        <p:txBody>
          <a:bodyPr>
            <a:noAutofit/>
          </a:bodyPr>
          <a:lstStyle/>
          <a:p>
            <a:pPr marL="0" indent="0" algn="ctr">
              <a:buNone/>
            </a:pPr>
            <a:r>
              <a:rPr lang="en-US" sz="8800" i="1" dirty="0">
                <a:effectLst/>
                <a:latin typeface="Times New Roman" panose="02020603050405020304" pitchFamily="18" charset="0"/>
                <a:ea typeface="Calibri" panose="020F0502020204030204" pitchFamily="34" charset="0"/>
              </a:rPr>
              <a:t>A man’s real wealth is in his children…for they have spent all of the other kind. </a:t>
            </a:r>
            <a:r>
              <a:rPr lang="en-US" sz="8800" i="1" dirty="0">
                <a:effectLst/>
              </a:rPr>
              <a:t> </a:t>
            </a:r>
            <a:endParaRPr lang="en-US" sz="8800" i="1" dirty="0"/>
          </a:p>
        </p:txBody>
      </p:sp>
    </p:spTree>
    <p:extLst>
      <p:ext uri="{BB962C8B-B14F-4D97-AF65-F5344CB8AC3E}">
        <p14:creationId xmlns:p14="http://schemas.microsoft.com/office/powerpoint/2010/main" val="27237603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2027</Words>
  <Application>Microsoft Office PowerPoint</Application>
  <PresentationFormat>Widescreen</PresentationFormat>
  <Paragraphs>147</Paragraphs>
  <Slides>56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7</cp:revision>
  <dcterms:created xsi:type="dcterms:W3CDTF">2023-06-18T03:59:10Z</dcterms:created>
  <dcterms:modified xsi:type="dcterms:W3CDTF">2023-06-18T05:27:19Z</dcterms:modified>
</cp:coreProperties>
</file>