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300" r:id="rId45"/>
    <p:sldId id="298" r:id="rId46"/>
    <p:sldId id="301" r:id="rId47"/>
    <p:sldId id="302" r:id="rId48"/>
    <p:sldId id="303" r:id="rId49"/>
    <p:sldId id="304"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1" d="100"/>
          <a:sy n="81" d="100"/>
        </p:scale>
        <p:origin x="13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biblehub.com/2_timothy/1-11.htm" TargetMode="External"/><Relationship Id="rId2" Type="http://schemas.openxmlformats.org/officeDocument/2006/relationships/hyperlink" Target="https://biblehub.com/ephesians/5-19.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biblehub.com/1_corinthians/14-26.htm" TargetMode="External"/><Relationship Id="rId2" Type="http://schemas.openxmlformats.org/officeDocument/2006/relationships/hyperlink" Target="https://biblehub.com/ephesians/5-19.htm" TargetMode="External"/><Relationship Id="rId1" Type="http://schemas.openxmlformats.org/officeDocument/2006/relationships/slideLayout" Target="../slideLayouts/slideLayout2.xml"/><Relationship Id="rId4" Type="http://schemas.openxmlformats.org/officeDocument/2006/relationships/hyperlink" Target="https://biblehub.com/ephesians/5-4.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biblehub.com/ephesians/4-29.htm" TargetMode="External"/><Relationship Id="rId2" Type="http://schemas.openxmlformats.org/officeDocument/2006/relationships/hyperlink" Target="https://biblehub.com/colossians/4-6.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biblehub.com/1_corinthians/14-15.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biblehub.com/colossians/1-9.htm" TargetMode="External"/><Relationship Id="rId2" Type="http://schemas.openxmlformats.org/officeDocument/2006/relationships/hyperlink" Target="https://biblehub.com/ephesians/5-18.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biblehub.com/1_corinthians/14-26.htm" TargetMode="External"/><Relationship Id="rId2" Type="http://schemas.openxmlformats.org/officeDocument/2006/relationships/hyperlink" Target="https://biblehub.com/ephesians/5-19.htm" TargetMode="External"/><Relationship Id="rId1" Type="http://schemas.openxmlformats.org/officeDocument/2006/relationships/slideLayout" Target="../slideLayouts/slideLayout2.xml"/><Relationship Id="rId4" Type="http://schemas.openxmlformats.org/officeDocument/2006/relationships/hyperlink" Target="https://biblehub.com/ephesians/5-4.ht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biblehub.com/1_corinthians/14-26.htm" TargetMode="External"/><Relationship Id="rId2" Type="http://schemas.openxmlformats.org/officeDocument/2006/relationships/hyperlink" Target="https://biblehub.com/ephesians/5-19.htm" TargetMode="External"/><Relationship Id="rId1" Type="http://schemas.openxmlformats.org/officeDocument/2006/relationships/slideLayout" Target="../slideLayouts/slideLayout2.xml"/><Relationship Id="rId4" Type="http://schemas.openxmlformats.org/officeDocument/2006/relationships/hyperlink" Target="https://biblehub.com/ephesians/5-4.htm"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biblehub.com/ephesians/4-29.htm" TargetMode="External"/><Relationship Id="rId2" Type="http://schemas.openxmlformats.org/officeDocument/2006/relationships/hyperlink" Target="https://biblehub.com/colossians/4-6.ht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biblehub.com/ephesians/4-29.htm" TargetMode="External"/><Relationship Id="rId2" Type="http://schemas.openxmlformats.org/officeDocument/2006/relationships/hyperlink" Target="https://biblehub.com/colossians/4-6.ht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biblehub.com/1_corinthians/14-15.ht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biblehub.com/colossians/1-9.htm" TargetMode="External"/><Relationship Id="rId2" Type="http://schemas.openxmlformats.org/officeDocument/2006/relationships/hyperlink" Target="https://biblehub.com/ephesians/5-18.ht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biblehub.com/1_corinthians/14-15.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biblehub.com/revelation/1-6.htm" TargetMode="External"/><Relationship Id="rId3" Type="http://schemas.openxmlformats.org/officeDocument/2006/relationships/hyperlink" Target="https://biblehub.com/ephesians/5-14.htm" TargetMode="External"/><Relationship Id="rId7" Type="http://schemas.openxmlformats.org/officeDocument/2006/relationships/hyperlink" Target="http://biblehub.com/revelation/1-5.htm" TargetMode="External"/><Relationship Id="rId2" Type="http://schemas.openxmlformats.org/officeDocument/2006/relationships/hyperlink" Target="http://biblehub.com/1_corinthians/13-1.htm" TargetMode="External"/><Relationship Id="rId1" Type="http://schemas.openxmlformats.org/officeDocument/2006/relationships/slideLayout" Target="../slideLayouts/slideLayout2.xml"/><Relationship Id="rId6" Type="http://schemas.openxmlformats.org/officeDocument/2006/relationships/hyperlink" Target="http://biblehub.com/james/1-17.htm" TargetMode="External"/><Relationship Id="rId5" Type="http://schemas.openxmlformats.org/officeDocument/2006/relationships/hyperlink" Target="http://biblehub.com/2_timothy/2-11.htm" TargetMode="External"/><Relationship Id="rId4" Type="http://schemas.openxmlformats.org/officeDocument/2006/relationships/hyperlink" Target="https://biblehub.com/1_timothy/3-16.htm" TargetMode="External"/><Relationship Id="rId9" Type="http://schemas.openxmlformats.org/officeDocument/2006/relationships/hyperlink" Target="http://biblehub.com/revelation/15-3.htm"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biblehub.com/1_corinthians/14-15.ht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biblicalarchaeology.org/daily/ancient-cultures/daily-life-and-practice/israelite-cosmology-iron-age-hous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68061"/>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Hymns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“a “hymn” or religious ode (one of the Psalms): - hymn.”</a:t>
            </a:r>
          </a:p>
          <a:p>
            <a:pPr marL="0" indent="0">
              <a:buNone/>
            </a:pPr>
            <a:endParaRPr lang="en-US" sz="4000" i="1" dirty="0">
              <a:latin typeface="Times New Roman" panose="02020603050405020304" pitchFamily="18" charset="0"/>
              <a:ea typeface="Calibri" panose="020F0502020204030204" pitchFamily="34" charset="0"/>
            </a:endParaRPr>
          </a:p>
          <a:p>
            <a:pPr marL="0" indent="0">
              <a:buNone/>
            </a:pPr>
            <a:r>
              <a:rPr lang="en-US" sz="4000" dirty="0">
                <a:effectLst/>
                <a:latin typeface="Times New Roman" panose="02020603050405020304" pitchFamily="18" charset="0"/>
                <a:ea typeface="Calibri" panose="020F0502020204030204" pitchFamily="34" charset="0"/>
              </a:rPr>
              <a:t>Thayer’s …  </a:t>
            </a:r>
            <a:r>
              <a:rPr lang="en-US" sz="4000" i="1" dirty="0">
                <a:effectLst/>
                <a:latin typeface="Times New Roman" panose="02020603050405020304" pitchFamily="18" charset="0"/>
                <a:ea typeface="Calibri" panose="020F0502020204030204" pitchFamily="34" charset="0"/>
              </a:rPr>
              <a:t>“1. A song in tithe praise of gods, heroes, conquerors 2. A sacred song, hymn.”</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2809787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Songs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“From G103; a chant or “ode” (the general term for any words sung; while G5215 denotes especially a religious metrical composition and G5568 still more specifically a Hebrew cantillation: - song).</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2652527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Songs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“From G103; a chant or “ode” (the general term for any words sung; while G5215 denotes especially a religious metrical composition and G5568 still more specifically a Hebrew cantillation: - song).</a:t>
            </a:r>
            <a:r>
              <a:rPr lang="en-US" sz="4000" dirty="0">
                <a:effectLst/>
                <a:latin typeface="Times New Roman" panose="02020603050405020304" pitchFamily="18" charset="0"/>
                <a:ea typeface="Calibri" panose="020F0502020204030204" pitchFamily="34" charset="0"/>
              </a:rPr>
              <a:t> </a:t>
            </a:r>
          </a:p>
          <a:p>
            <a:pPr marL="0" indent="0">
              <a:buNone/>
            </a:pPr>
            <a:endParaRPr lang="en-US" sz="4000" dirty="0">
              <a:latin typeface="Times New Roman" panose="02020603050405020304" pitchFamily="18" charset="0"/>
              <a:cs typeface="Calibri" panose="020F0502020204030204"/>
            </a:endParaRPr>
          </a:p>
          <a:p>
            <a:pPr marL="0" indent="0">
              <a:buNone/>
            </a:pPr>
            <a:r>
              <a:rPr lang="en-US" sz="4000" dirty="0">
                <a:latin typeface="Times New Roman" panose="02020603050405020304" pitchFamily="18" charset="0"/>
                <a:cs typeface="Calibri" panose="020F0502020204030204"/>
              </a:rPr>
              <a:t>Thayer’s … </a:t>
            </a:r>
            <a:r>
              <a:rPr lang="en-US" sz="4000" i="1" dirty="0">
                <a:effectLst/>
                <a:latin typeface="Times New Roman" panose="02020603050405020304" pitchFamily="18" charset="0"/>
                <a:ea typeface="Calibri" panose="020F0502020204030204" pitchFamily="34" charset="0"/>
              </a:rPr>
              <a:t>“a song, lay, ode.”</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820020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765188"/>
          </a:xfrm>
        </p:spPr>
        <p:txBody>
          <a:bodyPr vert="horz" lIns="91440" tIns="45720" rIns="91440" bIns="45720" rtlCol="0" anchor="t">
            <a:normAutofit/>
          </a:bodyPr>
          <a:lstStyle/>
          <a:p>
            <a:pPr marL="0" indent="0">
              <a:buNone/>
            </a:pPr>
            <a:r>
              <a:rPr lang="en-US" sz="4400" i="1" dirty="0">
                <a:effectLst/>
                <a:latin typeface="Times New Roman" panose="02020603050405020304" pitchFamily="18" charset="0"/>
                <a:ea typeface="Calibri" panose="020F0502020204030204" pitchFamily="34" charset="0"/>
              </a:rPr>
              <a:t>“The ascription to those of an office of “teaching and admonition” describes what is their real, though indirect, effect. In the Church, as in the world, he who “makes a people’s songs” really guides their minds as well as their hearts. For good and for evil the hymns of the Christian Church have largely influenced her theology.”</a:t>
            </a:r>
          </a:p>
          <a:p>
            <a:pPr marL="0" indent="0">
              <a:buNone/>
            </a:pPr>
            <a:r>
              <a:rPr lang="en-US" sz="4400" dirty="0">
                <a:latin typeface="Times New Roman" panose="02020603050405020304" pitchFamily="18" charset="0"/>
                <a:cs typeface="Calibri" panose="020F0502020204030204"/>
              </a:rPr>
              <a:t>								C.J. Elliot</a:t>
            </a:r>
            <a:endParaRPr lang="en-US" sz="4400" dirty="0">
              <a:cs typeface="Calibri" panose="020F0502020204030204"/>
            </a:endParaRPr>
          </a:p>
        </p:txBody>
      </p:sp>
    </p:spTree>
    <p:extLst>
      <p:ext uri="{BB962C8B-B14F-4D97-AF65-F5344CB8AC3E}">
        <p14:creationId xmlns:p14="http://schemas.microsoft.com/office/powerpoint/2010/main" val="1662359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388620"/>
            <a:ext cx="10515600" cy="6080760"/>
          </a:xfrm>
        </p:spPr>
        <p:txBody>
          <a:bodyPr vert="horz" lIns="91440" tIns="45720" rIns="91440" bIns="45720" rtlCol="0" anchor="t">
            <a:noAutofit/>
          </a:bodyPr>
          <a:lstStyle/>
          <a:p>
            <a:pPr marL="0" indent="0">
              <a:buNone/>
            </a:pPr>
            <a:r>
              <a:rPr lang="en-US" sz="4400" i="1" dirty="0">
                <a:effectLst/>
                <a:latin typeface="Times New Roman" panose="02020603050405020304" pitchFamily="18" charset="0"/>
                <a:ea typeface="Calibri" panose="020F0502020204030204" pitchFamily="34" charset="0"/>
              </a:rPr>
              <a:t>“The only additional thought here is, that their psalms and hymns were to be regarded as a method of "teaching" and "admonishing;" that is, they were to be imbued with truth, and to be such as to elevate the mind, and withdraw it from error and sin. Dr. Johnson once said, that if he were allowed to make the ballads of a nation, he cared not who made the laws. It is true </a:t>
            </a:r>
            <a:endParaRPr lang="en-US" sz="4400" dirty="0">
              <a:cs typeface="Calibri" panose="020F0502020204030204"/>
            </a:endParaRPr>
          </a:p>
        </p:txBody>
      </p:sp>
    </p:spTree>
    <p:extLst>
      <p:ext uri="{BB962C8B-B14F-4D97-AF65-F5344CB8AC3E}">
        <p14:creationId xmlns:p14="http://schemas.microsoft.com/office/powerpoint/2010/main" val="2441327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400" i="1" dirty="0">
                <a:effectLst/>
                <a:latin typeface="Times New Roman" panose="02020603050405020304" pitchFamily="18" charset="0"/>
                <a:ea typeface="Calibri" panose="020F0502020204030204" pitchFamily="34" charset="0"/>
              </a:rPr>
              <a:t>in a more important sense that he who is permitted to make the hymns of a church, need care little who preaches, or who makes the creed. He will more effectually </a:t>
            </a:r>
            <a:r>
              <a:rPr lang="en-US" sz="4400" i="1" dirty="0" err="1">
                <a:effectLst/>
                <a:latin typeface="Times New Roman" panose="02020603050405020304" pitchFamily="18" charset="0"/>
                <a:ea typeface="Calibri" panose="020F0502020204030204" pitchFamily="34" charset="0"/>
              </a:rPr>
              <a:t>mould</a:t>
            </a:r>
            <a:r>
              <a:rPr lang="en-US" sz="4400" i="1" dirty="0">
                <a:effectLst/>
                <a:latin typeface="Times New Roman" panose="02020603050405020304" pitchFamily="18" charset="0"/>
                <a:ea typeface="Calibri" panose="020F0502020204030204" pitchFamily="34" charset="0"/>
              </a:rPr>
              <a:t> the sentiments of a church than they who preach or make creeds and confessions. Hence, it is indispensable, in order to the preservation of the truth, that the sacred songs of a church should be imbued with sound evangelical sentiment.”</a:t>
            </a:r>
            <a:endParaRPr lang="en-US" sz="4400" dirty="0">
              <a:cs typeface="Calibri" panose="020F0502020204030204"/>
            </a:endParaRPr>
          </a:p>
          <a:p>
            <a:pPr marL="0" indent="0">
              <a:buNone/>
            </a:pPr>
            <a:endParaRPr lang="en-US" sz="4400" dirty="0">
              <a:cs typeface="Calibri" panose="020F0502020204030204"/>
            </a:endParaRPr>
          </a:p>
        </p:txBody>
      </p:sp>
    </p:spTree>
    <p:extLst>
      <p:ext uri="{BB962C8B-B14F-4D97-AF65-F5344CB8AC3E}">
        <p14:creationId xmlns:p14="http://schemas.microsoft.com/office/powerpoint/2010/main" val="359570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765188"/>
          </a:xfrm>
        </p:spPr>
        <p:txBody>
          <a:bodyPr vert="horz" lIns="91440" tIns="45720" rIns="91440" bIns="45720" rtlCol="0" anchor="t">
            <a:normAutofit/>
          </a:bodyPr>
          <a:lstStyle/>
          <a:p>
            <a:pPr marL="0" indent="0" algn="ctr">
              <a:buNone/>
            </a:pPr>
            <a:r>
              <a:rPr lang="en-US" sz="4000" b="0" i="0" dirty="0">
                <a:solidFill>
                  <a:srgbClr val="444444"/>
                </a:solidFill>
                <a:effectLst/>
                <a:highlight>
                  <a:srgbClr val="FFFF00"/>
                </a:highlight>
                <a:latin typeface="Roboto" panose="02000000000000000000" pitchFamily="2" charset="0"/>
              </a:rPr>
              <a:t>In Christ alone my hope is found</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He is my light, my strength, my song</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This cornerstone, this solid ground</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Firm through the fiercest drought and storm</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What heights of love, what depths of peace</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When fears are stilled, when strivings cease</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My comforter, my all in all</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Here in the love of Christ I stand</a:t>
            </a:r>
            <a:endParaRPr lang="en-US" sz="4000" dirty="0">
              <a:highlight>
                <a:srgbClr val="FFFF00"/>
              </a:highlight>
              <a:cs typeface="Calibri" panose="020F0502020204030204"/>
            </a:endParaRPr>
          </a:p>
        </p:txBody>
      </p:sp>
      <p:sp>
        <p:nvSpPr>
          <p:cNvPr id="2" name="Rectangle 1">
            <a:extLst>
              <a:ext uri="{FF2B5EF4-FFF2-40B4-BE49-F238E27FC236}">
                <a16:creationId xmlns:a16="http://schemas.microsoft.com/office/drawing/2014/main" id="{2D4DB179-1C9D-B027-2447-F4D284944830}"/>
              </a:ext>
            </a:extLst>
          </p:cNvPr>
          <p:cNvSpPr/>
          <p:nvPr/>
        </p:nvSpPr>
        <p:spPr>
          <a:xfrm>
            <a:off x="2648070" y="5230478"/>
            <a:ext cx="6895862"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What Christ does for us</a:t>
            </a:r>
          </a:p>
        </p:txBody>
      </p:sp>
    </p:spTree>
    <p:extLst>
      <p:ext uri="{BB962C8B-B14F-4D97-AF65-F5344CB8AC3E}">
        <p14:creationId xmlns:p14="http://schemas.microsoft.com/office/powerpoint/2010/main" val="2246013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highlight>
                  <a:srgbClr val="FFFF00"/>
                </a:highlight>
                <a:latin typeface="Roboto" panose="02000000000000000000" pitchFamily="2" charset="0"/>
              </a:rPr>
              <a:t>In Christ alone, who took on flesh</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Fullness of God in helpless babe</a:t>
            </a:r>
            <a:br>
              <a:rPr lang="en-US" sz="4000" dirty="0"/>
            </a:br>
            <a:r>
              <a:rPr lang="en-US" sz="4000" b="0" i="0" dirty="0">
                <a:solidFill>
                  <a:srgbClr val="444444"/>
                </a:solidFill>
                <a:effectLst/>
                <a:latin typeface="Roboto" panose="02000000000000000000" pitchFamily="2" charset="0"/>
              </a:rPr>
              <a:t>This gift of love and righteousness</a:t>
            </a:r>
            <a:br>
              <a:rPr lang="en-US" sz="4000" dirty="0"/>
            </a:br>
            <a:r>
              <a:rPr lang="en-US" sz="4000" b="0" i="0" dirty="0">
                <a:solidFill>
                  <a:srgbClr val="444444"/>
                </a:solidFill>
                <a:effectLst/>
                <a:latin typeface="Roboto" panose="02000000000000000000" pitchFamily="2" charset="0"/>
              </a:rPr>
              <a:t>Scorned by the ones He came to save</a:t>
            </a:r>
            <a:br>
              <a:rPr lang="en-US" sz="4000" dirty="0"/>
            </a:br>
            <a:r>
              <a:rPr lang="en-US" sz="4000" b="0" i="0" dirty="0" err="1">
                <a:solidFill>
                  <a:srgbClr val="444444"/>
                </a:solidFill>
                <a:effectLst/>
                <a:latin typeface="Roboto" panose="02000000000000000000" pitchFamily="2" charset="0"/>
              </a:rPr>
              <a:t>'Til</a:t>
            </a:r>
            <a:r>
              <a:rPr lang="en-US" sz="4000" b="0" i="0" dirty="0">
                <a:solidFill>
                  <a:srgbClr val="444444"/>
                </a:solidFill>
                <a:effectLst/>
                <a:latin typeface="Roboto" panose="02000000000000000000" pitchFamily="2" charset="0"/>
              </a:rPr>
              <a:t> on that cross as Jesus died</a:t>
            </a:r>
            <a:br>
              <a:rPr lang="en-US" sz="4000" dirty="0"/>
            </a:br>
            <a:r>
              <a:rPr lang="en-US" sz="4000" b="0" i="0" dirty="0">
                <a:solidFill>
                  <a:srgbClr val="444444"/>
                </a:solidFill>
                <a:effectLst/>
                <a:latin typeface="Roboto" panose="02000000000000000000" pitchFamily="2" charset="0"/>
              </a:rPr>
              <a:t>The wrath of God was satisfied</a:t>
            </a:r>
            <a:br>
              <a:rPr lang="en-US" sz="4000" dirty="0"/>
            </a:br>
            <a:r>
              <a:rPr lang="en-US" sz="4000" b="0" i="0" dirty="0">
                <a:solidFill>
                  <a:srgbClr val="444444"/>
                </a:solidFill>
                <a:effectLst/>
                <a:latin typeface="Roboto" panose="02000000000000000000" pitchFamily="2" charset="0"/>
              </a:rPr>
              <a:t>For every sin on Him was laid</a:t>
            </a:r>
            <a:br>
              <a:rPr lang="en-US" sz="4000" dirty="0"/>
            </a:br>
            <a:r>
              <a:rPr lang="en-US" sz="4000" b="0" i="0" dirty="0">
                <a:solidFill>
                  <a:srgbClr val="444444"/>
                </a:solidFill>
                <a:effectLst/>
                <a:latin typeface="Roboto" panose="02000000000000000000" pitchFamily="2" charset="0"/>
              </a:rPr>
              <a:t>Here in the death of Christ I live</a:t>
            </a:r>
            <a:endParaRPr lang="en-US" sz="4000" dirty="0">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3744046" y="5230478"/>
            <a:ext cx="469628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Incarnation</a:t>
            </a:r>
          </a:p>
        </p:txBody>
      </p:sp>
    </p:spTree>
    <p:extLst>
      <p:ext uri="{BB962C8B-B14F-4D97-AF65-F5344CB8AC3E}">
        <p14:creationId xmlns:p14="http://schemas.microsoft.com/office/powerpoint/2010/main" val="1042518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latin typeface="Roboto" panose="02000000000000000000" pitchFamily="2" charset="0"/>
              </a:rPr>
              <a:t>In Christ alone, who took on flesh</a:t>
            </a:r>
            <a:br>
              <a:rPr lang="en-US" sz="4000" dirty="0"/>
            </a:br>
            <a:r>
              <a:rPr lang="en-US" sz="4000" b="0" i="0" dirty="0">
                <a:solidFill>
                  <a:srgbClr val="444444"/>
                </a:solidFill>
                <a:effectLst/>
                <a:latin typeface="Roboto" panose="02000000000000000000" pitchFamily="2" charset="0"/>
              </a:rPr>
              <a:t>Fullness of God in helpless babe</a:t>
            </a:r>
            <a:br>
              <a:rPr lang="en-US" sz="4000" dirty="0"/>
            </a:br>
            <a:r>
              <a:rPr lang="en-US" sz="4000" b="0" i="0" dirty="0">
                <a:solidFill>
                  <a:srgbClr val="444444"/>
                </a:solidFill>
                <a:effectLst/>
                <a:latin typeface="Roboto" panose="02000000000000000000" pitchFamily="2" charset="0"/>
              </a:rPr>
              <a:t>This gift of love and righteousness</a:t>
            </a:r>
            <a:br>
              <a:rPr lang="en-US" sz="4000" dirty="0"/>
            </a:br>
            <a:r>
              <a:rPr lang="en-US" sz="4000" b="0" i="0" dirty="0">
                <a:solidFill>
                  <a:srgbClr val="444444"/>
                </a:solidFill>
                <a:effectLst/>
                <a:latin typeface="Roboto" panose="02000000000000000000" pitchFamily="2" charset="0"/>
              </a:rPr>
              <a:t>Scorned by the ones He came to save</a:t>
            </a:r>
            <a:br>
              <a:rPr lang="en-US" sz="4000" dirty="0"/>
            </a:br>
            <a:r>
              <a:rPr lang="en-US" sz="4000" b="0" i="0" dirty="0" err="1">
                <a:solidFill>
                  <a:srgbClr val="444444"/>
                </a:solidFill>
                <a:effectLst/>
                <a:highlight>
                  <a:srgbClr val="FFFF00"/>
                </a:highlight>
                <a:latin typeface="Roboto" panose="02000000000000000000" pitchFamily="2" charset="0"/>
              </a:rPr>
              <a:t>'Til</a:t>
            </a:r>
            <a:r>
              <a:rPr lang="en-US" sz="4000" b="0" i="0" dirty="0">
                <a:solidFill>
                  <a:srgbClr val="444444"/>
                </a:solidFill>
                <a:effectLst/>
                <a:highlight>
                  <a:srgbClr val="FFFF00"/>
                </a:highlight>
                <a:latin typeface="Roboto" panose="02000000000000000000" pitchFamily="2" charset="0"/>
              </a:rPr>
              <a:t> on that cross as Jesus died</a:t>
            </a:r>
            <a:br>
              <a:rPr lang="en-US" sz="4000" dirty="0">
                <a:highlight>
                  <a:srgbClr val="FFFF00"/>
                </a:highlight>
              </a:rPr>
            </a:br>
            <a:r>
              <a:rPr lang="en-US" sz="4000" b="0" i="0" dirty="0">
                <a:solidFill>
                  <a:srgbClr val="444444"/>
                </a:solidFill>
                <a:effectLst/>
                <a:latin typeface="Roboto" panose="02000000000000000000" pitchFamily="2" charset="0"/>
              </a:rPr>
              <a:t>The wrath of God was satisfied</a:t>
            </a:r>
            <a:br>
              <a:rPr lang="en-US" sz="4000" dirty="0"/>
            </a:br>
            <a:r>
              <a:rPr lang="en-US" sz="4000" b="0" i="0" dirty="0">
                <a:solidFill>
                  <a:srgbClr val="444444"/>
                </a:solidFill>
                <a:effectLst/>
                <a:latin typeface="Roboto" panose="02000000000000000000" pitchFamily="2" charset="0"/>
              </a:rPr>
              <a:t>For every sin on Him was laid</a:t>
            </a:r>
            <a:br>
              <a:rPr lang="en-US" sz="4000" dirty="0"/>
            </a:br>
            <a:r>
              <a:rPr lang="en-US" sz="4000" b="0" i="0" dirty="0">
                <a:solidFill>
                  <a:srgbClr val="444444"/>
                </a:solidFill>
                <a:effectLst/>
                <a:latin typeface="Roboto" panose="02000000000000000000" pitchFamily="2" charset="0"/>
              </a:rPr>
              <a:t>Here in the death of Christ I live</a:t>
            </a:r>
            <a:endParaRPr lang="en-US" sz="4000" dirty="0">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1712273" y="5230478"/>
            <a:ext cx="8759834"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Christ’s Substitutionary Death</a:t>
            </a:r>
          </a:p>
        </p:txBody>
      </p:sp>
    </p:spTree>
    <p:extLst>
      <p:ext uri="{BB962C8B-B14F-4D97-AF65-F5344CB8AC3E}">
        <p14:creationId xmlns:p14="http://schemas.microsoft.com/office/powerpoint/2010/main" val="2037435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latin typeface="Roboto" panose="02000000000000000000" pitchFamily="2" charset="0"/>
              </a:rPr>
              <a:t>In Christ alone, who took on flesh</a:t>
            </a:r>
            <a:br>
              <a:rPr lang="en-US" sz="4000" dirty="0"/>
            </a:br>
            <a:r>
              <a:rPr lang="en-US" sz="4000" b="0" i="0" dirty="0">
                <a:solidFill>
                  <a:srgbClr val="444444"/>
                </a:solidFill>
                <a:effectLst/>
                <a:latin typeface="Roboto" panose="02000000000000000000" pitchFamily="2" charset="0"/>
              </a:rPr>
              <a:t>Fullness of God in helpless babe</a:t>
            </a:r>
            <a:br>
              <a:rPr lang="en-US" sz="4000" dirty="0"/>
            </a:br>
            <a:r>
              <a:rPr lang="en-US" sz="4000" b="0" i="0" dirty="0">
                <a:solidFill>
                  <a:srgbClr val="444444"/>
                </a:solidFill>
                <a:effectLst/>
                <a:latin typeface="Roboto" panose="02000000000000000000" pitchFamily="2" charset="0"/>
              </a:rPr>
              <a:t>This gift of love and righteousness</a:t>
            </a:r>
            <a:br>
              <a:rPr lang="en-US" sz="4000" dirty="0"/>
            </a:br>
            <a:r>
              <a:rPr lang="en-US" sz="4000" b="0" i="0" dirty="0">
                <a:solidFill>
                  <a:srgbClr val="444444"/>
                </a:solidFill>
                <a:effectLst/>
                <a:latin typeface="Roboto" panose="02000000000000000000" pitchFamily="2" charset="0"/>
              </a:rPr>
              <a:t>Scorned by the ones He came to save</a:t>
            </a:r>
            <a:br>
              <a:rPr lang="en-US" sz="4000" dirty="0"/>
            </a:br>
            <a:r>
              <a:rPr lang="en-US" sz="4000" b="0" i="0" dirty="0" err="1">
                <a:solidFill>
                  <a:srgbClr val="444444"/>
                </a:solidFill>
                <a:effectLst/>
                <a:latin typeface="Roboto" panose="02000000000000000000" pitchFamily="2" charset="0"/>
              </a:rPr>
              <a:t>'Til</a:t>
            </a:r>
            <a:r>
              <a:rPr lang="en-US" sz="4000" b="0" i="0" dirty="0">
                <a:solidFill>
                  <a:srgbClr val="444444"/>
                </a:solidFill>
                <a:effectLst/>
                <a:latin typeface="Roboto" panose="02000000000000000000" pitchFamily="2" charset="0"/>
              </a:rPr>
              <a:t> on that cross as Jesus died</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The wrath of God was satisfied</a:t>
            </a:r>
            <a:br>
              <a:rPr lang="en-US" sz="4000" dirty="0"/>
            </a:br>
            <a:r>
              <a:rPr lang="en-US" sz="4000" b="0" i="0" dirty="0">
                <a:solidFill>
                  <a:srgbClr val="444444"/>
                </a:solidFill>
                <a:effectLst/>
                <a:latin typeface="Roboto" panose="02000000000000000000" pitchFamily="2" charset="0"/>
              </a:rPr>
              <a:t>For every sin on Him was laid</a:t>
            </a:r>
            <a:br>
              <a:rPr lang="en-US" sz="4000" dirty="0"/>
            </a:br>
            <a:r>
              <a:rPr lang="en-US" sz="4000" b="0" i="0" dirty="0">
                <a:solidFill>
                  <a:srgbClr val="444444"/>
                </a:solidFill>
                <a:effectLst/>
                <a:latin typeface="Roboto" panose="02000000000000000000" pitchFamily="2" charset="0"/>
              </a:rPr>
              <a:t>Here in the death of Christ I live</a:t>
            </a:r>
            <a:endParaRPr lang="en-US" sz="4000" dirty="0">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3679736" y="5230478"/>
            <a:ext cx="4824912"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Propitiation</a:t>
            </a:r>
          </a:p>
        </p:txBody>
      </p:sp>
    </p:spTree>
    <p:extLst>
      <p:ext uri="{BB962C8B-B14F-4D97-AF65-F5344CB8AC3E}">
        <p14:creationId xmlns:p14="http://schemas.microsoft.com/office/powerpoint/2010/main" val="235047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800" dirty="0">
                <a:cs typeface="Calibri" panose="020F0502020204030204"/>
              </a:rPr>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587180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latin typeface="Roboto" panose="02000000000000000000" pitchFamily="2" charset="0"/>
              </a:rPr>
              <a:t>There in the ground, His body lay</a:t>
            </a:r>
            <a:br>
              <a:rPr lang="en-US" sz="4000" dirty="0"/>
            </a:br>
            <a:r>
              <a:rPr lang="en-US" sz="4000" b="0" i="0" dirty="0">
                <a:solidFill>
                  <a:srgbClr val="444444"/>
                </a:solidFill>
                <a:effectLst/>
                <a:latin typeface="Roboto" panose="02000000000000000000" pitchFamily="2" charset="0"/>
              </a:rPr>
              <a:t>Light of the world, by darkness slain</a:t>
            </a:r>
            <a:br>
              <a:rPr lang="en-US" sz="4000" dirty="0"/>
            </a:br>
            <a:r>
              <a:rPr lang="en-US" sz="4000" b="0" i="0" dirty="0">
                <a:solidFill>
                  <a:srgbClr val="444444"/>
                </a:solidFill>
                <a:effectLst/>
                <a:highlight>
                  <a:srgbClr val="FFFF00"/>
                </a:highlight>
                <a:latin typeface="Roboto" panose="02000000000000000000" pitchFamily="2" charset="0"/>
              </a:rPr>
              <a:t>Then bursting forth in glorious day</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Up from the grave, He rose again</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And as He stands in victory</a:t>
            </a:r>
            <a:br>
              <a:rPr lang="en-US" sz="4000" dirty="0">
                <a:highlight>
                  <a:srgbClr val="FFFF00"/>
                </a:highlight>
              </a:rPr>
            </a:br>
            <a:r>
              <a:rPr lang="en-US" sz="4000" b="0" i="0" dirty="0">
                <a:solidFill>
                  <a:srgbClr val="444444"/>
                </a:solidFill>
                <a:effectLst/>
                <a:latin typeface="Roboto" panose="02000000000000000000" pitchFamily="2" charset="0"/>
              </a:rPr>
              <a:t>Sin's curse has lost its grip on me</a:t>
            </a:r>
            <a:br>
              <a:rPr lang="en-US" sz="4000" dirty="0"/>
            </a:br>
            <a:r>
              <a:rPr lang="en-US" sz="4000" b="0" i="0" dirty="0">
                <a:solidFill>
                  <a:srgbClr val="444444"/>
                </a:solidFill>
                <a:effectLst/>
                <a:latin typeface="Roboto" panose="02000000000000000000" pitchFamily="2" charset="0"/>
              </a:rPr>
              <a:t>For I am His and He is mine</a:t>
            </a:r>
            <a:br>
              <a:rPr lang="en-US" sz="4000" dirty="0"/>
            </a:br>
            <a:r>
              <a:rPr lang="en-US" sz="4000" b="0" i="0" dirty="0">
                <a:solidFill>
                  <a:srgbClr val="444444"/>
                </a:solidFill>
                <a:effectLst/>
                <a:latin typeface="Roboto" panose="02000000000000000000" pitchFamily="2" charset="0"/>
              </a:rPr>
              <a:t>Bought with the precious blood of Christ</a:t>
            </a:r>
            <a:endParaRPr lang="en-US" sz="4000" dirty="0">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3484879" y="5230478"/>
            <a:ext cx="5214633"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Resurrection</a:t>
            </a:r>
          </a:p>
        </p:txBody>
      </p:sp>
    </p:spTree>
    <p:extLst>
      <p:ext uri="{BB962C8B-B14F-4D97-AF65-F5344CB8AC3E}">
        <p14:creationId xmlns:p14="http://schemas.microsoft.com/office/powerpoint/2010/main" val="1656543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latin typeface="Roboto" panose="02000000000000000000" pitchFamily="2" charset="0"/>
              </a:rPr>
              <a:t>There in the ground, His body lay</a:t>
            </a:r>
            <a:br>
              <a:rPr lang="en-US" sz="4000" dirty="0"/>
            </a:br>
            <a:r>
              <a:rPr lang="en-US" sz="4000" b="0" i="0" dirty="0">
                <a:solidFill>
                  <a:srgbClr val="444444"/>
                </a:solidFill>
                <a:effectLst/>
                <a:latin typeface="Roboto" panose="02000000000000000000" pitchFamily="2" charset="0"/>
              </a:rPr>
              <a:t>Light of the world, by darkness slain</a:t>
            </a:r>
            <a:br>
              <a:rPr lang="en-US" sz="4000" dirty="0"/>
            </a:br>
            <a:r>
              <a:rPr lang="en-US" sz="4000" b="0" i="0" dirty="0">
                <a:solidFill>
                  <a:srgbClr val="444444"/>
                </a:solidFill>
                <a:effectLst/>
                <a:latin typeface="Roboto" panose="02000000000000000000" pitchFamily="2" charset="0"/>
              </a:rPr>
              <a:t>Then bursting forth in glorious day</a:t>
            </a:r>
            <a:br>
              <a:rPr lang="en-US" sz="4000" dirty="0"/>
            </a:br>
            <a:r>
              <a:rPr lang="en-US" sz="4000" b="0" i="0" dirty="0">
                <a:solidFill>
                  <a:srgbClr val="444444"/>
                </a:solidFill>
                <a:effectLst/>
                <a:latin typeface="Roboto" panose="02000000000000000000" pitchFamily="2" charset="0"/>
              </a:rPr>
              <a:t>Up from the grave, He rose again</a:t>
            </a:r>
            <a:br>
              <a:rPr lang="en-US" sz="4000" dirty="0"/>
            </a:br>
            <a:r>
              <a:rPr lang="en-US" sz="4000" b="0" i="0" dirty="0">
                <a:solidFill>
                  <a:srgbClr val="444444"/>
                </a:solidFill>
                <a:effectLst/>
                <a:latin typeface="Roboto" panose="02000000000000000000" pitchFamily="2" charset="0"/>
              </a:rPr>
              <a:t>And as He stands in victory</a:t>
            </a:r>
            <a:br>
              <a:rPr lang="en-US" sz="4000" dirty="0">
                <a:highlight>
                  <a:srgbClr val="FFFF00"/>
                </a:highlight>
              </a:rPr>
            </a:br>
            <a:r>
              <a:rPr lang="en-US" sz="4000" b="0" i="0" dirty="0">
                <a:solidFill>
                  <a:srgbClr val="444444"/>
                </a:solidFill>
                <a:effectLst/>
                <a:latin typeface="Roboto" panose="02000000000000000000" pitchFamily="2" charset="0"/>
              </a:rPr>
              <a:t>Sin's curse has lost its grip on me</a:t>
            </a:r>
            <a:br>
              <a:rPr lang="en-US" sz="4000" dirty="0"/>
            </a:br>
            <a:r>
              <a:rPr lang="en-US" sz="4000" b="0" i="0" dirty="0">
                <a:solidFill>
                  <a:srgbClr val="444444"/>
                </a:solidFill>
                <a:effectLst/>
                <a:latin typeface="Roboto" panose="02000000000000000000" pitchFamily="2" charset="0"/>
              </a:rPr>
              <a:t>For I am His and He is mine</a:t>
            </a:r>
            <a:br>
              <a:rPr lang="en-US" sz="4000" dirty="0"/>
            </a:br>
            <a:r>
              <a:rPr lang="en-US" sz="4000" b="0" i="0" dirty="0">
                <a:solidFill>
                  <a:srgbClr val="444444"/>
                </a:solidFill>
                <a:effectLst/>
                <a:highlight>
                  <a:srgbClr val="FFFF00"/>
                </a:highlight>
                <a:latin typeface="Roboto" panose="02000000000000000000" pitchFamily="2" charset="0"/>
              </a:rPr>
              <a:t>Bought with the precious blood of Christ</a:t>
            </a:r>
            <a:endParaRPr lang="en-US" sz="4000" dirty="0">
              <a:highlight>
                <a:srgbClr val="FFFF00"/>
              </a:highlight>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3611391" y="5230478"/>
            <a:ext cx="4961615"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Our Redemption</a:t>
            </a:r>
          </a:p>
        </p:txBody>
      </p:sp>
    </p:spTree>
    <p:extLst>
      <p:ext uri="{BB962C8B-B14F-4D97-AF65-F5344CB8AC3E}">
        <p14:creationId xmlns:p14="http://schemas.microsoft.com/office/powerpoint/2010/main" val="3517807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latin typeface="Roboto" panose="02000000000000000000" pitchFamily="2" charset="0"/>
              </a:rPr>
              <a:t>No guilt in life, no fear in death</a:t>
            </a:r>
            <a:br>
              <a:rPr lang="en-US" sz="4000" dirty="0"/>
            </a:br>
            <a:r>
              <a:rPr lang="en-US" sz="4000" b="0" i="0" dirty="0">
                <a:solidFill>
                  <a:srgbClr val="444444"/>
                </a:solidFill>
                <a:effectLst/>
                <a:latin typeface="Roboto" panose="02000000000000000000" pitchFamily="2" charset="0"/>
              </a:rPr>
              <a:t>This is the power of Christ in me</a:t>
            </a:r>
            <a:br>
              <a:rPr lang="en-US" sz="4000" dirty="0"/>
            </a:br>
            <a:r>
              <a:rPr lang="en-US" sz="4000" b="0" i="0" dirty="0">
                <a:solidFill>
                  <a:srgbClr val="444444"/>
                </a:solidFill>
                <a:effectLst/>
                <a:latin typeface="Roboto" panose="02000000000000000000" pitchFamily="2" charset="0"/>
              </a:rPr>
              <a:t>From life's first cry to final breath</a:t>
            </a:r>
            <a:br>
              <a:rPr lang="en-US" sz="4000" dirty="0"/>
            </a:br>
            <a:r>
              <a:rPr lang="en-US" sz="4000" b="0" i="0" dirty="0">
                <a:solidFill>
                  <a:srgbClr val="444444"/>
                </a:solidFill>
                <a:effectLst/>
                <a:highlight>
                  <a:srgbClr val="FFFF00"/>
                </a:highlight>
                <a:latin typeface="Roboto" panose="02000000000000000000" pitchFamily="2" charset="0"/>
              </a:rPr>
              <a:t>Jesus commands my destiny</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No </a:t>
            </a:r>
            <a:r>
              <a:rPr lang="en-US" sz="4000" b="0" i="0" dirty="0" err="1">
                <a:solidFill>
                  <a:srgbClr val="444444"/>
                </a:solidFill>
                <a:effectLst/>
                <a:highlight>
                  <a:srgbClr val="FFFF00"/>
                </a:highlight>
                <a:latin typeface="Roboto" panose="02000000000000000000" pitchFamily="2" charset="0"/>
              </a:rPr>
              <a:t>pow'r</a:t>
            </a:r>
            <a:r>
              <a:rPr lang="en-US" sz="4000" b="0" i="0" dirty="0">
                <a:solidFill>
                  <a:srgbClr val="444444"/>
                </a:solidFill>
                <a:effectLst/>
                <a:highlight>
                  <a:srgbClr val="FFFF00"/>
                </a:highlight>
                <a:latin typeface="Roboto" panose="02000000000000000000" pitchFamily="2" charset="0"/>
              </a:rPr>
              <a:t> of hell, no scheme of man</a:t>
            </a:r>
            <a:br>
              <a:rPr lang="en-US" sz="4000" dirty="0">
                <a:highlight>
                  <a:srgbClr val="FFFF00"/>
                </a:highlight>
              </a:rPr>
            </a:br>
            <a:r>
              <a:rPr lang="en-US" sz="4000" b="0" i="0" dirty="0">
                <a:solidFill>
                  <a:srgbClr val="444444"/>
                </a:solidFill>
                <a:effectLst/>
                <a:highlight>
                  <a:srgbClr val="FFFF00"/>
                </a:highlight>
                <a:latin typeface="Roboto" panose="02000000000000000000" pitchFamily="2" charset="0"/>
              </a:rPr>
              <a:t>Can ever pluck me from His hand</a:t>
            </a:r>
            <a:br>
              <a:rPr lang="en-US" sz="4000" dirty="0"/>
            </a:br>
            <a:r>
              <a:rPr lang="en-US" sz="4000" b="0" i="0" dirty="0" err="1">
                <a:solidFill>
                  <a:srgbClr val="444444"/>
                </a:solidFill>
                <a:effectLst/>
                <a:latin typeface="Roboto" panose="02000000000000000000" pitchFamily="2" charset="0"/>
              </a:rPr>
              <a:t>'Til</a:t>
            </a:r>
            <a:r>
              <a:rPr lang="en-US" sz="4000" b="0" i="0" dirty="0">
                <a:solidFill>
                  <a:srgbClr val="444444"/>
                </a:solidFill>
                <a:effectLst/>
                <a:latin typeface="Roboto" panose="02000000000000000000" pitchFamily="2" charset="0"/>
              </a:rPr>
              <a:t> He returns or calls me home</a:t>
            </a:r>
            <a:br>
              <a:rPr lang="en-US" sz="4000" dirty="0"/>
            </a:br>
            <a:r>
              <a:rPr lang="en-US" sz="4000" b="0" i="0" dirty="0">
                <a:solidFill>
                  <a:srgbClr val="444444"/>
                </a:solidFill>
                <a:effectLst/>
                <a:latin typeface="Roboto" panose="02000000000000000000" pitchFamily="2" charset="0"/>
              </a:rPr>
              <a:t>Here in the power of Christ I'll stand</a:t>
            </a:r>
            <a:endParaRPr lang="en-US" sz="4000" dirty="0">
              <a:highlight>
                <a:srgbClr val="FFFF00"/>
              </a:highlight>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3118954" y="5230478"/>
            <a:ext cx="5946500"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Our Eternal Security</a:t>
            </a:r>
          </a:p>
        </p:txBody>
      </p:sp>
    </p:spTree>
    <p:extLst>
      <p:ext uri="{BB962C8B-B14F-4D97-AF65-F5344CB8AC3E}">
        <p14:creationId xmlns:p14="http://schemas.microsoft.com/office/powerpoint/2010/main" val="10514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lgn="ctr">
              <a:buNone/>
            </a:pPr>
            <a:r>
              <a:rPr lang="en-US" sz="4000" b="0" i="0" dirty="0">
                <a:solidFill>
                  <a:srgbClr val="444444"/>
                </a:solidFill>
                <a:effectLst/>
                <a:latin typeface="Roboto" panose="02000000000000000000" pitchFamily="2" charset="0"/>
              </a:rPr>
              <a:t>No guilt in life, no fear in death</a:t>
            </a:r>
            <a:br>
              <a:rPr lang="en-US" sz="4000" dirty="0"/>
            </a:br>
            <a:r>
              <a:rPr lang="en-US" sz="4000" b="0" i="0" dirty="0">
                <a:solidFill>
                  <a:srgbClr val="444444"/>
                </a:solidFill>
                <a:effectLst/>
                <a:latin typeface="Roboto" panose="02000000000000000000" pitchFamily="2" charset="0"/>
              </a:rPr>
              <a:t>This is the power of Christ in me</a:t>
            </a:r>
            <a:br>
              <a:rPr lang="en-US" sz="4000" dirty="0"/>
            </a:br>
            <a:r>
              <a:rPr lang="en-US" sz="4000" b="0" i="0" dirty="0">
                <a:solidFill>
                  <a:srgbClr val="444444"/>
                </a:solidFill>
                <a:effectLst/>
                <a:latin typeface="Roboto" panose="02000000000000000000" pitchFamily="2" charset="0"/>
              </a:rPr>
              <a:t>From life's first cry to final breath</a:t>
            </a:r>
            <a:br>
              <a:rPr lang="en-US" sz="4000" dirty="0"/>
            </a:br>
            <a:r>
              <a:rPr lang="en-US" sz="4000" b="0" i="0" dirty="0">
                <a:solidFill>
                  <a:srgbClr val="444444"/>
                </a:solidFill>
                <a:effectLst/>
                <a:latin typeface="Roboto" panose="02000000000000000000" pitchFamily="2" charset="0"/>
              </a:rPr>
              <a:t>Jesus commands my destiny</a:t>
            </a:r>
            <a:br>
              <a:rPr lang="en-US" sz="4000" dirty="0"/>
            </a:br>
            <a:r>
              <a:rPr lang="en-US" sz="4000" b="0" i="0" dirty="0">
                <a:solidFill>
                  <a:srgbClr val="444444"/>
                </a:solidFill>
                <a:effectLst/>
                <a:latin typeface="Roboto" panose="02000000000000000000" pitchFamily="2" charset="0"/>
              </a:rPr>
              <a:t>No </a:t>
            </a:r>
            <a:r>
              <a:rPr lang="en-US" sz="4000" b="0" i="0" dirty="0" err="1">
                <a:solidFill>
                  <a:srgbClr val="444444"/>
                </a:solidFill>
                <a:effectLst/>
                <a:latin typeface="Roboto" panose="02000000000000000000" pitchFamily="2" charset="0"/>
              </a:rPr>
              <a:t>pow'r</a:t>
            </a:r>
            <a:r>
              <a:rPr lang="en-US" sz="4000" b="0" i="0" dirty="0">
                <a:solidFill>
                  <a:srgbClr val="444444"/>
                </a:solidFill>
                <a:effectLst/>
                <a:latin typeface="Roboto" panose="02000000000000000000" pitchFamily="2" charset="0"/>
              </a:rPr>
              <a:t> of hell, no scheme of man</a:t>
            </a:r>
            <a:br>
              <a:rPr lang="en-US" sz="4000" dirty="0"/>
            </a:br>
            <a:r>
              <a:rPr lang="en-US" sz="4000" b="0" i="0" dirty="0">
                <a:solidFill>
                  <a:srgbClr val="444444"/>
                </a:solidFill>
                <a:effectLst/>
                <a:latin typeface="Roboto" panose="02000000000000000000" pitchFamily="2" charset="0"/>
              </a:rPr>
              <a:t>Can ever pluck me from His hand</a:t>
            </a:r>
            <a:br>
              <a:rPr lang="en-US" sz="4000" dirty="0"/>
            </a:br>
            <a:r>
              <a:rPr lang="en-US" sz="4000" b="0" i="0" dirty="0" err="1">
                <a:solidFill>
                  <a:srgbClr val="444444"/>
                </a:solidFill>
                <a:effectLst/>
                <a:highlight>
                  <a:srgbClr val="FFFF00"/>
                </a:highlight>
                <a:latin typeface="Roboto" panose="02000000000000000000" pitchFamily="2" charset="0"/>
              </a:rPr>
              <a:t>'Til</a:t>
            </a:r>
            <a:r>
              <a:rPr lang="en-US" sz="4000" b="0" i="0" dirty="0">
                <a:solidFill>
                  <a:srgbClr val="444444"/>
                </a:solidFill>
                <a:effectLst/>
                <a:highlight>
                  <a:srgbClr val="FFFF00"/>
                </a:highlight>
                <a:latin typeface="Roboto" panose="02000000000000000000" pitchFamily="2" charset="0"/>
              </a:rPr>
              <a:t> He returns or calls me home</a:t>
            </a:r>
            <a:br>
              <a:rPr lang="en-US" sz="4000" dirty="0"/>
            </a:br>
            <a:r>
              <a:rPr lang="en-US" sz="4000" b="0" i="0" dirty="0">
                <a:solidFill>
                  <a:srgbClr val="444444"/>
                </a:solidFill>
                <a:effectLst/>
                <a:latin typeface="Roboto" panose="02000000000000000000" pitchFamily="2" charset="0"/>
              </a:rPr>
              <a:t>Here in the power of Christ I'll stand</a:t>
            </a:r>
            <a:endParaRPr lang="en-US" sz="4000" dirty="0">
              <a:highlight>
                <a:srgbClr val="FFFF00"/>
              </a:highlight>
              <a:cs typeface="Calibri" panose="020F0502020204030204"/>
            </a:endParaRPr>
          </a:p>
        </p:txBody>
      </p:sp>
      <p:sp>
        <p:nvSpPr>
          <p:cNvPr id="2" name="Rectangle 1">
            <a:extLst>
              <a:ext uri="{FF2B5EF4-FFF2-40B4-BE49-F238E27FC236}">
                <a16:creationId xmlns:a16="http://schemas.microsoft.com/office/drawing/2014/main" id="{16CE26BF-5FFD-C7B6-EA87-02C99CE7A351}"/>
              </a:ext>
            </a:extLst>
          </p:cNvPr>
          <p:cNvSpPr/>
          <p:nvPr/>
        </p:nvSpPr>
        <p:spPr>
          <a:xfrm>
            <a:off x="4240193" y="5230478"/>
            <a:ext cx="370402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Rapture</a:t>
            </a:r>
          </a:p>
        </p:txBody>
      </p:sp>
    </p:spTree>
    <p:extLst>
      <p:ext uri="{BB962C8B-B14F-4D97-AF65-F5344CB8AC3E}">
        <p14:creationId xmlns:p14="http://schemas.microsoft.com/office/powerpoint/2010/main" val="801045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“psalms … hymns … spiritual songs</a:t>
            </a:r>
            <a:endParaRPr lang="en-US" sz="3600" i="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Verbatim as </a:t>
            </a:r>
            <a:r>
              <a:rPr lang="en-US" sz="3600" i="1" u="sng" dirty="0">
                <a:effectLst/>
                <a:latin typeface="Times New Roman" panose="02020603050405020304" pitchFamily="18" charset="0"/>
                <a:ea typeface="Calibri" panose="020F0502020204030204" pitchFamily="34" charset="0"/>
                <a:cs typeface="Times New Roman" panose="02020603050405020304" pitchFamily="18" charset="0"/>
                <a:hlinkClick r:id="rId2" tooltip="Speaking to yourselves in psalms and hymns and spiritual songs, singing and making melody in your heart to the Lord;">
                  <a:extLst>
                    <a:ext uri="{A12FA001-AC4F-418D-AE19-62706E023703}">
                      <ahyp:hlinkClr xmlns:ahyp="http://schemas.microsoft.com/office/drawing/2018/hyperlinkcolor" val="tx"/>
                    </a:ext>
                  </a:extLst>
                </a:hlinkClick>
              </a:rPr>
              <a:t>Ephesians 5:19</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To summarize our comment there; it is impossible to draw absolute limits between these kinds of sacred music; but on the whole the psalm may be exemplified by (in the O.T.) the songs of the Psalter, and (in the N.T.) those of Luke 1, 2, their Christian parallel; the </a:t>
            </a:r>
            <a:r>
              <a:rPr lang="en-US" sz="3600" i="1" dirty="0">
                <a:effectLst/>
                <a:latin typeface="Times New Roman" panose="02020603050405020304" pitchFamily="18" charset="0"/>
                <a:cs typeface="Times New Roman" panose="02020603050405020304" pitchFamily="18" charset="0"/>
              </a:rPr>
              <a:t>hymn by the chant of the disciples, Acts 4; and the song or ode (</a:t>
            </a:r>
            <a:r>
              <a:rPr lang="en-US" sz="3600" i="1" dirty="0" err="1">
                <a:effectLst/>
                <a:latin typeface="Times New Roman" panose="02020603050405020304" pitchFamily="18" charset="0"/>
                <a:cs typeface="Times New Roman" panose="02020603050405020304" pitchFamily="18" charset="0"/>
              </a:rPr>
              <a:t>ôdê</a:t>
            </a:r>
            <a:r>
              <a:rPr lang="en-US" sz="3600" i="1" dirty="0">
                <a:effectLst/>
                <a:latin typeface="Times New Roman" panose="02020603050405020304" pitchFamily="18" charset="0"/>
                <a:cs typeface="Times New Roman" panose="02020603050405020304" pitchFamily="18" charset="0"/>
              </a:rPr>
              <a:t>) by such rhythmic “words” as those of </a:t>
            </a:r>
            <a:r>
              <a:rPr lang="en-US" sz="3600" i="1" u="sng" dirty="0">
                <a:effectLst/>
                <a:latin typeface="Times New Roman" panose="02020603050405020304" pitchFamily="18" charset="0"/>
                <a:cs typeface="Times New Roman" panose="02020603050405020304" pitchFamily="18" charset="0"/>
                <a:hlinkClick r:id="rId3" tooltip="Whereunto I am appointed a preacher, and an apostle, and a teacher of the Gentiles.">
                  <a:extLst>
                    <a:ext uri="{A12FA001-AC4F-418D-AE19-62706E023703}">
                      <ahyp:hlinkClr xmlns:ahyp="http://schemas.microsoft.com/office/drawing/2018/hyperlinkcolor" val="tx"/>
                    </a:ext>
                  </a:extLst>
                </a:hlinkClick>
              </a:rPr>
              <a:t>2 Timothy 1:11</a:t>
            </a:r>
            <a:r>
              <a:rPr lang="en-US" sz="3600" i="1" dirty="0">
                <a:effectLst/>
                <a:latin typeface="Times New Roman" panose="02020603050405020304" pitchFamily="18" charset="0"/>
                <a:cs typeface="Times New Roman" panose="02020603050405020304" pitchFamily="18" charset="0"/>
              </a:rPr>
              <a:t>. This last citation is notably full of both “teaching” and “admonition.”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3587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2 Timothy 2:11</a:t>
            </a:r>
            <a:endParaRPr lang="en-US" sz="4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4800" b="1" i="1" dirty="0">
                <a:effectLst/>
                <a:latin typeface="Times New Roman" panose="02020603050405020304" pitchFamily="18" charset="0"/>
                <a:ea typeface="Calibri" panose="020F0502020204030204" pitchFamily="34" charset="0"/>
              </a:rPr>
              <a:t>“… to which I was appointed a preacher, an apostle, and a teacher of the Gentiles.”</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166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2 Timothy 2:11</a:t>
            </a:r>
            <a:endParaRPr lang="en-US" sz="4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4800" b="1" i="1" dirty="0">
                <a:effectLst/>
                <a:latin typeface="Times New Roman" panose="02020603050405020304" pitchFamily="18" charset="0"/>
                <a:ea typeface="Calibri" panose="020F0502020204030204" pitchFamily="34" charset="0"/>
              </a:rPr>
              <a:t>“… to which I was appointed a preacher, an </a:t>
            </a:r>
            <a:r>
              <a:rPr lang="en-US" sz="4800" b="1" i="1" dirty="0">
                <a:solidFill>
                  <a:srgbClr val="FFFF00"/>
                </a:solidFill>
                <a:effectLst/>
                <a:latin typeface="Times New Roman" panose="02020603050405020304" pitchFamily="18" charset="0"/>
                <a:ea typeface="Calibri" panose="020F0502020204030204" pitchFamily="34" charset="0"/>
              </a:rPr>
              <a:t>apostle</a:t>
            </a:r>
            <a:r>
              <a:rPr lang="en-US" sz="4800" b="1" i="1" dirty="0">
                <a:effectLst/>
                <a:latin typeface="Times New Roman" panose="02020603050405020304" pitchFamily="18" charset="0"/>
                <a:ea typeface="Calibri" panose="020F0502020204030204" pitchFamily="34" charset="0"/>
              </a:rPr>
              <a:t>, and a </a:t>
            </a:r>
            <a:r>
              <a:rPr lang="en-US" sz="4800" b="1" i="1" dirty="0">
                <a:solidFill>
                  <a:srgbClr val="FFFF00"/>
                </a:solidFill>
                <a:effectLst/>
                <a:latin typeface="Times New Roman" panose="02020603050405020304" pitchFamily="18" charset="0"/>
                <a:ea typeface="Calibri" panose="020F0502020204030204" pitchFamily="34" charset="0"/>
              </a:rPr>
              <a:t>teacher</a:t>
            </a:r>
            <a:r>
              <a:rPr lang="en-US" sz="4800" b="1" i="1" dirty="0">
                <a:effectLst/>
                <a:latin typeface="Times New Roman" panose="02020603050405020304" pitchFamily="18" charset="0"/>
                <a:ea typeface="Calibri" panose="020F0502020204030204" pitchFamily="34" charset="0"/>
              </a:rPr>
              <a:t> of the Gentiles.”</a:t>
            </a:r>
            <a:r>
              <a:rPr lang="en-US" sz="4800" dirty="0">
                <a:effectLst/>
                <a:latin typeface="Times New Roman" panose="02020603050405020304" pitchFamily="18" charset="0"/>
                <a:ea typeface="Calibri" panose="020F0502020204030204" pitchFamily="34" charset="0"/>
              </a:rPr>
              <a:t> </a:t>
            </a:r>
          </a:p>
          <a:p>
            <a:pPr marL="0" indent="0" algn="ctr">
              <a:buNone/>
            </a:pPr>
            <a:r>
              <a:rPr lang="en-US" sz="6000" dirty="0">
                <a:effectLst/>
                <a:latin typeface="Times New Roman" panose="02020603050405020304" pitchFamily="18" charset="0"/>
                <a:ea typeface="Calibri" panose="020F0502020204030204" pitchFamily="34" charset="0"/>
              </a:rPr>
              <a:t>“άπ</a:t>
            </a:r>
            <a:r>
              <a:rPr lang="en-US" sz="6000" dirty="0" err="1">
                <a:effectLst/>
                <a:latin typeface="Times New Roman" panose="02020603050405020304" pitchFamily="18" charset="0"/>
                <a:ea typeface="Calibri" panose="020F0502020204030204" pitchFamily="34" charset="0"/>
              </a:rPr>
              <a:t>όστολος</a:t>
            </a:r>
            <a:r>
              <a:rPr lang="en-US" sz="6000" dirty="0">
                <a:effectLst/>
                <a:latin typeface="Times New Roman" panose="02020603050405020304" pitchFamily="18" charset="0"/>
                <a:ea typeface="Calibri" panose="020F0502020204030204" pitchFamily="34" charset="0"/>
              </a:rPr>
              <a:t>” ap-</a:t>
            </a:r>
            <a:r>
              <a:rPr lang="en-US" sz="6000" dirty="0" err="1">
                <a:effectLst/>
                <a:latin typeface="Times New Roman" panose="02020603050405020304" pitchFamily="18" charset="0"/>
                <a:ea typeface="Calibri" panose="020F0502020204030204" pitchFamily="34" charset="0"/>
              </a:rPr>
              <a:t>os’</a:t>
            </a:r>
            <a:r>
              <a:rPr lang="en-US" sz="6000" dirty="0">
                <a:effectLst/>
                <a:latin typeface="Times New Roman" panose="02020603050405020304" pitchFamily="18" charset="0"/>
                <a:ea typeface="Calibri" panose="020F0502020204030204" pitchFamily="34" charset="0"/>
              </a:rPr>
              <a:t>-</a:t>
            </a:r>
            <a:r>
              <a:rPr lang="en-US" sz="6000" dirty="0" err="1">
                <a:effectLst/>
                <a:latin typeface="Times New Roman" panose="02020603050405020304" pitchFamily="18" charset="0"/>
                <a:ea typeface="Calibri" panose="020F0502020204030204" pitchFamily="34" charset="0"/>
              </a:rPr>
              <a:t>tol-os</a:t>
            </a:r>
            <a:r>
              <a:rPr lang="en-US" sz="6000" dirty="0">
                <a:effectLst/>
                <a:latin typeface="Times New Roman" panose="02020603050405020304" pitchFamily="18" charset="0"/>
                <a:ea typeface="Calibri" panose="020F0502020204030204" pitchFamily="34" charset="0"/>
              </a:rPr>
              <a:t>, </a:t>
            </a:r>
          </a:p>
          <a:p>
            <a:pPr marL="0" indent="0" algn="ctr">
              <a:buNone/>
            </a:pPr>
            <a:r>
              <a:rPr lang="en-US" sz="6000" dirty="0">
                <a:effectLst/>
                <a:latin typeface="Times New Roman" panose="02020603050405020304" pitchFamily="18" charset="0"/>
                <a:ea typeface="Calibri" panose="020F0502020204030204" pitchFamily="34" charset="0"/>
              </a:rPr>
              <a:t>and </a:t>
            </a:r>
          </a:p>
          <a:p>
            <a:pPr marL="0" indent="0" algn="ctr">
              <a:buNone/>
            </a:pPr>
            <a:r>
              <a:rPr lang="en-US" sz="6000" dirty="0">
                <a:effectLst/>
                <a:latin typeface="Times New Roman" panose="02020603050405020304" pitchFamily="18" charset="0"/>
                <a:ea typeface="Calibri" panose="020F0502020204030204" pitchFamily="34" charset="0"/>
              </a:rPr>
              <a:t>“</a:t>
            </a:r>
            <a:r>
              <a:rPr lang="en-US" sz="6000" dirty="0" err="1">
                <a:effectLst/>
                <a:latin typeface="Times New Roman" panose="02020603050405020304" pitchFamily="18" charset="0"/>
                <a:ea typeface="Calibri" panose="020F0502020204030204" pitchFamily="34" charset="0"/>
              </a:rPr>
              <a:t>διδάσκ</a:t>
            </a:r>
            <a:r>
              <a:rPr lang="en-US" sz="6000" dirty="0">
                <a:effectLst/>
                <a:latin typeface="Times New Roman" panose="02020603050405020304" pitchFamily="18" charset="0"/>
                <a:ea typeface="Calibri" panose="020F0502020204030204" pitchFamily="34" charset="0"/>
              </a:rPr>
              <a:t>αλος” did-as’-kal-os</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787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400" i="1" dirty="0">
                <a:effectLst/>
                <a:latin typeface="Times New Roman" panose="02020603050405020304" pitchFamily="18" charset="0"/>
                <a:ea typeface="Calibri" panose="020F0502020204030204" pitchFamily="34" charset="0"/>
              </a:rPr>
              <a:t>“Spiritual songs”:—not necessarily inspired, as Scripture, but pregnant with spiritual truth. Yet it is at least possible, from the recent mention of “the word of Christ,” that “songs” due to inspired authorship are here referred to, at least specially.—Luther, master and lover of hymns, writes in his Version here, out of the fulness of his heart, </a:t>
            </a:r>
            <a:r>
              <a:rPr lang="en-US" sz="4400" i="1" dirty="0" err="1">
                <a:effectLst/>
                <a:latin typeface="Times New Roman" panose="02020603050405020304" pitchFamily="18" charset="0"/>
                <a:ea typeface="Calibri" panose="020F0502020204030204" pitchFamily="34" charset="0"/>
              </a:rPr>
              <a:t>mit</a:t>
            </a:r>
            <a:r>
              <a:rPr lang="en-US" sz="4400" i="1" dirty="0">
                <a:effectLst/>
                <a:latin typeface="Times New Roman" panose="02020603050405020304" pitchFamily="18" charset="0"/>
                <a:ea typeface="Calibri" panose="020F0502020204030204" pitchFamily="34" charset="0"/>
              </a:rPr>
              <a:t> </a:t>
            </a:r>
            <a:r>
              <a:rPr lang="en-US" sz="4400" i="1" dirty="0" err="1">
                <a:effectLst/>
                <a:latin typeface="Times New Roman" panose="02020603050405020304" pitchFamily="18" charset="0"/>
                <a:ea typeface="Calibri" panose="020F0502020204030204" pitchFamily="34" charset="0"/>
              </a:rPr>
              <a:t>geistlichen</a:t>
            </a:r>
            <a:r>
              <a:rPr lang="en-US" sz="4400" i="1" dirty="0">
                <a:effectLst/>
                <a:latin typeface="Times New Roman" panose="02020603050405020304" pitchFamily="18" charset="0"/>
                <a:ea typeface="Calibri" panose="020F0502020204030204" pitchFamily="34" charset="0"/>
              </a:rPr>
              <a:t> </a:t>
            </a:r>
            <a:r>
              <a:rPr lang="en-US" sz="4400" i="1" dirty="0" err="1">
                <a:effectLst/>
                <a:latin typeface="Times New Roman" panose="02020603050405020304" pitchFamily="18" charset="0"/>
                <a:ea typeface="Calibri" panose="020F0502020204030204" pitchFamily="34" charset="0"/>
              </a:rPr>
              <a:t>lieblichen</a:t>
            </a:r>
            <a:r>
              <a:rPr lang="en-US" sz="4400" i="1" dirty="0">
                <a:effectLst/>
                <a:latin typeface="Times New Roman" panose="02020603050405020304" pitchFamily="18" charset="0"/>
                <a:ea typeface="Calibri" panose="020F0502020204030204" pitchFamily="34" charset="0"/>
              </a:rPr>
              <a:t> </a:t>
            </a:r>
            <a:r>
              <a:rPr lang="en-US" sz="4400" i="1" dirty="0" err="1">
                <a:effectLst/>
                <a:latin typeface="Times New Roman" panose="02020603050405020304" pitchFamily="18" charset="0"/>
                <a:ea typeface="Calibri" panose="020F0502020204030204" pitchFamily="34" charset="0"/>
              </a:rPr>
              <a:t>Liedern</a:t>
            </a:r>
            <a:r>
              <a:rPr lang="en-US" sz="4400" i="1" dirty="0">
                <a:effectLst/>
                <a:latin typeface="Times New Roman" panose="02020603050405020304" pitchFamily="18" charset="0"/>
                <a:ea typeface="Calibri" panose="020F0502020204030204" pitchFamily="34" charset="0"/>
              </a:rPr>
              <a:t>.” (with sweet spiritual songs).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160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400" i="1" dirty="0">
                <a:effectLst/>
                <a:latin typeface="Times New Roman" panose="02020603050405020304" pitchFamily="18" charset="0"/>
                <a:ea typeface="Calibri" panose="020F0502020204030204" pitchFamily="34" charset="0"/>
              </a:rPr>
              <a:t>“Spiritual songs”:—</a:t>
            </a:r>
            <a:r>
              <a:rPr lang="en-US" sz="4400" i="1" dirty="0">
                <a:solidFill>
                  <a:srgbClr val="FFFF00"/>
                </a:solidFill>
                <a:effectLst/>
                <a:latin typeface="Times New Roman" panose="02020603050405020304" pitchFamily="18" charset="0"/>
                <a:ea typeface="Calibri" panose="020F0502020204030204" pitchFamily="34" charset="0"/>
              </a:rPr>
              <a:t>not necessarily inspired, as Scripture, but pregnant with spiritual truth</a:t>
            </a:r>
            <a:r>
              <a:rPr lang="en-US" sz="4400" i="1" dirty="0">
                <a:effectLst/>
                <a:latin typeface="Times New Roman" panose="02020603050405020304" pitchFamily="18" charset="0"/>
                <a:ea typeface="Calibri" panose="020F0502020204030204" pitchFamily="34" charset="0"/>
              </a:rPr>
              <a:t>. Yet it is at least possible, from the recent mention of “the word of Christ,” that “songs” due to inspired authorship are here referred to, at least specially.—Luther, master and lover of hymns, writes in his Version here, out of the fulness of his heart, </a:t>
            </a:r>
            <a:r>
              <a:rPr lang="en-US" sz="4400" i="1" dirty="0" err="1">
                <a:effectLst/>
                <a:latin typeface="Times New Roman" panose="02020603050405020304" pitchFamily="18" charset="0"/>
                <a:ea typeface="Calibri" panose="020F0502020204030204" pitchFamily="34" charset="0"/>
              </a:rPr>
              <a:t>mit</a:t>
            </a:r>
            <a:r>
              <a:rPr lang="en-US" sz="4400" i="1" dirty="0">
                <a:effectLst/>
                <a:latin typeface="Times New Roman" panose="02020603050405020304" pitchFamily="18" charset="0"/>
                <a:ea typeface="Calibri" panose="020F0502020204030204" pitchFamily="34" charset="0"/>
              </a:rPr>
              <a:t> </a:t>
            </a:r>
            <a:r>
              <a:rPr lang="en-US" sz="4400" i="1" dirty="0" err="1">
                <a:effectLst/>
                <a:latin typeface="Times New Roman" panose="02020603050405020304" pitchFamily="18" charset="0"/>
                <a:ea typeface="Calibri" panose="020F0502020204030204" pitchFamily="34" charset="0"/>
              </a:rPr>
              <a:t>geistlichen</a:t>
            </a:r>
            <a:r>
              <a:rPr lang="en-US" sz="4400" i="1" dirty="0">
                <a:effectLst/>
                <a:latin typeface="Times New Roman" panose="02020603050405020304" pitchFamily="18" charset="0"/>
                <a:ea typeface="Calibri" panose="020F0502020204030204" pitchFamily="34" charset="0"/>
              </a:rPr>
              <a:t> </a:t>
            </a:r>
            <a:r>
              <a:rPr lang="en-US" sz="4400" i="1" dirty="0" err="1">
                <a:effectLst/>
                <a:latin typeface="Times New Roman" panose="02020603050405020304" pitchFamily="18" charset="0"/>
                <a:ea typeface="Calibri" panose="020F0502020204030204" pitchFamily="34" charset="0"/>
              </a:rPr>
              <a:t>lieblichen</a:t>
            </a:r>
            <a:r>
              <a:rPr lang="en-US" sz="4400" i="1" dirty="0">
                <a:effectLst/>
                <a:latin typeface="Times New Roman" panose="02020603050405020304" pitchFamily="18" charset="0"/>
                <a:ea typeface="Calibri" panose="020F0502020204030204" pitchFamily="34" charset="0"/>
              </a:rPr>
              <a:t> </a:t>
            </a:r>
            <a:r>
              <a:rPr lang="en-US" sz="4400" i="1" dirty="0" err="1">
                <a:effectLst/>
                <a:latin typeface="Times New Roman" panose="02020603050405020304" pitchFamily="18" charset="0"/>
                <a:ea typeface="Calibri" panose="020F0502020204030204" pitchFamily="34" charset="0"/>
              </a:rPr>
              <a:t>Liedern</a:t>
            </a:r>
            <a:r>
              <a:rPr lang="en-US" sz="4400" i="1" dirty="0">
                <a:effectLst/>
                <a:latin typeface="Times New Roman" panose="02020603050405020304" pitchFamily="18" charset="0"/>
                <a:ea typeface="Calibri" panose="020F0502020204030204" pitchFamily="34" charset="0"/>
              </a:rPr>
              <a:t>.” (with sweet spiritual songs).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495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“With psalms, hymns, spiritual songs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Ephesians 5:19</a:t>
            </a:r>
            <a:r>
              <a:rPr lang="en-US" sz="4800" i="1" dirty="0">
                <a:effectLst/>
                <a:latin typeface="Times New Roman" panose="02020603050405020304" pitchFamily="18" charset="0"/>
                <a:ea typeface="Calibri" panose="020F0502020204030204" pitchFamily="34" charset="0"/>
              </a:rPr>
              <a:t>;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1 Corinthians 14:26</a:t>
            </a:r>
            <a:r>
              <a:rPr lang="en-US" sz="4800" i="1" dirty="0">
                <a:effectLst/>
                <a:latin typeface="Times New Roman" panose="02020603050405020304" pitchFamily="18" charset="0"/>
                <a:ea typeface="Calibri" panose="020F0502020204030204" pitchFamily="34" charset="0"/>
              </a:rPr>
              <a:t>). These are to be a chief means of mutual edification. … The Greeks, the Asiatic Greeks in particular, were devoted to the arts of music. Song and jest, stimulated by the wine cup, were the entertainment of their social hours (</a:t>
            </a:r>
            <a:r>
              <a:rPr lang="en-US" sz="4800" i="1" u="sng" dirty="0">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Ephesians 5:4, 18, 19</a:t>
            </a:r>
            <a:r>
              <a:rPr lang="en-US" sz="4800" i="1"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44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800" dirty="0">
                <a:cs typeface="Calibri" panose="020F0502020204030204"/>
              </a:rPr>
              <a:t>Colossians 3:16</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cs typeface="Calibri" panose="020F0502020204030204"/>
            </a:endParaRPr>
          </a:p>
          <a:p>
            <a:pPr marL="0" indent="0">
              <a:buNone/>
            </a:pPr>
            <a:r>
              <a:rPr lang="en-US" sz="4800" dirty="0">
                <a:latin typeface="Times New Roman" panose="02020603050405020304" pitchFamily="18" charset="0"/>
                <a:cs typeface="Calibri" panose="020F0502020204030204"/>
              </a:rPr>
              <a:t>Romans 12:2</a:t>
            </a:r>
          </a:p>
          <a:p>
            <a:pPr marL="0" indent="0">
              <a:buNone/>
            </a:pPr>
            <a:r>
              <a:rPr lang="en-US" sz="4800" b="1" i="1" dirty="0">
                <a:effectLst/>
                <a:latin typeface="Times New Roman" panose="02020603050405020304" pitchFamily="18" charset="0"/>
                <a:ea typeface="Calibri" panose="020F0502020204030204" pitchFamily="34" charset="0"/>
              </a:rPr>
              <a:t>“… be transformed by the renewing of your mind …”.</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1851071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Their Christian intercourse is still to be enlivened by the varied use of song, and by the play of wholesome wit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Colossians 4:6</a:t>
            </a:r>
            <a:r>
              <a:rPr lang="en-US" sz="4800" i="1" dirty="0">
                <a:effectLst/>
                <a:latin typeface="Times New Roman" panose="02020603050405020304" pitchFamily="18" charset="0"/>
                <a:ea typeface="Calibri" panose="020F0502020204030204" pitchFamily="34" charset="0"/>
              </a:rPr>
              <a:t>;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Ephesians 4:29</a:t>
            </a:r>
            <a:r>
              <a:rPr lang="en-US" sz="4800" i="1" dirty="0">
                <a:effectLst/>
                <a:latin typeface="Times New Roman" panose="02020603050405020304" pitchFamily="18" charset="0"/>
                <a:ea typeface="Calibri" panose="020F0502020204030204" pitchFamily="34" charset="0"/>
              </a:rPr>
              <a:t>); but both song and speech are to be "in grace," stamped with a spiritual character and governed by a serious Christian purpose. A "psalm" (from </a:t>
            </a:r>
            <a:r>
              <a:rPr lang="en-US" sz="4800" i="1" dirty="0" err="1">
                <a:effectLst/>
                <a:latin typeface="Times New Roman" panose="02020603050405020304" pitchFamily="18" charset="0"/>
                <a:ea typeface="Calibri" panose="020F0502020204030204" pitchFamily="34" charset="0"/>
              </a:rPr>
              <a:t>ψάλλω</a:t>
            </a:r>
            <a:r>
              <a:rPr lang="en-US" sz="4800" i="1" dirty="0">
                <a:effectLst/>
                <a:latin typeface="Times New Roman" panose="02020603050405020304" pitchFamily="18" charset="0"/>
                <a:ea typeface="Calibri" panose="020F0502020204030204" pitchFamily="34" charset="0"/>
              </a:rPr>
              <a:t>,</a:t>
            </a:r>
            <a:r>
              <a:rPr lang="en-US" sz="4800" b="1" i="1" dirty="0">
                <a:effectLst/>
                <a:latin typeface="Times New Roman" panose="02020603050405020304" pitchFamily="18" charset="0"/>
                <a:ea typeface="Calibri" panose="020F0502020204030204" pitchFamily="34" charset="0"/>
              </a:rPr>
              <a:t> to play</a:t>
            </a:r>
            <a:r>
              <a:rPr lang="en-US" sz="4800" i="1" dirty="0">
                <a:effectLst/>
                <a:latin typeface="Times New Roman" panose="02020603050405020304" pitchFamily="18" charset="0"/>
                <a:ea typeface="Calibri" panose="020F0502020204030204" pitchFamily="34" charset="0"/>
              </a:rPr>
              <a:t> an instrument) is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207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"a song set to music;" but this name was already in the LXX appropriated to its present use. Whether its application here is restricted to the psalms of the Old Testament is doubtful (compare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1 Corinthians 14:15, 26</a:t>
            </a:r>
            <a:r>
              <a:rPr lang="en-US" sz="4800" i="1" dirty="0">
                <a:effectLst/>
                <a:latin typeface="Times New Roman" panose="02020603050405020304" pitchFamily="18" charset="0"/>
                <a:ea typeface="Calibri" panose="020F0502020204030204" pitchFamily="34" charset="0"/>
              </a:rPr>
              <a:t>). "Hymn" (</a:t>
            </a:r>
            <a:r>
              <a:rPr lang="en-US" sz="4800" i="1" dirty="0" err="1">
                <a:effectLst/>
                <a:latin typeface="Times New Roman" panose="02020603050405020304" pitchFamily="18" charset="0"/>
                <a:ea typeface="Calibri" panose="020F0502020204030204" pitchFamily="34" charset="0"/>
              </a:rPr>
              <a:t>ὕμνος</a:t>
            </a:r>
            <a:r>
              <a:rPr lang="en-US" sz="4800" i="1" dirty="0">
                <a:effectLst/>
                <a:latin typeface="Times New Roman" panose="02020603050405020304" pitchFamily="18" charset="0"/>
                <a:ea typeface="Calibri" panose="020F0502020204030204" pitchFamily="34" charset="0"/>
              </a:rPr>
              <a:t>) denotes a solemn, religious composition, or song of Divine praise. The word "song" (</a:t>
            </a:r>
            <a:r>
              <a:rPr lang="en-US" sz="4800" b="1" i="1" dirty="0">
                <a:effectLst/>
                <a:latin typeface="Times New Roman" panose="02020603050405020304" pitchFamily="18" charset="0"/>
                <a:ea typeface="Calibri" panose="020F0502020204030204" pitchFamily="34" charset="0"/>
              </a:rPr>
              <a:t>ode</a:t>
            </a:r>
            <a:r>
              <a:rPr lang="en-US" sz="4800" i="1" dirty="0">
                <a:effectLst/>
                <a:latin typeface="Times New Roman" panose="02020603050405020304" pitchFamily="18" charset="0"/>
                <a:ea typeface="Calibri" panose="020F0502020204030204" pitchFamily="34" charset="0"/>
              </a:rPr>
              <a:t>, </a:t>
            </a:r>
            <a:r>
              <a:rPr lang="en-US" sz="4800" i="1" dirty="0" err="1">
                <a:effectLst/>
                <a:latin typeface="Times New Roman" panose="02020603050405020304" pitchFamily="18" charset="0"/>
                <a:ea typeface="Calibri" panose="020F0502020204030204" pitchFamily="34" charset="0"/>
              </a:rPr>
              <a:t>ᾠδή</a:t>
            </a:r>
            <a:r>
              <a:rPr lang="en-US" sz="4800" i="1" dirty="0">
                <a:effectLst/>
                <a:latin typeface="Times New Roman" panose="02020603050405020304" pitchFamily="18" charset="0"/>
                <a:ea typeface="Calibri" panose="020F0502020204030204" pitchFamily="34" charset="0"/>
              </a:rPr>
              <a:t>) is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2448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wider in sense; hence is qualified by "spiritual," equivalent to "with [or, 'in'] the Spirit"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Ephesians 5:18</a:t>
            </a:r>
            <a:r>
              <a:rPr lang="en-US" sz="4800" i="1" dirty="0">
                <a:effectLst/>
                <a:latin typeface="Times New Roman" panose="02020603050405020304" pitchFamily="18" charset="0"/>
                <a:ea typeface="Calibri" panose="020F0502020204030204" pitchFamily="34" charset="0"/>
              </a:rPr>
              <a:t>) - "songs of a spiritual nature, inspired by the Holy Ghost" (compare "spiritual wisdom,"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Colossians 1:9</a:t>
            </a:r>
            <a:r>
              <a:rPr lang="en-US" sz="4800" i="1" dirty="0">
                <a:effectLst/>
                <a:latin typeface="Times New Roman" panose="02020603050405020304" pitchFamily="18" charset="0"/>
                <a:ea typeface="Calibri" panose="020F0502020204030204" pitchFamily="34" charset="0"/>
              </a:rPr>
              <a:t>). Such songs would echo the varied sentiments and experiences of the Christian life.”</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982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“With psalms, hymns, spiritual songs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Ephesians 5:19</a:t>
            </a:r>
            <a:r>
              <a:rPr lang="en-US" sz="4800" i="1" dirty="0">
                <a:effectLst/>
                <a:latin typeface="Times New Roman" panose="02020603050405020304" pitchFamily="18" charset="0"/>
                <a:ea typeface="Calibri" panose="020F0502020204030204" pitchFamily="34" charset="0"/>
              </a:rPr>
              <a:t>;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1 Corinthians 14:26</a:t>
            </a:r>
            <a:r>
              <a:rPr lang="en-US" sz="4800" i="1" dirty="0">
                <a:effectLst/>
                <a:latin typeface="Times New Roman" panose="02020603050405020304" pitchFamily="18" charset="0"/>
                <a:ea typeface="Calibri" panose="020F0502020204030204" pitchFamily="34" charset="0"/>
              </a:rPr>
              <a:t>). </a:t>
            </a:r>
            <a:r>
              <a:rPr lang="en-US" sz="4800" i="1" dirty="0">
                <a:solidFill>
                  <a:srgbClr val="FFFF00"/>
                </a:solidFill>
                <a:effectLst/>
                <a:latin typeface="Times New Roman" panose="02020603050405020304" pitchFamily="18" charset="0"/>
                <a:ea typeface="Calibri" panose="020F0502020204030204" pitchFamily="34" charset="0"/>
              </a:rPr>
              <a:t>These are to be a chief means of mutual edification</a:t>
            </a:r>
            <a:r>
              <a:rPr lang="en-US" sz="4800" i="1" dirty="0">
                <a:effectLst/>
                <a:latin typeface="Times New Roman" panose="02020603050405020304" pitchFamily="18" charset="0"/>
                <a:ea typeface="Calibri" panose="020F0502020204030204" pitchFamily="34" charset="0"/>
              </a:rPr>
              <a:t>. … The Greeks, the Asiatic Greeks in particular, were devoted to the arts of music. Song and jest, stimulated by the wine cup, were the entertainment of their social hours (</a:t>
            </a:r>
            <a:r>
              <a:rPr lang="en-US" sz="4800" i="1" u="sng" dirty="0">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Ephesians 5:4, 18, 19</a:t>
            </a:r>
            <a:r>
              <a:rPr lang="en-US" sz="4800" i="1"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222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dirty="0">
                <a:effectLst/>
                <a:latin typeface="Times New Roman" panose="02020603050405020304" pitchFamily="18" charset="0"/>
                <a:ea typeface="Calibri" panose="020F0502020204030204" pitchFamily="34" charset="0"/>
              </a:rPr>
              <a:t>Hebrews 10:24-25</a:t>
            </a:r>
          </a:p>
          <a:p>
            <a:pPr marL="0" indent="0">
              <a:buNone/>
            </a:pPr>
            <a:r>
              <a:rPr lang="en-US" sz="4800" b="1" i="1" dirty="0">
                <a:effectLst/>
                <a:latin typeface="Times New Roman" panose="02020603050405020304" pitchFamily="18" charset="0"/>
                <a:ea typeface="Calibri" panose="020F0502020204030204" pitchFamily="34" charset="0"/>
              </a:rPr>
              <a:t>“And let us consider one another in order to stir up love and good works, not forsaking the assembling of ourselves together, as is the manner of some, but exhorting one another, and so much the more as you see the Day approaching.”</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187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“With psalms, hymns, spiritual songs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Ephesians 5:19</a:t>
            </a:r>
            <a:r>
              <a:rPr lang="en-US" sz="4800" i="1" dirty="0">
                <a:effectLst/>
                <a:latin typeface="Times New Roman" panose="02020603050405020304" pitchFamily="18" charset="0"/>
                <a:ea typeface="Calibri" panose="020F0502020204030204" pitchFamily="34" charset="0"/>
              </a:rPr>
              <a:t>;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1 Corinthians 14:26</a:t>
            </a:r>
            <a:r>
              <a:rPr lang="en-US" sz="4800" i="1" dirty="0">
                <a:effectLst/>
                <a:latin typeface="Times New Roman" panose="02020603050405020304" pitchFamily="18" charset="0"/>
                <a:ea typeface="Calibri" panose="020F0502020204030204" pitchFamily="34" charset="0"/>
              </a:rPr>
              <a:t>). These are to be a chief means of mutual edification. … The Greeks, </a:t>
            </a:r>
            <a:r>
              <a:rPr lang="en-US" sz="4800" i="1" dirty="0">
                <a:solidFill>
                  <a:srgbClr val="00B0F0"/>
                </a:solidFill>
                <a:effectLst/>
                <a:latin typeface="Times New Roman" panose="02020603050405020304" pitchFamily="18" charset="0"/>
                <a:ea typeface="Calibri" panose="020F0502020204030204" pitchFamily="34" charset="0"/>
              </a:rPr>
              <a:t>the Asiatic Greeks in particular, were devoted to the arts of music. Song and jest, stimulated by the wine cup, were the entertainment of their social hours</a:t>
            </a:r>
            <a:r>
              <a:rPr lang="en-US" sz="4800" i="1" dirty="0">
                <a:effectLst/>
                <a:latin typeface="Times New Roman" panose="02020603050405020304" pitchFamily="18" charset="0"/>
                <a:ea typeface="Calibri" panose="020F0502020204030204" pitchFamily="34" charset="0"/>
              </a:rPr>
              <a:t> (</a:t>
            </a:r>
            <a:r>
              <a:rPr lang="en-US" sz="4800" i="1" u="sng" dirty="0">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Ephesians 5:4, 18, 19</a:t>
            </a:r>
            <a:r>
              <a:rPr lang="en-US" sz="4800" i="1"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5427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solidFill>
                  <a:srgbClr val="FFFF00"/>
                </a:solidFill>
                <a:effectLst/>
                <a:latin typeface="Times New Roman" panose="02020603050405020304" pitchFamily="18" charset="0"/>
                <a:ea typeface="Calibri" panose="020F0502020204030204" pitchFamily="34" charset="0"/>
              </a:rPr>
              <a:t>Their Christian intercourse is still to be enlivened by the varied use of song, and by the play of wholesome wit (</a:t>
            </a:r>
            <a:r>
              <a:rPr lang="en-US" sz="4800" i="1" u="sng" dirty="0">
                <a:solidFill>
                  <a:srgbClr val="FFFF00"/>
                </a:solidFill>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Colossians 4:6</a:t>
            </a:r>
            <a:r>
              <a:rPr lang="en-US" sz="4800" i="1" dirty="0">
                <a:solidFill>
                  <a:srgbClr val="FFFF00"/>
                </a:solidFill>
                <a:effectLst/>
                <a:latin typeface="Times New Roman" panose="02020603050405020304" pitchFamily="18" charset="0"/>
                <a:ea typeface="Calibri" panose="020F0502020204030204" pitchFamily="34" charset="0"/>
              </a:rPr>
              <a:t>; </a:t>
            </a:r>
            <a:r>
              <a:rPr lang="en-US" sz="4800" i="1" u="sng" dirty="0">
                <a:solidFill>
                  <a:srgbClr val="FFFF00"/>
                </a:solidFill>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Ephesians 4:29</a:t>
            </a:r>
            <a:r>
              <a:rPr lang="en-US" sz="4800" i="1" dirty="0">
                <a:solidFill>
                  <a:srgbClr val="FFFF00"/>
                </a:solidFill>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rPr>
              <a:t>but both song and speech are to be "in grace," stamped with a spiritual character and governed by a serious Christian purpose. A "psalm" (from </a:t>
            </a:r>
            <a:r>
              <a:rPr lang="en-US" sz="4800" i="1" dirty="0" err="1">
                <a:effectLst/>
                <a:latin typeface="Times New Roman" panose="02020603050405020304" pitchFamily="18" charset="0"/>
                <a:ea typeface="Calibri" panose="020F0502020204030204" pitchFamily="34" charset="0"/>
              </a:rPr>
              <a:t>ψάλλω</a:t>
            </a:r>
            <a:r>
              <a:rPr lang="en-US" sz="4800" i="1" dirty="0">
                <a:effectLst/>
                <a:latin typeface="Times New Roman" panose="02020603050405020304" pitchFamily="18" charset="0"/>
                <a:ea typeface="Calibri" panose="020F0502020204030204" pitchFamily="34" charset="0"/>
              </a:rPr>
              <a:t>,</a:t>
            </a:r>
            <a:r>
              <a:rPr lang="en-US" sz="4800" b="1" i="1" dirty="0">
                <a:effectLst/>
                <a:latin typeface="Times New Roman" panose="02020603050405020304" pitchFamily="18" charset="0"/>
                <a:ea typeface="Calibri" panose="020F0502020204030204" pitchFamily="34" charset="0"/>
              </a:rPr>
              <a:t> to play</a:t>
            </a:r>
            <a:r>
              <a:rPr lang="en-US" sz="4800" i="1" dirty="0">
                <a:effectLst/>
                <a:latin typeface="Times New Roman" panose="02020603050405020304" pitchFamily="18" charset="0"/>
                <a:ea typeface="Calibri" panose="020F0502020204030204" pitchFamily="34" charset="0"/>
              </a:rPr>
              <a:t> an instrument) is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1887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endParaRPr lang="en-US" sz="4800" i="1" dirty="0">
              <a:effectLst/>
              <a:latin typeface="Times New Roman" panose="02020603050405020304" pitchFamily="18" charset="0"/>
              <a:ea typeface="Calibri" panose="020F0502020204030204" pitchFamily="34" charset="0"/>
            </a:endParaRPr>
          </a:p>
          <a:p>
            <a:pPr marL="0" indent="0">
              <a:buNone/>
            </a:pPr>
            <a:endParaRPr lang="en-US" sz="4800" i="1" dirty="0">
              <a:latin typeface="Times New Roman" panose="02020603050405020304" pitchFamily="18" charset="0"/>
              <a:ea typeface="Calibri" panose="020F0502020204030204" pitchFamily="34" charset="0"/>
            </a:endParaRPr>
          </a:p>
          <a:p>
            <a:pPr marL="0" indent="0">
              <a:buNone/>
            </a:pPr>
            <a:r>
              <a:rPr lang="en-US" sz="4800" i="1" dirty="0">
                <a:effectLst/>
                <a:latin typeface="Times New Roman" panose="02020603050405020304" pitchFamily="18" charset="0"/>
                <a:ea typeface="Calibri" panose="020F0502020204030204" pitchFamily="34" charset="0"/>
              </a:rPr>
              <a:t>Webster’s … “Wit”</a:t>
            </a:r>
          </a:p>
          <a:p>
            <a:pPr marL="0" indent="0">
              <a:buNone/>
            </a:pPr>
            <a:r>
              <a:rPr lang="en-US" sz="4800" i="1" dirty="0">
                <a:effectLst/>
                <a:latin typeface="Times New Roman" panose="02020603050405020304" pitchFamily="18" charset="0"/>
                <a:ea typeface="Calibri" panose="020F0502020204030204" pitchFamily="34" charset="0"/>
              </a:rPr>
              <a:t>“astuteness of perception or judgment.”</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5143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endParaRPr lang="en-US" sz="5400" dirty="0">
              <a:effectLst/>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Colossians 4:6</a:t>
            </a:r>
          </a:p>
          <a:p>
            <a:pPr marL="0" indent="0">
              <a:buNone/>
            </a:pPr>
            <a:r>
              <a:rPr lang="en-US" sz="5400" b="1" i="1" dirty="0">
                <a:effectLst/>
                <a:latin typeface="Times New Roman" panose="02020603050405020304" pitchFamily="18" charset="0"/>
                <a:ea typeface="Calibri" panose="020F0502020204030204" pitchFamily="34" charset="0"/>
              </a:rPr>
              <a:t>“Let your speech always be with grace, seasoned with salt, that you may know how you ought to answer each one.”</a:t>
            </a:r>
            <a:r>
              <a:rPr lang="en-US" sz="5400" dirty="0">
                <a:effectLst/>
                <a:latin typeface="Times New Roman" panose="02020603050405020304" pitchFamily="18" charset="0"/>
                <a:ea typeface="Calibri" panose="020F0502020204030204" pitchFamily="34" charset="0"/>
              </a:rPr>
              <a:t> </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0705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endParaRPr lang="en-US" sz="5400" dirty="0">
              <a:effectLst/>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Ephesians 4:29</a:t>
            </a:r>
          </a:p>
          <a:p>
            <a:pPr marL="0" indent="0">
              <a:buNone/>
            </a:pPr>
            <a:r>
              <a:rPr lang="en-US" sz="5400" b="1" i="1" dirty="0">
                <a:effectLst/>
                <a:latin typeface="Times New Roman" panose="02020603050405020304" pitchFamily="18" charset="0"/>
                <a:ea typeface="Calibri" panose="020F0502020204030204" pitchFamily="34" charset="0"/>
              </a:rPr>
              <a:t>“Let no corrupt word proceed out of your mouth, but what is good for necessary edification, that it may impart grace to the hearers.”</a:t>
            </a:r>
            <a:r>
              <a:rPr lang="en-US" sz="5400" dirty="0">
                <a:effectLst/>
                <a:latin typeface="Times New Roman" panose="02020603050405020304" pitchFamily="18" charset="0"/>
                <a:ea typeface="Calibri" panose="020F0502020204030204" pitchFamily="34" charset="0"/>
              </a:rPr>
              <a:t> </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00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800" dirty="0">
                <a:cs typeface="Calibri" panose="020F0502020204030204"/>
              </a:rPr>
              <a:t>Hebrews 4:12</a:t>
            </a:r>
          </a:p>
          <a:p>
            <a:pPr marL="0" indent="0">
              <a:buNone/>
            </a:pPr>
            <a:r>
              <a:rPr lang="en-US" sz="4800" b="1" i="1" dirty="0">
                <a:effectLst/>
                <a:latin typeface="Times New Roman" panose="02020603050405020304" pitchFamily="18" charset="0"/>
                <a:ea typeface="Calibri" panose="020F0502020204030204" pitchFamily="34" charset="0"/>
              </a:rPr>
              <a:t>“For the Word of God is living and powerful, and sharper than any two-edged sword, piercing even to the division of soul and spirit, and of joints and marrow, and is a discerner of the thoughts and intents of the heart.”</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7618676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Their Christian intercourse is still to be enlivened by the varied use of song, and by the play of wholesome wit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Colossians 4:6</a:t>
            </a:r>
            <a:r>
              <a:rPr lang="en-US" sz="4800" i="1" dirty="0">
                <a:effectLst/>
                <a:latin typeface="Times New Roman" panose="02020603050405020304" pitchFamily="18" charset="0"/>
                <a:ea typeface="Calibri" panose="020F0502020204030204" pitchFamily="34" charset="0"/>
              </a:rPr>
              <a:t>;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Ephesians 4:29</a:t>
            </a:r>
            <a:r>
              <a:rPr lang="en-US" sz="4800" i="1" dirty="0">
                <a:effectLst/>
                <a:latin typeface="Times New Roman" panose="02020603050405020304" pitchFamily="18" charset="0"/>
                <a:ea typeface="Calibri" panose="020F0502020204030204" pitchFamily="34" charset="0"/>
              </a:rPr>
              <a:t>); but </a:t>
            </a:r>
            <a:r>
              <a:rPr lang="en-US" sz="4800" i="1" dirty="0">
                <a:solidFill>
                  <a:srgbClr val="FFFF00"/>
                </a:solidFill>
                <a:effectLst/>
                <a:latin typeface="Times New Roman" panose="02020603050405020304" pitchFamily="18" charset="0"/>
                <a:ea typeface="Calibri" panose="020F0502020204030204" pitchFamily="34" charset="0"/>
              </a:rPr>
              <a:t>both song and speech are to be "in grace," stamped with a spiritual character and governed by a serious Christian purpose. </a:t>
            </a:r>
            <a:r>
              <a:rPr lang="en-US" sz="4800" i="1" dirty="0">
                <a:effectLst/>
                <a:latin typeface="Times New Roman" panose="02020603050405020304" pitchFamily="18" charset="0"/>
                <a:ea typeface="Calibri" panose="020F0502020204030204" pitchFamily="34" charset="0"/>
              </a:rPr>
              <a:t>A "psalm" (from </a:t>
            </a:r>
            <a:r>
              <a:rPr lang="en-US" sz="4800" i="1" dirty="0" err="1">
                <a:effectLst/>
                <a:latin typeface="Times New Roman" panose="02020603050405020304" pitchFamily="18" charset="0"/>
                <a:ea typeface="Calibri" panose="020F0502020204030204" pitchFamily="34" charset="0"/>
              </a:rPr>
              <a:t>ψάλλω</a:t>
            </a:r>
            <a:r>
              <a:rPr lang="en-US" sz="4800" i="1" dirty="0">
                <a:effectLst/>
                <a:latin typeface="Times New Roman" panose="02020603050405020304" pitchFamily="18" charset="0"/>
                <a:ea typeface="Calibri" panose="020F0502020204030204" pitchFamily="34" charset="0"/>
              </a:rPr>
              <a:t>,</a:t>
            </a:r>
            <a:r>
              <a:rPr lang="en-US" sz="4800" b="1" i="1" dirty="0">
                <a:effectLst/>
                <a:latin typeface="Times New Roman" panose="02020603050405020304" pitchFamily="18" charset="0"/>
                <a:ea typeface="Calibri" panose="020F0502020204030204" pitchFamily="34" charset="0"/>
              </a:rPr>
              <a:t> to play</a:t>
            </a:r>
            <a:r>
              <a:rPr lang="en-US" sz="4800" i="1" dirty="0">
                <a:effectLst/>
                <a:latin typeface="Times New Roman" panose="02020603050405020304" pitchFamily="18" charset="0"/>
                <a:ea typeface="Calibri" panose="020F0502020204030204" pitchFamily="34" charset="0"/>
              </a:rPr>
              <a:t> an instrument) is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1405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Psalms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“a set piece of music that is a sacred ode (accompanied with the voice harp or other instrument; a “psalm”); collectively the book of the Psalms: - psalm.”</a:t>
            </a:r>
            <a:r>
              <a:rPr lang="en-US" sz="4000" dirty="0">
                <a:effectLst/>
                <a:latin typeface="Times New Roman" panose="02020603050405020304" pitchFamily="18" charset="0"/>
                <a:ea typeface="Calibri" panose="020F0502020204030204" pitchFamily="34" charset="0"/>
              </a:rPr>
              <a:t> </a:t>
            </a:r>
          </a:p>
          <a:p>
            <a:pPr marL="0" indent="0">
              <a:buNone/>
            </a:pPr>
            <a:r>
              <a:rPr lang="en-US" sz="4000" dirty="0">
                <a:cs typeface="Calibri" panose="020F0502020204030204"/>
              </a:rPr>
              <a:t>Thayer’s </a:t>
            </a:r>
            <a:r>
              <a:rPr lang="en-US" sz="4000" i="1" dirty="0">
                <a:effectLst/>
                <a:latin typeface="Times New Roman" panose="02020603050405020304" pitchFamily="18" charset="0"/>
                <a:ea typeface="Calibri" panose="020F0502020204030204" pitchFamily="34" charset="0"/>
              </a:rPr>
              <a:t>“1. </a:t>
            </a:r>
            <a:r>
              <a:rPr lang="en-US" sz="4000" i="1" dirty="0">
                <a:solidFill>
                  <a:srgbClr val="FFFF00"/>
                </a:solidFill>
                <a:effectLst/>
                <a:latin typeface="Times New Roman" panose="02020603050405020304" pitchFamily="18" charset="0"/>
                <a:ea typeface="Calibri" panose="020F0502020204030204" pitchFamily="34" charset="0"/>
              </a:rPr>
              <a:t>A striking, twanging  </a:t>
            </a:r>
            <a:r>
              <a:rPr lang="en-US" sz="4000" i="1" dirty="0">
                <a:effectLst/>
                <a:latin typeface="Times New Roman" panose="02020603050405020304" pitchFamily="18" charset="0"/>
                <a:ea typeface="Calibri" panose="020F0502020204030204" pitchFamily="34" charset="0"/>
              </a:rPr>
              <a:t>a. of a striking the chords of a musical instrument  b. of a pious song, a psalm.”</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17881901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endParaRPr lang="en-US" sz="5400" dirty="0">
              <a:effectLst/>
              <a:latin typeface="Times New Roman" panose="02020603050405020304" pitchFamily="18" charset="0"/>
              <a:ea typeface="Calibri" panose="020F0502020204030204" pitchFamily="34" charset="0"/>
            </a:endParaRPr>
          </a:p>
          <a:p>
            <a:pPr marL="0" indent="0">
              <a:buNone/>
            </a:pPr>
            <a:r>
              <a:rPr lang="en-US" sz="4800" dirty="0">
                <a:effectLst/>
                <a:latin typeface="Times New Roman" panose="02020603050405020304" pitchFamily="18" charset="0"/>
                <a:ea typeface="Calibri" panose="020F0502020204030204" pitchFamily="34" charset="0"/>
              </a:rPr>
              <a:t>1 Samuel 16:23</a:t>
            </a:r>
          </a:p>
          <a:p>
            <a:pPr marL="0" indent="0">
              <a:buNone/>
            </a:pPr>
            <a:r>
              <a:rPr lang="en-US" sz="4800" b="1" i="1" dirty="0">
                <a:effectLst/>
                <a:latin typeface="Times New Roman" panose="02020603050405020304" pitchFamily="18" charset="0"/>
                <a:ea typeface="Calibri" panose="020F0502020204030204" pitchFamily="34" charset="0"/>
              </a:rPr>
              <a:t>“And so it was, whenever the spirit from God was upon Saul, that David would take a harp and play it with his hand.  Then Saul would become refreshed and well, and the distressing spirit would depart from him.”</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687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A "psalm" (from </a:t>
            </a:r>
            <a:r>
              <a:rPr lang="en-US" sz="4800" i="1" dirty="0" err="1">
                <a:effectLst/>
                <a:latin typeface="Times New Roman" panose="02020603050405020304" pitchFamily="18" charset="0"/>
                <a:ea typeface="Calibri" panose="020F0502020204030204" pitchFamily="34" charset="0"/>
              </a:rPr>
              <a:t>ψάλλω</a:t>
            </a:r>
            <a:r>
              <a:rPr lang="en-US" sz="4800" i="1" dirty="0">
                <a:effectLst/>
                <a:latin typeface="Times New Roman" panose="02020603050405020304" pitchFamily="18" charset="0"/>
                <a:ea typeface="Calibri" panose="020F0502020204030204" pitchFamily="34" charset="0"/>
              </a:rPr>
              <a:t>,</a:t>
            </a:r>
            <a:r>
              <a:rPr lang="en-US" sz="4800" b="1" i="1" dirty="0">
                <a:effectLst/>
                <a:latin typeface="Times New Roman" panose="02020603050405020304" pitchFamily="18" charset="0"/>
                <a:ea typeface="Calibri" panose="020F0502020204030204" pitchFamily="34" charset="0"/>
              </a:rPr>
              <a:t> to play</a:t>
            </a:r>
            <a:r>
              <a:rPr lang="en-US" sz="4800" i="1" dirty="0">
                <a:effectLst/>
                <a:latin typeface="Times New Roman" panose="02020603050405020304" pitchFamily="18" charset="0"/>
                <a:ea typeface="Calibri" panose="020F0502020204030204" pitchFamily="34" charset="0"/>
              </a:rPr>
              <a:t> an instrument) is "a song set to music;" but this name was already in the LXX appropriated to its present use. Whether its application here is restricted to the psalms of the Old Testament is doubtful (compare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1 Corinthians 14:15, 26</a:t>
            </a:r>
            <a:r>
              <a:rPr lang="en-US" sz="4800" i="1" dirty="0">
                <a:effectLst/>
                <a:latin typeface="Times New Roman" panose="02020603050405020304" pitchFamily="18" charset="0"/>
                <a:ea typeface="Calibri" panose="020F0502020204030204" pitchFamily="34" charset="0"/>
              </a:rPr>
              <a:t>). "Hymn" (</a:t>
            </a:r>
            <a:r>
              <a:rPr lang="en-US" sz="4800" i="1" dirty="0" err="1">
                <a:effectLst/>
                <a:latin typeface="Times New Roman" panose="02020603050405020304" pitchFamily="18" charset="0"/>
                <a:ea typeface="Calibri" panose="020F0502020204030204" pitchFamily="34" charset="0"/>
              </a:rPr>
              <a:t>ὕμνος</a:t>
            </a:r>
            <a:r>
              <a:rPr lang="en-US" sz="4800" i="1" dirty="0">
                <a:effectLst/>
                <a:latin typeface="Times New Roman" panose="02020603050405020304" pitchFamily="18" charset="0"/>
                <a:ea typeface="Calibri" panose="020F0502020204030204" pitchFamily="34" charset="0"/>
              </a:rPr>
              <a:t>) denotes a solemn, religious composition, </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77890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or song of Divine praise. The word "song" (</a:t>
            </a:r>
            <a:r>
              <a:rPr lang="en-US" sz="4800" b="1" i="1" dirty="0">
                <a:effectLst/>
                <a:latin typeface="Times New Roman" panose="02020603050405020304" pitchFamily="18" charset="0"/>
                <a:ea typeface="Calibri" panose="020F0502020204030204" pitchFamily="34" charset="0"/>
              </a:rPr>
              <a:t>ode</a:t>
            </a:r>
            <a:r>
              <a:rPr lang="en-US" sz="4800" i="1" dirty="0">
                <a:effectLst/>
                <a:latin typeface="Times New Roman" panose="02020603050405020304" pitchFamily="18" charset="0"/>
                <a:ea typeface="Calibri" panose="020F0502020204030204" pitchFamily="34" charset="0"/>
              </a:rPr>
              <a:t>, </a:t>
            </a:r>
            <a:r>
              <a:rPr lang="en-US" sz="4800" i="1" dirty="0" err="1">
                <a:effectLst/>
                <a:latin typeface="Times New Roman" panose="02020603050405020304" pitchFamily="18" charset="0"/>
                <a:ea typeface="Calibri" panose="020F0502020204030204" pitchFamily="34" charset="0"/>
              </a:rPr>
              <a:t>ᾠδή</a:t>
            </a:r>
            <a:r>
              <a:rPr lang="en-US" sz="4800" i="1" dirty="0">
                <a:effectLst/>
                <a:latin typeface="Times New Roman" panose="02020603050405020304" pitchFamily="18" charset="0"/>
                <a:ea typeface="Calibri" panose="020F0502020204030204" pitchFamily="34" charset="0"/>
              </a:rPr>
              <a:t>) is wider in sense; hence is qualified by "spiritual," equivalent to "with [or, 'in'] the Spirit"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Ephesians 5:18</a:t>
            </a:r>
            <a:r>
              <a:rPr lang="en-US" sz="4800" i="1" dirty="0">
                <a:effectLst/>
                <a:latin typeface="Times New Roman" panose="02020603050405020304" pitchFamily="18" charset="0"/>
                <a:ea typeface="Calibri" panose="020F0502020204030204" pitchFamily="34" charset="0"/>
              </a:rPr>
              <a:t>) - "songs of a spiritual nature, inspired by the Holy Ghost" (compare "spiritual wisdom," </a:t>
            </a:r>
            <a:r>
              <a:rPr lang="en-US" sz="4800" i="1" u="sng"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Colossians 1:9</a:t>
            </a:r>
            <a:r>
              <a:rPr lang="en-US" sz="4800" i="1" dirty="0">
                <a:effectLst/>
                <a:latin typeface="Times New Roman" panose="02020603050405020304" pitchFamily="18" charset="0"/>
                <a:ea typeface="Calibri" panose="020F0502020204030204" pitchFamily="34" charset="0"/>
              </a:rPr>
              <a:t>). Such songs would echo the varied sentiments and experiences of the Christian life.”</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266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“A psalm was originally a song accompanied by a stringed instrument. See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1 Corinthians 14:15</a:t>
            </a:r>
            <a:r>
              <a:rPr lang="en-US" sz="4800" i="1" dirty="0">
                <a:effectLst/>
                <a:latin typeface="Times New Roman" panose="02020603050405020304" pitchFamily="18" charset="0"/>
                <a:ea typeface="Calibri" panose="020F0502020204030204" pitchFamily="34" charset="0"/>
              </a:rPr>
              <a:t>. The idea of accompaniment passed away in usage, and the psalm, in New-Testament phraseology, is an Old-Testament psalm, or a composition having that character. A hymn is a song of praise, and a song (</a:t>
            </a:r>
            <a:r>
              <a:rPr lang="en-US" sz="4800" i="1" dirty="0" err="1">
                <a:effectLst/>
                <a:latin typeface="Times New Roman" panose="02020603050405020304" pitchFamily="18" charset="0"/>
                <a:ea typeface="Calibri" panose="020F0502020204030204" pitchFamily="34" charset="0"/>
              </a:rPr>
              <a:t>ᾠδη</a:t>
            </a:r>
            <a:r>
              <a:rPr lang="en-US" sz="4800" i="1" dirty="0">
                <a:effectLst/>
                <a:latin typeface="Times New Roman" panose="02020603050405020304" pitchFamily="18" charset="0"/>
                <a:ea typeface="Calibri" panose="020F0502020204030204" pitchFamily="34" charset="0"/>
              </a:rPr>
              <a:t>́ ode) is the general term for a song of any kind. Hymns would</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9705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probably be distinctively Christian. It is supposed by some that Paul embodies fragments of hymns in his epistles, as </a:t>
            </a:r>
            <a:r>
              <a:rPr lang="en-US" sz="4800" i="1"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1 Corinthians 13:1-13</a:t>
            </a:r>
            <a:r>
              <a:rPr lang="en-US" sz="4800" i="1"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Ephesians 5:14</a:t>
            </a:r>
            <a:r>
              <a:rPr lang="en-US" sz="4800" i="1"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1 Timothy 3:16</a:t>
            </a:r>
            <a:r>
              <a:rPr lang="en-US" sz="4800" i="1"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hlinkClick r:id="rId5">
                  <a:extLst>
                    <a:ext uri="{A12FA001-AC4F-418D-AE19-62706E023703}">
                      <ahyp:hlinkClr xmlns:ahyp="http://schemas.microsoft.com/office/drawing/2018/hyperlinkcolor" val="tx"/>
                    </a:ext>
                  </a:extLst>
                </a:hlinkClick>
              </a:rPr>
              <a:t>2 Timothy 2:11-14</a:t>
            </a:r>
            <a:r>
              <a:rPr lang="en-US" sz="4800" i="1"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hlinkClick r:id="rId6">
                  <a:extLst>
                    <a:ext uri="{A12FA001-AC4F-418D-AE19-62706E023703}">
                      <ahyp:hlinkClr xmlns:ahyp="http://schemas.microsoft.com/office/drawing/2018/hyperlinkcolor" val="tx"/>
                    </a:ext>
                  </a:extLst>
                </a:hlinkClick>
              </a:rPr>
              <a:t>James 1:17</a:t>
            </a:r>
            <a:r>
              <a:rPr lang="en-US" sz="4800" i="1" dirty="0">
                <a:effectLst/>
                <a:latin typeface="Times New Roman" panose="02020603050405020304" pitchFamily="18" charset="0"/>
                <a:ea typeface="Calibri" panose="020F0502020204030204" pitchFamily="34" charset="0"/>
              </a:rPr>
              <a:t>, and </a:t>
            </a:r>
            <a:r>
              <a:rPr lang="en-US" sz="4800" i="1" dirty="0">
                <a:effectLst/>
                <a:latin typeface="Times New Roman" panose="02020603050405020304" pitchFamily="18" charset="0"/>
                <a:ea typeface="Calibri" panose="020F0502020204030204" pitchFamily="34" charset="0"/>
                <a:hlinkClick r:id="rId7">
                  <a:extLst>
                    <a:ext uri="{A12FA001-AC4F-418D-AE19-62706E023703}">
                      <ahyp:hlinkClr xmlns:ahyp="http://schemas.microsoft.com/office/drawing/2018/hyperlinkcolor" val="tx"/>
                    </a:ext>
                  </a:extLst>
                </a:hlinkClick>
              </a:rPr>
              <a:t>Revelation 1:5</a:t>
            </a:r>
            <a:r>
              <a:rPr lang="en-US" sz="4800" i="1"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hlinkClick r:id="rId8">
                  <a:extLst>
                    <a:ext uri="{A12FA001-AC4F-418D-AE19-62706E023703}">
                      <ahyp:hlinkClr xmlns:ahyp="http://schemas.microsoft.com/office/drawing/2018/hyperlinkcolor" val="tx"/>
                    </a:ext>
                  </a:extLst>
                </a:hlinkClick>
              </a:rPr>
              <a:t>Revelation 1:6</a:t>
            </a:r>
            <a:r>
              <a:rPr lang="en-US" sz="4800" i="1" dirty="0">
                <a:effectLst/>
                <a:latin typeface="Times New Roman" panose="02020603050405020304" pitchFamily="18" charset="0"/>
                <a:ea typeface="Calibri" panose="020F0502020204030204" pitchFamily="34" charset="0"/>
              </a:rPr>
              <a:t>; </a:t>
            </a:r>
            <a:r>
              <a:rPr lang="en-US" sz="4800" i="1" dirty="0">
                <a:effectLst/>
                <a:latin typeface="Times New Roman" panose="02020603050405020304" pitchFamily="18" charset="0"/>
                <a:ea typeface="Calibri" panose="020F0502020204030204" pitchFamily="34" charset="0"/>
                <a:hlinkClick r:id="rId9">
                  <a:extLst>
                    <a:ext uri="{A12FA001-AC4F-418D-AE19-62706E023703}">
                      <ahyp:hlinkClr xmlns:ahyp="http://schemas.microsoft.com/office/drawing/2018/hyperlinkcolor" val="tx"/>
                    </a:ext>
                  </a:extLst>
                </a:hlinkClick>
              </a:rPr>
              <a:t>Revelation 15:3</a:t>
            </a:r>
            <a:r>
              <a:rPr lang="en-US" sz="4800" i="1" dirty="0">
                <a:effectLst/>
                <a:latin typeface="Times New Roman" panose="02020603050405020304" pitchFamily="18" charset="0"/>
                <a:ea typeface="Calibri" panose="020F0502020204030204" pitchFamily="34" charset="0"/>
              </a:rPr>
              <a:t>, are also supposed to be of this character. In both instances of his</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0550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use of </a:t>
            </a:r>
            <a:r>
              <a:rPr lang="en-US" sz="4800" i="1" dirty="0" err="1">
                <a:effectLst/>
                <a:latin typeface="Times New Roman" panose="02020603050405020304" pitchFamily="18" charset="0"/>
                <a:ea typeface="Calibri" panose="020F0502020204030204" pitchFamily="34" charset="0"/>
              </a:rPr>
              <a:t>ᾠδη</a:t>
            </a:r>
            <a:r>
              <a:rPr lang="en-US" sz="4800" i="1" dirty="0">
                <a:effectLst/>
                <a:latin typeface="Times New Roman" panose="02020603050405020304" pitchFamily="18" charset="0"/>
                <a:ea typeface="Calibri" panose="020F0502020204030204" pitchFamily="34" charset="0"/>
              </a:rPr>
              <a:t>́ song, Paul adds the term spiritual. The term may denote sacred poems which are neither psalms nor hymns … This is the more likely, as the use of these different compositions is not restricted to singing nor to public worship. They are to be used in mutual Christian teaching and admonition.”</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5953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“A psalm was originally a song accompanied by a stringed instrument. See </a:t>
            </a:r>
            <a:r>
              <a:rPr lang="en-US" sz="4800" i="1" u="sng"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1 Corinthians 14:15</a:t>
            </a:r>
            <a:r>
              <a:rPr lang="en-US" sz="4800" i="1" dirty="0">
                <a:effectLst/>
                <a:latin typeface="Times New Roman" panose="02020603050405020304" pitchFamily="18" charset="0"/>
                <a:ea typeface="Calibri" panose="020F0502020204030204" pitchFamily="34" charset="0"/>
              </a:rPr>
              <a:t>. </a:t>
            </a:r>
            <a:r>
              <a:rPr lang="en-US" sz="4800" i="1" dirty="0">
                <a:solidFill>
                  <a:srgbClr val="FFFF00"/>
                </a:solidFill>
                <a:effectLst/>
                <a:latin typeface="Times New Roman" panose="02020603050405020304" pitchFamily="18" charset="0"/>
                <a:ea typeface="Calibri" panose="020F0502020204030204" pitchFamily="34" charset="0"/>
              </a:rPr>
              <a:t>The idea of accompaniment passed away in usage, and the psalm, in New-Testament phraseology, is an Old-Testament psalm, or a composition having that character</a:t>
            </a:r>
            <a:r>
              <a:rPr lang="en-US" sz="4800" i="1" dirty="0">
                <a:effectLst/>
                <a:latin typeface="Times New Roman" panose="02020603050405020304" pitchFamily="18" charset="0"/>
                <a:ea typeface="Calibri" panose="020F0502020204030204" pitchFamily="34" charset="0"/>
              </a:rPr>
              <a:t>. A hymn is a song of praise, and a song (</a:t>
            </a:r>
            <a:r>
              <a:rPr lang="en-US" sz="4800" i="1" dirty="0" err="1">
                <a:effectLst/>
                <a:latin typeface="Times New Roman" panose="02020603050405020304" pitchFamily="18" charset="0"/>
                <a:ea typeface="Calibri" panose="020F0502020204030204" pitchFamily="34" charset="0"/>
              </a:rPr>
              <a:t>ᾠδη</a:t>
            </a:r>
            <a:r>
              <a:rPr lang="en-US" sz="4800" i="1" dirty="0">
                <a:effectLst/>
                <a:latin typeface="Times New Roman" panose="02020603050405020304" pitchFamily="18" charset="0"/>
                <a:ea typeface="Calibri" panose="020F0502020204030204" pitchFamily="34" charset="0"/>
              </a:rPr>
              <a:t>́ ode) is the general term for a song of any kind. Hymns would</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1330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6000" u="sng" dirty="0">
                <a:effectLst/>
                <a:latin typeface="Times New Roman" panose="02020603050405020304" pitchFamily="18" charset="0"/>
                <a:ea typeface="Calibri" panose="020F0502020204030204" pitchFamily="34" charset="0"/>
              </a:rPr>
              <a:t>Biblical Archeology Today</a:t>
            </a:r>
            <a:r>
              <a:rPr lang="en-US" sz="6000" dirty="0">
                <a:effectLst/>
                <a:latin typeface="Times New Roman" panose="02020603050405020304" pitchFamily="18" charset="0"/>
                <a:ea typeface="Calibri" panose="020F0502020204030204" pitchFamily="34" charset="0"/>
              </a:rPr>
              <a:t>, </a:t>
            </a:r>
            <a:endParaRPr lang="en-US" sz="6000" dirty="0">
              <a:latin typeface="Times New Roman" panose="02020603050405020304" pitchFamily="18" charset="0"/>
              <a:ea typeface="Calibri" panose="020F0502020204030204" pitchFamily="34" charset="0"/>
            </a:endParaRPr>
          </a:p>
          <a:p>
            <a:pPr marL="0" indent="0">
              <a:buNone/>
            </a:pPr>
            <a:endParaRPr lang="en-US" sz="6000" i="1" dirty="0">
              <a:effectLst/>
              <a:latin typeface="Times New Roman" panose="02020603050405020304" pitchFamily="18" charset="0"/>
              <a:ea typeface="Calibri" panose="020F0502020204030204" pitchFamily="34" charset="0"/>
            </a:endParaRPr>
          </a:p>
          <a:p>
            <a:pPr marL="0" indent="0">
              <a:buNone/>
            </a:pPr>
            <a:r>
              <a:rPr lang="en-US" sz="6000" i="1" dirty="0">
                <a:effectLst/>
                <a:latin typeface="Times New Roman" panose="02020603050405020304" pitchFamily="18" charset="0"/>
                <a:ea typeface="Calibri" panose="020F0502020204030204" pitchFamily="34" charset="0"/>
              </a:rPr>
              <a:t>“To be sure, there are no ancient music notations to inform us on the music arrangements of psalms in </a:t>
            </a:r>
            <a:r>
              <a:rPr lang="en-US" sz="6000" i="1" strike="noStrike" dirty="0">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Iron Age Israel</a:t>
            </a:r>
            <a:r>
              <a:rPr lang="en-US" sz="6000" i="1" dirty="0">
                <a:effectLst/>
                <a:latin typeface="Times New Roman" panose="02020603050405020304" pitchFamily="18" charset="0"/>
                <a:ea typeface="Calibri" panose="020F0502020204030204" pitchFamily="34" charset="0"/>
              </a:rPr>
              <a:t>.”</a:t>
            </a:r>
            <a:r>
              <a:rPr lang="en-US" sz="6000" dirty="0">
                <a:effectLst/>
                <a:latin typeface="Times New Roman" panose="02020603050405020304" pitchFamily="18" charset="0"/>
                <a:ea typeface="Calibri" panose="020F0502020204030204" pitchFamily="34" charset="0"/>
              </a:rPr>
              <a:t> </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02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endParaRPr lang="en-US" sz="4800" dirty="0">
              <a:cs typeface="Calibri" panose="020F0502020204030204"/>
            </a:endParaRPr>
          </a:p>
          <a:p>
            <a:pPr marL="0" indent="0">
              <a:buNone/>
            </a:pPr>
            <a:r>
              <a:rPr lang="en-US" sz="4800" dirty="0">
                <a:cs typeface="Calibri" panose="020F0502020204030204"/>
              </a:rPr>
              <a:t>Colossians 3:16 (ESV)</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teaching and admonishing one another in all wisdom …”.</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30068577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480060" y="480060"/>
            <a:ext cx="11224260" cy="5989320"/>
          </a:xfrm>
        </p:spPr>
        <p:txBody>
          <a:bodyPr vert="horz" lIns="91440" tIns="45720" rIns="91440" bIns="45720" rtlCol="0" anchor="t">
            <a:noAutofit/>
          </a:bodyPr>
          <a:lstStyle/>
          <a:p>
            <a:pPr marL="0" indent="0">
              <a:buNone/>
            </a:pPr>
            <a:r>
              <a:rPr lang="en-US" sz="4800" i="1" dirty="0">
                <a:effectLst/>
                <a:latin typeface="Times New Roman" panose="02020603050405020304" pitchFamily="18" charset="0"/>
                <a:ea typeface="Calibri" panose="020F0502020204030204" pitchFamily="34" charset="0"/>
              </a:rPr>
              <a:t>In both instances of his use of </a:t>
            </a:r>
            <a:r>
              <a:rPr lang="en-US" sz="4800" i="1" dirty="0" err="1">
                <a:effectLst/>
                <a:latin typeface="Times New Roman" panose="02020603050405020304" pitchFamily="18" charset="0"/>
                <a:ea typeface="Calibri" panose="020F0502020204030204" pitchFamily="34" charset="0"/>
              </a:rPr>
              <a:t>ᾠδη</a:t>
            </a:r>
            <a:r>
              <a:rPr lang="en-US" sz="4800" i="1" dirty="0">
                <a:effectLst/>
                <a:latin typeface="Times New Roman" panose="02020603050405020304" pitchFamily="18" charset="0"/>
                <a:ea typeface="Calibri" panose="020F0502020204030204" pitchFamily="34" charset="0"/>
              </a:rPr>
              <a:t>́ song, Paul adds the term spiritual. The term may denote sacred poems which are neither psalms nor hymns … This is the more likely, as the use of these different compositions is not restricted to singing nor to public worship. They are to be used in mutual Christian teaching and admonition.”</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587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endParaRPr lang="en-US" sz="4800" dirty="0">
              <a:cs typeface="Calibri" panose="020F0502020204030204"/>
            </a:endParaRPr>
          </a:p>
          <a:p>
            <a:pPr marL="0" indent="0">
              <a:buNone/>
            </a:pPr>
            <a:r>
              <a:rPr lang="en-US" sz="4800" dirty="0">
                <a:cs typeface="Calibri" panose="020F0502020204030204"/>
              </a:rPr>
              <a:t>Colossians 3:16 (ESV)</a:t>
            </a:r>
          </a:p>
          <a:p>
            <a:pPr marL="0" indent="0">
              <a:buNone/>
            </a:pPr>
            <a:r>
              <a:rPr lang="en-US" sz="4800" b="1" i="1" dirty="0">
                <a:effectLst/>
                <a:latin typeface="Times New Roman" panose="02020603050405020304" pitchFamily="18" charset="0"/>
                <a:ea typeface="Calibri" panose="020F0502020204030204" pitchFamily="34" charset="0"/>
              </a:rPr>
              <a:t>“Let the word of Christ dwell in you richly, teaching and admonishing one another in all wisdom, singing psalms and hymns and spiritual songs, with thankfulness in your hearts to God.”</a:t>
            </a:r>
            <a:r>
              <a:rPr lang="en-US" sz="4800" dirty="0">
                <a:effectLst/>
                <a:latin typeface="Times New Roman" panose="02020603050405020304" pitchFamily="18" charset="0"/>
                <a:ea typeface="Calibri" panose="020F0502020204030204" pitchFamily="34" charset="0"/>
              </a:rPr>
              <a:t> </a:t>
            </a:r>
            <a:endParaRPr lang="en-US" sz="4800" dirty="0">
              <a:cs typeface="Calibri" panose="020F0502020204030204"/>
            </a:endParaRPr>
          </a:p>
        </p:txBody>
      </p:sp>
    </p:spTree>
    <p:extLst>
      <p:ext uri="{BB962C8B-B14F-4D97-AF65-F5344CB8AC3E}">
        <p14:creationId xmlns:p14="http://schemas.microsoft.com/office/powerpoint/2010/main" val="1272967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Psalms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“a set piece of music that is a sacred ode (accompanied with the voice harp or other instrument; a “psalm”); collectively the book of the Psalms: - psalm.”</a:t>
            </a:r>
            <a:r>
              <a:rPr lang="en-US" sz="4000" dirty="0">
                <a:effectLst/>
                <a:latin typeface="Times New Roman" panose="02020603050405020304" pitchFamily="18" charset="0"/>
                <a:ea typeface="Calibri" panose="020F0502020204030204" pitchFamily="34" charset="0"/>
              </a:rPr>
              <a:t> </a:t>
            </a:r>
          </a:p>
          <a:p>
            <a:pPr marL="0" indent="0">
              <a:buNone/>
            </a:pPr>
            <a:endParaRPr lang="en-US" sz="4000" dirty="0">
              <a:cs typeface="Calibri" panose="020F0502020204030204"/>
            </a:endParaRPr>
          </a:p>
        </p:txBody>
      </p:sp>
    </p:spTree>
    <p:extLst>
      <p:ext uri="{BB962C8B-B14F-4D97-AF65-F5344CB8AC3E}">
        <p14:creationId xmlns:p14="http://schemas.microsoft.com/office/powerpoint/2010/main" val="3985076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Psalms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“a set piece of music that is a sacred ode (accompanied with the voice harp or other instrument; a “psalm”); collectively the book of the Psalms: - psalm.”</a:t>
            </a:r>
            <a:r>
              <a:rPr lang="en-US" sz="4000" dirty="0">
                <a:effectLst/>
                <a:latin typeface="Times New Roman" panose="02020603050405020304" pitchFamily="18" charset="0"/>
                <a:ea typeface="Calibri" panose="020F0502020204030204" pitchFamily="34" charset="0"/>
              </a:rPr>
              <a:t> </a:t>
            </a:r>
          </a:p>
          <a:p>
            <a:pPr marL="0" indent="0">
              <a:buNone/>
            </a:pPr>
            <a:endParaRPr lang="en-US" sz="1800" dirty="0">
              <a:effectLst/>
              <a:latin typeface="Times New Roman" panose="02020603050405020304" pitchFamily="18" charset="0"/>
              <a:ea typeface="Calibri" panose="020F0502020204030204" pitchFamily="34" charset="0"/>
            </a:endParaRPr>
          </a:p>
          <a:p>
            <a:pPr marL="0" indent="0">
              <a:buNone/>
            </a:pPr>
            <a:r>
              <a:rPr lang="en-US" sz="4000" dirty="0">
                <a:cs typeface="Calibri" panose="020F0502020204030204"/>
              </a:rPr>
              <a:t>Thayer’s </a:t>
            </a:r>
            <a:r>
              <a:rPr lang="en-US" sz="4000" i="1" dirty="0">
                <a:effectLst/>
                <a:latin typeface="Times New Roman" panose="02020603050405020304" pitchFamily="18" charset="0"/>
                <a:ea typeface="Calibri" panose="020F0502020204030204" pitchFamily="34" charset="0"/>
              </a:rPr>
              <a:t>“1. A striking, twanging  a. of a striking the chords of a musical instrument  b. of a pious song, a psalm.”</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2486910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9104DE-97EB-C2C9-8216-A40B42F72B97}"/>
              </a:ext>
            </a:extLst>
          </p:cNvPr>
          <p:cNvSpPr>
            <a:spLocks noGrp="1"/>
          </p:cNvSpPr>
          <p:nvPr>
            <p:ph idx="1"/>
          </p:nvPr>
        </p:nvSpPr>
        <p:spPr>
          <a:xfrm>
            <a:off x="838200" y="704192"/>
            <a:ext cx="10515600" cy="5472771"/>
          </a:xfrm>
        </p:spPr>
        <p:txBody>
          <a:bodyPr vert="horz" lIns="91440" tIns="45720" rIns="91440" bIns="45720" rtlCol="0" anchor="t">
            <a:normAutofit/>
          </a:bodyPr>
          <a:lstStyle/>
          <a:p>
            <a:pPr marL="0" indent="0">
              <a:buNone/>
            </a:pPr>
            <a:r>
              <a:rPr lang="en-US" sz="4000" dirty="0">
                <a:cs typeface="Calibri" panose="020F0502020204030204"/>
              </a:rPr>
              <a:t>Hymns … </a:t>
            </a:r>
          </a:p>
          <a:p>
            <a:pPr marL="0" indent="0">
              <a:buNone/>
            </a:pPr>
            <a:r>
              <a:rPr lang="en-US" sz="4000" dirty="0">
                <a:cs typeface="Calibri" panose="020F0502020204030204"/>
              </a:rPr>
              <a:t>Strong’s </a:t>
            </a:r>
            <a:r>
              <a:rPr lang="en-US" sz="4000" i="1" dirty="0">
                <a:effectLst/>
                <a:latin typeface="Times New Roman" panose="02020603050405020304" pitchFamily="18" charset="0"/>
                <a:ea typeface="Calibri" panose="020F0502020204030204" pitchFamily="34" charset="0"/>
              </a:rPr>
              <a:t>“a “hymn” or religious ode (one of the Psalms): - hymn.”</a:t>
            </a:r>
            <a:r>
              <a:rPr lang="en-US" sz="4000" dirty="0">
                <a:effectLst/>
                <a:latin typeface="Times New Roman" panose="02020603050405020304" pitchFamily="18" charset="0"/>
                <a:ea typeface="Calibri" panose="020F0502020204030204" pitchFamily="34" charset="0"/>
              </a:rPr>
              <a:t> </a:t>
            </a:r>
            <a:endParaRPr lang="en-US" sz="4000" dirty="0">
              <a:cs typeface="Calibri" panose="020F0502020204030204"/>
            </a:endParaRPr>
          </a:p>
        </p:txBody>
      </p:sp>
    </p:spTree>
    <p:extLst>
      <p:ext uri="{BB962C8B-B14F-4D97-AF65-F5344CB8AC3E}">
        <p14:creationId xmlns:p14="http://schemas.microsoft.com/office/powerpoint/2010/main" val="14962393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TotalTime>
  <Words>2872</Words>
  <Application>Microsoft Office PowerPoint</Application>
  <PresentationFormat>Widescreen</PresentationFormat>
  <Paragraphs>101</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Calibri Light</vt:lpstr>
      <vt:lpstr>Roboto</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8</cp:revision>
  <dcterms:created xsi:type="dcterms:W3CDTF">2023-05-28T06:26:15Z</dcterms:created>
  <dcterms:modified xsi:type="dcterms:W3CDTF">2023-05-28T07:00:15Z</dcterms:modified>
</cp:coreProperties>
</file>