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1835"/>
            <a:ext cx="9144000" cy="2387600"/>
          </a:xfrm>
        </p:spPr>
        <p:txBody>
          <a:bodyPr>
            <a:normAutofit/>
          </a:bodyPr>
          <a:lstStyle/>
          <a:p>
            <a:r>
              <a:rPr lang="en-US" sz="9600" b="1" dirty="0">
                <a:cs typeface="Calibri Light"/>
              </a:rPr>
              <a:t>Colossians</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800" dirty="0"/>
              <a:t>2 Chronicles 1:11</a:t>
            </a:r>
          </a:p>
          <a:p>
            <a:pPr marL="0" indent="0">
              <a:buNone/>
            </a:pPr>
            <a:r>
              <a:rPr lang="en-US" sz="4400" b="1" i="1" dirty="0">
                <a:effectLst/>
                <a:latin typeface="Times New Roman" panose="02020603050405020304" pitchFamily="18" charset="0"/>
                <a:ea typeface="Calibri" panose="020F0502020204030204" pitchFamily="34" charset="0"/>
              </a:rPr>
              <a:t>“Then God said to Solomon: “Because this was in your heart, and you have not asked riches or wealth or honor or the life of your enemies, nor have you asked long life – but have asked wisdom and knowledge for yourself, that you may judge My people over whom I have made you king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74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Kings 3:28</a:t>
            </a:r>
          </a:p>
          <a:p>
            <a:pPr marL="0" indent="0">
              <a:buNone/>
            </a:pPr>
            <a:r>
              <a:rPr lang="en-US" sz="4800" b="1" i="1" dirty="0">
                <a:effectLst/>
                <a:latin typeface="Times New Roman" panose="02020603050405020304" pitchFamily="18" charset="0"/>
                <a:ea typeface="Calibri" panose="020F0502020204030204" pitchFamily="34" charset="0"/>
              </a:rPr>
              <a:t>“And all Israel heard of the judgment which the king had rendered; and they feared the king, for they saw that the wisdom of God was in him to administer justice.”</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340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lgn="ctr">
              <a:buNone/>
            </a:pPr>
            <a:endParaRPr lang="en-US" sz="8000" dirty="0"/>
          </a:p>
          <a:p>
            <a:pPr marL="0" indent="0" algn="ctr">
              <a:buNone/>
            </a:pPr>
            <a:r>
              <a:rPr lang="en-US" sz="8000" dirty="0"/>
              <a:t>God’s wisdom can aid in all of life’s situations.</a:t>
            </a:r>
            <a:endParaRPr lang="en-US" sz="8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8531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Kings 4:29</a:t>
            </a:r>
          </a:p>
          <a:p>
            <a:pPr marL="0" indent="0">
              <a:buNone/>
            </a:pPr>
            <a:r>
              <a:rPr lang="en-US" sz="4800" b="1" i="1" dirty="0">
                <a:effectLst/>
                <a:latin typeface="Times New Roman" panose="02020603050405020304" pitchFamily="18" charset="0"/>
                <a:ea typeface="Calibri" panose="020F0502020204030204" pitchFamily="34" charset="0"/>
              </a:rPr>
              <a:t>“And God gave Solomon wisdom and exceedingly great understanding, and largeness of heart like the sand on the seashore.”</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772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James 1:5</a:t>
            </a:r>
          </a:p>
          <a:p>
            <a:pPr marL="0" indent="0">
              <a:buNone/>
            </a:pPr>
            <a:r>
              <a:rPr lang="en-US" sz="4800" b="1" i="1" dirty="0">
                <a:effectLst/>
                <a:latin typeface="Times New Roman" panose="02020603050405020304" pitchFamily="18" charset="0"/>
                <a:ea typeface="Calibri" panose="020F0502020204030204" pitchFamily="34" charset="0"/>
              </a:rPr>
              <a:t>“If any of you lacks wisdom, let him ask of God, who gives to all liberally and without reproach, and it will be given to him.”</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801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Colossians 3:16</a:t>
            </a:r>
          </a:p>
          <a:p>
            <a:pPr marL="0" indent="0">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4800" b="1" i="1"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Let the word of Christ dwell in you richly</a:t>
            </a: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 teaching and admonishing one another in all wisdom …”</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(ESV).  </a:t>
            </a:r>
          </a:p>
        </p:txBody>
      </p:sp>
    </p:spTree>
    <p:extLst>
      <p:ext uri="{BB962C8B-B14F-4D97-AF65-F5344CB8AC3E}">
        <p14:creationId xmlns:p14="http://schemas.microsoft.com/office/powerpoint/2010/main" val="635531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729761" y="686349"/>
            <a:ext cx="10732477" cy="5485301"/>
          </a:xfrm>
        </p:spPr>
        <p:txBody>
          <a:bodyPr>
            <a:normAutofit/>
          </a:bodyPr>
          <a:lstStyle/>
          <a:p>
            <a:pPr marL="0" indent="0" algn="ctr">
              <a:buNone/>
            </a:pPr>
            <a:r>
              <a:rPr lang="en-US" sz="8000" dirty="0">
                <a:effectLst/>
                <a:latin typeface="Times New Roman" panose="02020603050405020304" pitchFamily="18" charset="0"/>
                <a:ea typeface="Calibri" panose="020F0502020204030204" pitchFamily="34" charset="0"/>
              </a:rPr>
              <a:t>Whatever God gives us is not going to be anything contrary to what can be found in His Word. </a:t>
            </a:r>
            <a:endParaRPr lang="en-US" sz="8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0085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400" dirty="0"/>
              <a:t>1 Kings 10:24</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Now all the earth sought the presence of Solomon to hear his wisdom, which God had put in his heart</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2625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400" dirty="0"/>
              <a:t>1 Kings 10:24</a:t>
            </a:r>
          </a:p>
          <a:p>
            <a:pPr marL="0" indent="0">
              <a:buNone/>
            </a:pPr>
            <a:r>
              <a:rPr lang="en-US" sz="4400" b="1" i="1" dirty="0">
                <a:effectLst/>
                <a:latin typeface="Times New Roman" panose="02020603050405020304" pitchFamily="18" charset="0"/>
                <a:ea typeface="Calibri" panose="020F0502020204030204" pitchFamily="34" charset="0"/>
              </a:rPr>
              <a:t>“Now all the earth sought the presence of Solomon to hear his wisdom, which God had put in his heart.”</a:t>
            </a:r>
            <a:r>
              <a:rPr lang="en-US" sz="4400" dirty="0">
                <a:effectLst/>
                <a:latin typeface="Times New Roman" panose="02020603050405020304" pitchFamily="18" charset="0"/>
                <a:ea typeface="Calibri" panose="020F0502020204030204" pitchFamily="34" charset="0"/>
              </a:rPr>
              <a:t> </a:t>
            </a:r>
          </a:p>
          <a:p>
            <a:pPr marL="0" indent="0">
              <a:buNone/>
            </a:pPr>
            <a:r>
              <a:rPr lang="en-US" sz="4400"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Chronicles 9:23</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And all the kings of the earth sought the presence of Solomon to hear his wisdom, which God had put in his heart</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821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400" dirty="0"/>
              <a:t>1 Kings 10:24</a:t>
            </a:r>
          </a:p>
          <a:p>
            <a:pPr marL="0" indent="0">
              <a:buNone/>
            </a:pPr>
            <a:r>
              <a:rPr lang="en-US" sz="4400" b="1" i="1" dirty="0">
                <a:effectLst/>
                <a:latin typeface="Times New Roman" panose="02020603050405020304" pitchFamily="18" charset="0"/>
                <a:ea typeface="Calibri" panose="020F0502020204030204" pitchFamily="34" charset="0"/>
              </a:rPr>
              <a:t>“Now all the earth sought the presence of Solomon to hear his wisdom, which God had put in his heart.”</a:t>
            </a:r>
            <a:r>
              <a:rPr lang="en-US" sz="4400" dirty="0">
                <a:effectLst/>
                <a:latin typeface="Times New Roman" panose="02020603050405020304" pitchFamily="18" charset="0"/>
                <a:ea typeface="Calibri" panose="020F0502020204030204" pitchFamily="34" charset="0"/>
              </a:rPr>
              <a:t> </a:t>
            </a:r>
          </a:p>
          <a:p>
            <a:pPr marL="0" indent="0">
              <a:buNone/>
            </a:pPr>
            <a:r>
              <a:rPr lang="en-US" sz="4400"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2 Chronicles 9:23</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And</a:t>
            </a:r>
            <a:r>
              <a:rPr lang="en-US" sz="4400" b="1" i="1" dirty="0">
                <a:effectLst/>
                <a:latin typeface="Times New Roman" panose="02020603050405020304" pitchFamily="18" charset="0"/>
                <a:ea typeface="Calibri" panose="020F0502020204030204" pitchFamily="34" charset="0"/>
              </a:rPr>
              <a:t> </a:t>
            </a:r>
            <a:r>
              <a:rPr lang="en-US" sz="4400" b="1" i="1" dirty="0">
                <a:solidFill>
                  <a:srgbClr val="00B0F0"/>
                </a:solidFill>
                <a:effectLst/>
                <a:latin typeface="Times New Roman" panose="02020603050405020304" pitchFamily="18" charset="0"/>
                <a:ea typeface="Calibri" panose="020F0502020204030204" pitchFamily="34" charset="0"/>
              </a:rPr>
              <a:t>all the kings of the earth </a:t>
            </a:r>
            <a:r>
              <a:rPr lang="en-US" sz="4400" b="1" i="1" dirty="0">
                <a:solidFill>
                  <a:srgbClr val="FFFF00"/>
                </a:solidFill>
                <a:effectLst/>
                <a:latin typeface="Times New Roman" panose="02020603050405020304" pitchFamily="18" charset="0"/>
                <a:ea typeface="Calibri" panose="020F0502020204030204" pitchFamily="34" charset="0"/>
              </a:rPr>
              <a:t>sought the presence of Solomon to hear his wisdom, which God had put in his heart.”</a:t>
            </a:r>
            <a:r>
              <a:rPr lang="en-US" sz="4400" dirty="0">
                <a:solidFill>
                  <a:srgbClr val="FFFF00"/>
                </a:solidFill>
                <a:effectLst/>
                <a:latin typeface="Times New Roman" panose="02020603050405020304" pitchFamily="18" charset="0"/>
                <a:ea typeface="Calibri" panose="020F0502020204030204" pitchFamily="34" charset="0"/>
              </a:rPr>
              <a:t>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589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Colossians 3:16</a:t>
            </a:r>
          </a:p>
          <a:p>
            <a:pPr marL="0" indent="0">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“Let the word of Christ dwell in you richly, teaching and admonishing one another in all wisdom …”</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(ESV).  </a:t>
            </a:r>
          </a:p>
        </p:txBody>
      </p:sp>
    </p:spTree>
    <p:extLst>
      <p:ext uri="{BB962C8B-B14F-4D97-AF65-F5344CB8AC3E}">
        <p14:creationId xmlns:p14="http://schemas.microsoft.com/office/powerpoint/2010/main" val="666531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“Thus Solomon’s wisdom excelled the wisdom of all the men of the East and all the wisdom of Egypt.  For he was wiser than all men – than Ethan the </a:t>
            </a:r>
            <a:r>
              <a:rPr lang="en-US" sz="4400" b="1" i="1" dirty="0" err="1">
                <a:effectLst/>
                <a:latin typeface="Times New Roman" panose="02020603050405020304" pitchFamily="18" charset="0"/>
                <a:ea typeface="Calibri" panose="020F0502020204030204" pitchFamily="34" charset="0"/>
              </a:rPr>
              <a:t>Ezrahite</a:t>
            </a:r>
            <a:r>
              <a:rPr lang="en-US" sz="4400" b="1" i="1" dirty="0">
                <a:effectLst/>
                <a:latin typeface="Times New Roman" panose="02020603050405020304" pitchFamily="18" charset="0"/>
                <a:ea typeface="Calibri" panose="020F0502020204030204" pitchFamily="34" charset="0"/>
              </a:rPr>
              <a:t>, and Heman, </a:t>
            </a:r>
            <a:r>
              <a:rPr lang="en-US" sz="4400" b="1" i="1" dirty="0" err="1">
                <a:effectLst/>
                <a:latin typeface="Times New Roman" panose="02020603050405020304" pitchFamily="18" charset="0"/>
                <a:ea typeface="Calibri" panose="020F0502020204030204" pitchFamily="34" charset="0"/>
              </a:rPr>
              <a:t>Chalcol</a:t>
            </a:r>
            <a:r>
              <a:rPr lang="en-US" sz="4400" b="1" i="1" dirty="0">
                <a:effectLst/>
                <a:latin typeface="Times New Roman" panose="02020603050405020304" pitchFamily="18" charset="0"/>
                <a:ea typeface="Calibri" panose="020F0502020204030204" pitchFamily="34" charset="0"/>
              </a:rPr>
              <a:t>, and </a:t>
            </a:r>
            <a:r>
              <a:rPr lang="en-US" sz="4400" b="1" i="1" dirty="0" err="1">
                <a:effectLst/>
                <a:latin typeface="Times New Roman" panose="02020603050405020304" pitchFamily="18" charset="0"/>
                <a:ea typeface="Calibri" panose="020F0502020204030204" pitchFamily="34" charset="0"/>
              </a:rPr>
              <a:t>Darda</a:t>
            </a:r>
            <a:r>
              <a:rPr lang="en-US" sz="4400" b="1" i="1" dirty="0">
                <a:effectLst/>
                <a:latin typeface="Times New Roman" panose="02020603050405020304" pitchFamily="18" charset="0"/>
                <a:ea typeface="Calibri" panose="020F0502020204030204" pitchFamily="34" charset="0"/>
              </a:rPr>
              <a:t>, the sons of </a:t>
            </a:r>
            <a:r>
              <a:rPr lang="en-US" sz="4400" b="1" i="1" dirty="0" err="1">
                <a:effectLst/>
                <a:latin typeface="Times New Roman" panose="02020603050405020304" pitchFamily="18" charset="0"/>
                <a:ea typeface="Calibri" panose="020F0502020204030204" pitchFamily="34" charset="0"/>
              </a:rPr>
              <a:t>Mahol</a:t>
            </a:r>
            <a:r>
              <a:rPr lang="en-US" sz="4400" b="1" i="1" dirty="0">
                <a:effectLst/>
                <a:latin typeface="Times New Roman" panose="02020603050405020304" pitchFamily="18" charset="0"/>
                <a:ea typeface="Calibri" panose="020F0502020204030204" pitchFamily="34" charset="0"/>
              </a:rPr>
              <a:t>; and his fame was in all the surrounding nations.  He spoke three thousand proverbs, and his songs were one thousand and five.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6479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Also he spoke of trees, from the cedar tree of Lebanon even to the hyssop that springs out of the wall; he spoke also of animals, of birds, of creeping things, and of fish.  And men of all nations, from all the kings of the earth who had heard of his wisdom, came to hear the wisdom of Solomon.”</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3365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691662"/>
            <a:ext cx="11018520" cy="5485301"/>
          </a:xfrm>
        </p:spPr>
        <p:txBody>
          <a:bodyPr>
            <a:noAutofit/>
          </a:bodyPr>
          <a:lstStyle/>
          <a:p>
            <a:pPr marL="0" indent="0" algn="ctr">
              <a:buNone/>
            </a:pPr>
            <a:endParaRPr lang="en-US" sz="6600" dirty="0">
              <a:effectLst/>
              <a:latin typeface="Times New Roman" panose="02020603050405020304" pitchFamily="18" charset="0"/>
              <a:ea typeface="Calibri" panose="020F0502020204030204" pitchFamily="34" charset="0"/>
            </a:endParaRPr>
          </a:p>
          <a:p>
            <a:pPr marL="0" indent="0" algn="ctr">
              <a:buNone/>
            </a:pPr>
            <a:r>
              <a:rPr lang="en-US" sz="6600" dirty="0">
                <a:effectLst/>
                <a:latin typeface="Times New Roman" panose="02020603050405020304" pitchFamily="18" charset="0"/>
                <a:ea typeface="Calibri" panose="020F0502020204030204" pitchFamily="34" charset="0"/>
              </a:rPr>
              <a:t>If God had given Solomon all this wisdom, then all the wisdom that Solomon conveyed to others was the truth. </a:t>
            </a:r>
            <a:endParaRPr lang="en-US" sz="6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7405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“Thus Solomon’s wisdom excelled the wisdom of all the men of the East and all the wisdom of Egypt.  For he was wiser than all men – than Ethan the </a:t>
            </a:r>
            <a:r>
              <a:rPr lang="en-US" sz="4400" b="1" i="1" dirty="0" err="1">
                <a:effectLst/>
                <a:latin typeface="Times New Roman" panose="02020603050405020304" pitchFamily="18" charset="0"/>
                <a:ea typeface="Calibri" panose="020F0502020204030204" pitchFamily="34" charset="0"/>
              </a:rPr>
              <a:t>Ezrahite</a:t>
            </a:r>
            <a:r>
              <a:rPr lang="en-US" sz="4400" b="1" i="1" dirty="0">
                <a:effectLst/>
                <a:latin typeface="Times New Roman" panose="02020603050405020304" pitchFamily="18" charset="0"/>
                <a:ea typeface="Calibri" panose="020F0502020204030204" pitchFamily="34" charset="0"/>
              </a:rPr>
              <a:t>, and Heman, </a:t>
            </a:r>
            <a:r>
              <a:rPr lang="en-US" sz="4400" b="1" i="1" dirty="0" err="1">
                <a:effectLst/>
                <a:latin typeface="Times New Roman" panose="02020603050405020304" pitchFamily="18" charset="0"/>
                <a:ea typeface="Calibri" panose="020F0502020204030204" pitchFamily="34" charset="0"/>
              </a:rPr>
              <a:t>Chalcol</a:t>
            </a:r>
            <a:r>
              <a:rPr lang="en-US" sz="4400" b="1" i="1" dirty="0">
                <a:effectLst/>
                <a:latin typeface="Times New Roman" panose="02020603050405020304" pitchFamily="18" charset="0"/>
                <a:ea typeface="Calibri" panose="020F0502020204030204" pitchFamily="34" charset="0"/>
              </a:rPr>
              <a:t>, and </a:t>
            </a:r>
            <a:r>
              <a:rPr lang="en-US" sz="4400" b="1" i="1" dirty="0" err="1">
                <a:effectLst/>
                <a:latin typeface="Times New Roman" panose="02020603050405020304" pitchFamily="18" charset="0"/>
                <a:ea typeface="Calibri" panose="020F0502020204030204" pitchFamily="34" charset="0"/>
              </a:rPr>
              <a:t>Darda</a:t>
            </a:r>
            <a:r>
              <a:rPr lang="en-US" sz="4400" b="1" i="1" dirty="0">
                <a:effectLst/>
                <a:latin typeface="Times New Roman" panose="02020603050405020304" pitchFamily="18" charset="0"/>
                <a:ea typeface="Calibri" panose="020F0502020204030204" pitchFamily="34" charset="0"/>
              </a:rPr>
              <a:t>, the sons of </a:t>
            </a:r>
            <a:r>
              <a:rPr lang="en-US" sz="4400" b="1" i="1" dirty="0" err="1">
                <a:effectLst/>
                <a:latin typeface="Times New Roman" panose="02020603050405020304" pitchFamily="18" charset="0"/>
                <a:ea typeface="Calibri" panose="020F0502020204030204" pitchFamily="34" charset="0"/>
              </a:rPr>
              <a:t>Mahol</a:t>
            </a:r>
            <a:r>
              <a:rPr lang="en-US" sz="4400" b="1" i="1" dirty="0">
                <a:effectLst/>
                <a:latin typeface="Times New Roman" panose="02020603050405020304" pitchFamily="18" charset="0"/>
                <a:ea typeface="Calibri" panose="020F0502020204030204" pitchFamily="34" charset="0"/>
              </a:rPr>
              <a:t>; and his fame was in all the surrounding nations.  </a:t>
            </a:r>
            <a:r>
              <a:rPr lang="en-US" sz="4400" b="1" i="1" dirty="0">
                <a:solidFill>
                  <a:srgbClr val="FFFF00"/>
                </a:solidFill>
                <a:effectLst/>
                <a:latin typeface="Times New Roman" panose="02020603050405020304" pitchFamily="18" charset="0"/>
                <a:ea typeface="Calibri" panose="020F0502020204030204" pitchFamily="34" charset="0"/>
              </a:rPr>
              <a:t>He spoke three thousand proverbs</a:t>
            </a:r>
            <a:r>
              <a:rPr lang="en-US" sz="4400" b="1" i="1" dirty="0">
                <a:effectLst/>
                <a:latin typeface="Times New Roman" panose="02020603050405020304" pitchFamily="18" charset="0"/>
                <a:ea typeface="Calibri" panose="020F0502020204030204" pitchFamily="34" charset="0"/>
              </a:rPr>
              <a:t>, and his songs were one thousand and five.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8218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691662"/>
            <a:ext cx="11018520" cy="5485301"/>
          </a:xfrm>
        </p:spPr>
        <p:txBody>
          <a:bodyPr>
            <a:noAutofit/>
          </a:bodyPr>
          <a:lstStyle/>
          <a:p>
            <a:pPr marL="0" indent="0">
              <a:buNone/>
            </a:pPr>
            <a:r>
              <a:rPr lang="en-US" sz="4800" u="sng" dirty="0">
                <a:effectLst/>
                <a:latin typeface="Times New Roman" panose="02020603050405020304" pitchFamily="18" charset="0"/>
                <a:ea typeface="Calibri" panose="020F0502020204030204" pitchFamily="34" charset="0"/>
              </a:rPr>
              <a:t>Proverbs</a:t>
            </a:r>
          </a:p>
          <a:p>
            <a:pPr marL="0" indent="0">
              <a:buNone/>
            </a:pPr>
            <a:r>
              <a:rPr lang="en-US" sz="4800" kern="100" dirty="0">
                <a:latin typeface="Times New Roman" panose="02020603050405020304" pitchFamily="18" charset="0"/>
                <a:ea typeface="Calibri" panose="020F0502020204030204" pitchFamily="34" charset="0"/>
                <a:cs typeface="Times New Roman" panose="02020603050405020304" pitchFamily="18" charset="0"/>
              </a:rPr>
              <a:t>Thayer’s … </a:t>
            </a:r>
            <a:r>
              <a:rPr lang="en-US" sz="4800" i="1" dirty="0">
                <a:effectLst/>
                <a:latin typeface="Times New Roman" panose="02020603050405020304" pitchFamily="18" charset="0"/>
                <a:ea typeface="Calibri" panose="020F0502020204030204" pitchFamily="34" charset="0"/>
              </a:rPr>
              <a:t>“sentences of ethical wisdom, ethical maxims.”</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5415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691662"/>
            <a:ext cx="11018520" cy="5485301"/>
          </a:xfrm>
        </p:spPr>
        <p:txBody>
          <a:bodyPr>
            <a:noAutofit/>
          </a:bodyPr>
          <a:lstStyle/>
          <a:p>
            <a:pPr marL="0" indent="0">
              <a:buNone/>
            </a:pPr>
            <a:r>
              <a:rPr lang="en-US" sz="4800" u="sng" dirty="0">
                <a:effectLst/>
                <a:latin typeface="Times New Roman" panose="02020603050405020304" pitchFamily="18" charset="0"/>
                <a:ea typeface="Calibri" panose="020F0502020204030204" pitchFamily="34" charset="0"/>
              </a:rPr>
              <a:t>Proverbs</a:t>
            </a:r>
          </a:p>
          <a:p>
            <a:pPr marL="0" indent="0">
              <a:buNone/>
            </a:pPr>
            <a:r>
              <a:rPr lang="en-US" sz="4800" kern="100" dirty="0">
                <a:latin typeface="Times New Roman" panose="02020603050405020304" pitchFamily="18" charset="0"/>
                <a:ea typeface="Calibri" panose="020F0502020204030204" pitchFamily="34" charset="0"/>
                <a:cs typeface="Times New Roman" panose="02020603050405020304" pitchFamily="18" charset="0"/>
              </a:rPr>
              <a:t>Thayer’s … </a:t>
            </a:r>
            <a:r>
              <a:rPr lang="en-US" sz="4800" i="1" dirty="0">
                <a:effectLst/>
                <a:latin typeface="Times New Roman" panose="02020603050405020304" pitchFamily="18" charset="0"/>
                <a:ea typeface="Calibri" panose="020F0502020204030204" pitchFamily="34" charset="0"/>
              </a:rPr>
              <a:t>“sentences of ethical wisdom, ethical maxims.”</a:t>
            </a:r>
            <a:r>
              <a:rPr lang="en-US" sz="4800" dirty="0">
                <a:effectLst/>
                <a:latin typeface="Times New Roman" panose="02020603050405020304" pitchFamily="18" charset="0"/>
                <a:ea typeface="Calibri" panose="020F0502020204030204" pitchFamily="34" charset="0"/>
              </a:rPr>
              <a:t> </a:t>
            </a:r>
          </a:p>
          <a:p>
            <a:pPr marL="0" indent="0">
              <a:buNone/>
            </a:pPr>
            <a:endParaRPr lang="en-US" sz="4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4800" u="sng" kern="100" dirty="0">
                <a:effectLst/>
                <a:latin typeface="Times New Roman" panose="02020603050405020304" pitchFamily="18" charset="0"/>
                <a:ea typeface="Calibri" panose="020F0502020204030204" pitchFamily="34" charset="0"/>
                <a:cs typeface="Times New Roman" panose="02020603050405020304" pitchFamily="18" charset="0"/>
              </a:rPr>
              <a:t>Maxims</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(Webster’s)</a:t>
            </a:r>
          </a:p>
          <a:p>
            <a:pPr marL="0" indent="0">
              <a:buNone/>
            </a:pPr>
            <a:r>
              <a:rPr lang="en-US" sz="4800" i="1" dirty="0">
                <a:effectLst/>
                <a:latin typeface="Times New Roman" panose="02020603050405020304" pitchFamily="18" charset="0"/>
                <a:ea typeface="Calibri" panose="020F0502020204030204" pitchFamily="34" charset="0"/>
              </a:rPr>
              <a:t>“a general truth, fundamental principle, or rule of conduct.”</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1081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“Thus Solomon’s wisdom excelled the wisdom of all the men of the East and all the wisdom of Egypt.  For he was wiser than all men – than Ethan the </a:t>
            </a:r>
            <a:r>
              <a:rPr lang="en-US" sz="4400" b="1" i="1" dirty="0" err="1">
                <a:effectLst/>
                <a:latin typeface="Times New Roman" panose="02020603050405020304" pitchFamily="18" charset="0"/>
                <a:ea typeface="Calibri" panose="020F0502020204030204" pitchFamily="34" charset="0"/>
              </a:rPr>
              <a:t>Ezrahite</a:t>
            </a:r>
            <a:r>
              <a:rPr lang="en-US" sz="4400" b="1" i="1" dirty="0">
                <a:effectLst/>
                <a:latin typeface="Times New Roman" panose="02020603050405020304" pitchFamily="18" charset="0"/>
                <a:ea typeface="Calibri" panose="020F0502020204030204" pitchFamily="34" charset="0"/>
              </a:rPr>
              <a:t>, and Heman, </a:t>
            </a:r>
            <a:r>
              <a:rPr lang="en-US" sz="4400" b="1" i="1" dirty="0" err="1">
                <a:effectLst/>
                <a:latin typeface="Times New Roman" panose="02020603050405020304" pitchFamily="18" charset="0"/>
                <a:ea typeface="Calibri" panose="020F0502020204030204" pitchFamily="34" charset="0"/>
              </a:rPr>
              <a:t>Chalcol</a:t>
            </a:r>
            <a:r>
              <a:rPr lang="en-US" sz="4400" b="1" i="1" dirty="0">
                <a:effectLst/>
                <a:latin typeface="Times New Roman" panose="02020603050405020304" pitchFamily="18" charset="0"/>
                <a:ea typeface="Calibri" panose="020F0502020204030204" pitchFamily="34" charset="0"/>
              </a:rPr>
              <a:t>, and </a:t>
            </a:r>
            <a:r>
              <a:rPr lang="en-US" sz="4400" b="1" i="1" dirty="0" err="1">
                <a:effectLst/>
                <a:latin typeface="Times New Roman" panose="02020603050405020304" pitchFamily="18" charset="0"/>
                <a:ea typeface="Calibri" panose="020F0502020204030204" pitchFamily="34" charset="0"/>
              </a:rPr>
              <a:t>Darda</a:t>
            </a:r>
            <a:r>
              <a:rPr lang="en-US" sz="4400" b="1" i="1" dirty="0">
                <a:effectLst/>
                <a:latin typeface="Times New Roman" panose="02020603050405020304" pitchFamily="18" charset="0"/>
                <a:ea typeface="Calibri" panose="020F0502020204030204" pitchFamily="34" charset="0"/>
              </a:rPr>
              <a:t>, the sons of </a:t>
            </a:r>
            <a:r>
              <a:rPr lang="en-US" sz="4400" b="1" i="1" dirty="0" err="1">
                <a:effectLst/>
                <a:latin typeface="Times New Roman" panose="02020603050405020304" pitchFamily="18" charset="0"/>
                <a:ea typeface="Calibri" panose="020F0502020204030204" pitchFamily="34" charset="0"/>
              </a:rPr>
              <a:t>Mahol</a:t>
            </a:r>
            <a:r>
              <a:rPr lang="en-US" sz="4400" b="1" i="1" dirty="0">
                <a:effectLst/>
                <a:latin typeface="Times New Roman" panose="02020603050405020304" pitchFamily="18" charset="0"/>
                <a:ea typeface="Calibri" panose="020F0502020204030204" pitchFamily="34" charset="0"/>
              </a:rPr>
              <a:t>; and his fame was in all the surrounding nations.  </a:t>
            </a:r>
            <a:r>
              <a:rPr lang="en-US" sz="4400" b="1" i="1" dirty="0">
                <a:solidFill>
                  <a:srgbClr val="FFFF00"/>
                </a:solidFill>
                <a:effectLst/>
                <a:latin typeface="Times New Roman" panose="02020603050405020304" pitchFamily="18" charset="0"/>
                <a:ea typeface="Calibri" panose="020F0502020204030204" pitchFamily="34" charset="0"/>
              </a:rPr>
              <a:t>He spoke three thousand proverbs</a:t>
            </a:r>
            <a:r>
              <a:rPr lang="en-US" sz="4400" b="1" i="1" dirty="0">
                <a:effectLst/>
                <a:latin typeface="Times New Roman" panose="02020603050405020304" pitchFamily="18" charset="0"/>
                <a:ea typeface="Calibri" panose="020F0502020204030204" pitchFamily="34" charset="0"/>
              </a:rPr>
              <a:t>, </a:t>
            </a:r>
            <a:r>
              <a:rPr lang="en-US" sz="4400" b="1" i="1" dirty="0">
                <a:solidFill>
                  <a:srgbClr val="00B0F0"/>
                </a:solidFill>
                <a:effectLst/>
                <a:latin typeface="Times New Roman" panose="02020603050405020304" pitchFamily="18" charset="0"/>
                <a:ea typeface="Calibri" panose="020F0502020204030204" pitchFamily="34" charset="0"/>
              </a:rPr>
              <a:t>and his songs were one thousand and five</a:t>
            </a:r>
            <a:r>
              <a:rPr lang="en-US" sz="4400" b="1" i="1"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6419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691662"/>
            <a:ext cx="11018520" cy="5485301"/>
          </a:xfrm>
        </p:spPr>
        <p:txBody>
          <a:bodyPr>
            <a:noAutofit/>
          </a:bodyPr>
          <a:lstStyle/>
          <a:p>
            <a:pPr marL="0" indent="0">
              <a:buNone/>
            </a:pPr>
            <a:r>
              <a:rPr lang="en-US" sz="4800" u="sng" dirty="0">
                <a:effectLst/>
                <a:latin typeface="Times New Roman" panose="02020603050405020304" pitchFamily="18" charset="0"/>
                <a:ea typeface="Calibri" panose="020F0502020204030204" pitchFamily="34" charset="0"/>
              </a:rPr>
              <a:t>Songs</a:t>
            </a:r>
          </a:p>
          <a:p>
            <a:pPr marL="0" indent="0">
              <a:buNone/>
            </a:pPr>
            <a:r>
              <a:rPr lang="en-US" sz="4800" kern="100" dirty="0">
                <a:latin typeface="Times New Roman" panose="02020603050405020304" pitchFamily="18" charset="0"/>
                <a:ea typeface="Calibri" panose="020F0502020204030204" pitchFamily="34" charset="0"/>
                <a:cs typeface="Times New Roman" panose="02020603050405020304" pitchFamily="18" charset="0"/>
              </a:rPr>
              <a:t>Strong’s … </a:t>
            </a:r>
            <a:r>
              <a:rPr lang="en-US" sz="4800" i="1" dirty="0">
                <a:effectLst/>
                <a:latin typeface="Times New Roman" panose="02020603050405020304" pitchFamily="18" charset="0"/>
                <a:ea typeface="Calibri" panose="020F0502020204030204" pitchFamily="34" charset="0"/>
              </a:rPr>
              <a:t>“a song; abstractly singing: - musical.”</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5747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691662"/>
            <a:ext cx="11018520" cy="5485301"/>
          </a:xfrm>
        </p:spPr>
        <p:txBody>
          <a:bodyPr>
            <a:noAutofit/>
          </a:bodyPr>
          <a:lstStyle/>
          <a:p>
            <a:pPr marL="0" indent="0">
              <a:buNone/>
            </a:pPr>
            <a:r>
              <a:rPr lang="en-US" sz="4800" u="sng" dirty="0">
                <a:effectLst/>
                <a:latin typeface="Times New Roman" panose="02020603050405020304" pitchFamily="18" charset="0"/>
                <a:ea typeface="Calibri" panose="020F0502020204030204" pitchFamily="34" charset="0"/>
              </a:rPr>
              <a:t>Songs</a:t>
            </a:r>
          </a:p>
          <a:p>
            <a:pPr marL="0" indent="0">
              <a:buNone/>
            </a:pPr>
            <a:r>
              <a:rPr lang="en-US" sz="4800" kern="100" dirty="0">
                <a:latin typeface="Times New Roman" panose="02020603050405020304" pitchFamily="18" charset="0"/>
                <a:ea typeface="Calibri" panose="020F0502020204030204" pitchFamily="34" charset="0"/>
                <a:cs typeface="Times New Roman" panose="02020603050405020304" pitchFamily="18" charset="0"/>
              </a:rPr>
              <a:t>Strong’s … </a:t>
            </a:r>
            <a:r>
              <a:rPr lang="en-US" sz="4800" i="1" dirty="0">
                <a:effectLst/>
                <a:latin typeface="Times New Roman" panose="02020603050405020304" pitchFamily="18" charset="0"/>
                <a:ea typeface="Calibri" panose="020F0502020204030204" pitchFamily="34" charset="0"/>
              </a:rPr>
              <a:t>“a song; abstractly singing: - musical.”</a:t>
            </a:r>
          </a:p>
          <a:p>
            <a:pPr marL="0" indent="0">
              <a:buNone/>
            </a:pPr>
            <a:endParaRPr lang="en-US" sz="4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4800" i="1" kern="100" dirty="0">
                <a:effectLst/>
                <a:latin typeface="Times New Roman" panose="02020603050405020304" pitchFamily="18" charset="0"/>
                <a:ea typeface="Calibri" panose="020F0502020204030204" pitchFamily="34" charset="0"/>
                <a:cs typeface="Times New Roman" panose="02020603050405020304" pitchFamily="18" charset="0"/>
              </a:rPr>
              <a:t>Brown-Driver-Briggs’</a:t>
            </a:r>
          </a:p>
          <a:p>
            <a:pPr marL="0" indent="0">
              <a:buNone/>
            </a:pPr>
            <a:r>
              <a:rPr lang="en-US" sz="4800" i="1" dirty="0">
                <a:effectLst/>
                <a:latin typeface="Times New Roman" panose="02020603050405020304" pitchFamily="18" charset="0"/>
                <a:ea typeface="Calibri" panose="020F0502020204030204" pitchFamily="34" charset="0"/>
              </a:rPr>
              <a:t>a. lyric song b. religious song c. song of Levitical choirs.”  Also, “song, ode.”</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8224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617220" y="548640"/>
            <a:ext cx="11018520" cy="5628323"/>
          </a:xfrm>
        </p:spPr>
        <p:txBody>
          <a:bodyPr>
            <a:noAutofit/>
          </a:bodyPr>
          <a:lstStyle/>
          <a:p>
            <a:pPr marL="0" marR="0" indent="0" algn="ctr">
              <a:spcBef>
                <a:spcPts val="0"/>
              </a:spcBef>
              <a:spcAft>
                <a:spcPts val="0"/>
              </a:spcAft>
              <a:buNone/>
            </a:pPr>
            <a:r>
              <a:rPr lang="en-US" sz="6000" i="1" kern="100" dirty="0">
                <a:effectLst/>
                <a:latin typeface="Times New Roman" panose="02020603050405020304" pitchFamily="18" charset="0"/>
                <a:ea typeface="Calibri" panose="020F0502020204030204" pitchFamily="34" charset="0"/>
                <a:cs typeface="Times New Roman" panose="02020603050405020304" pitchFamily="18" charset="0"/>
              </a:rPr>
              <a:t>The absolute truth of God was the core of Solomon’s wisdom that he conveyed to others, and maybe it was this unwavering truth in everything he had to say that was refreshingly different and impressed all the other kings.  </a:t>
            </a:r>
          </a:p>
        </p:txBody>
      </p:sp>
    </p:spTree>
    <p:extLst>
      <p:ext uri="{BB962C8B-B14F-4D97-AF65-F5344CB8AC3E}">
        <p14:creationId xmlns:p14="http://schemas.microsoft.com/office/powerpoint/2010/main" val="83605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Exodus 31:1-6</a:t>
            </a:r>
          </a:p>
          <a:p>
            <a:pPr marL="0" indent="0">
              <a:buNone/>
            </a:pPr>
            <a:r>
              <a:rPr lang="en-US" sz="4400" b="1" i="1" dirty="0">
                <a:effectLst/>
                <a:latin typeface="Times New Roman" panose="02020603050405020304" pitchFamily="18" charset="0"/>
                <a:ea typeface="Calibri" panose="020F0502020204030204" pitchFamily="34" charset="0"/>
              </a:rPr>
              <a:t>“Then the Lord spoke to Moses, saying: “See, I have called by name Bezalel the son of Uri, the son of </a:t>
            </a:r>
            <a:r>
              <a:rPr lang="en-US" sz="4400" b="1" i="1" dirty="0" err="1">
                <a:effectLst/>
                <a:latin typeface="Times New Roman" panose="02020603050405020304" pitchFamily="18" charset="0"/>
                <a:ea typeface="Calibri" panose="020F0502020204030204" pitchFamily="34" charset="0"/>
              </a:rPr>
              <a:t>Hur</a:t>
            </a:r>
            <a:r>
              <a:rPr lang="en-US" sz="4400" b="1" i="1" dirty="0">
                <a:effectLst/>
                <a:latin typeface="Times New Roman" panose="02020603050405020304" pitchFamily="18" charset="0"/>
                <a:ea typeface="Calibri" panose="020F0502020204030204" pitchFamily="34" charset="0"/>
              </a:rPr>
              <a:t>, of the tribe of Judah.  And I have filled him with the Spirit of God, in wisdom, in understanding, in knowledge, and in all manner of workmanship, to design artistic works, to work in gold, in silver, in bronze, in cutting jewels for setting,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88412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Thus Solomon’s wisdom excelled the wisdom of all the men of the East and all the wisdom of Egypt.  For he was wiser than all men – than Ethan the </a:t>
            </a:r>
            <a:r>
              <a:rPr lang="en-US" sz="4400" b="1" i="1" dirty="0" err="1">
                <a:solidFill>
                  <a:srgbClr val="FFFF00"/>
                </a:solidFill>
                <a:effectLst/>
                <a:latin typeface="Times New Roman" panose="02020603050405020304" pitchFamily="18" charset="0"/>
                <a:ea typeface="Calibri" panose="020F0502020204030204" pitchFamily="34" charset="0"/>
              </a:rPr>
              <a:t>Ezrahite</a:t>
            </a:r>
            <a:r>
              <a:rPr lang="en-US" sz="4400" b="1" i="1" dirty="0">
                <a:solidFill>
                  <a:srgbClr val="FFFF00"/>
                </a:solidFill>
                <a:effectLst/>
                <a:latin typeface="Times New Roman" panose="02020603050405020304" pitchFamily="18" charset="0"/>
                <a:ea typeface="Calibri" panose="020F0502020204030204" pitchFamily="34" charset="0"/>
              </a:rPr>
              <a:t>, and Heman, </a:t>
            </a:r>
            <a:r>
              <a:rPr lang="en-US" sz="4400" b="1" i="1" dirty="0" err="1">
                <a:solidFill>
                  <a:srgbClr val="FFFF00"/>
                </a:solidFill>
                <a:effectLst/>
                <a:latin typeface="Times New Roman" panose="02020603050405020304" pitchFamily="18" charset="0"/>
                <a:ea typeface="Calibri" panose="020F0502020204030204" pitchFamily="34" charset="0"/>
              </a:rPr>
              <a:t>Chalcol</a:t>
            </a:r>
            <a:r>
              <a:rPr lang="en-US" sz="4400" b="1" i="1" dirty="0">
                <a:solidFill>
                  <a:srgbClr val="FFFF00"/>
                </a:solidFill>
                <a:effectLst/>
                <a:latin typeface="Times New Roman" panose="02020603050405020304" pitchFamily="18" charset="0"/>
                <a:ea typeface="Calibri" panose="020F0502020204030204" pitchFamily="34" charset="0"/>
              </a:rPr>
              <a:t>, and </a:t>
            </a:r>
            <a:r>
              <a:rPr lang="en-US" sz="4400" b="1" i="1" dirty="0" err="1">
                <a:solidFill>
                  <a:srgbClr val="FFFF00"/>
                </a:solidFill>
                <a:effectLst/>
                <a:latin typeface="Times New Roman" panose="02020603050405020304" pitchFamily="18" charset="0"/>
                <a:ea typeface="Calibri" panose="020F0502020204030204" pitchFamily="34" charset="0"/>
              </a:rPr>
              <a:t>Darda</a:t>
            </a:r>
            <a:r>
              <a:rPr lang="en-US" sz="4400" b="1" i="1" dirty="0">
                <a:solidFill>
                  <a:srgbClr val="FFFF00"/>
                </a:solidFill>
                <a:effectLst/>
                <a:latin typeface="Times New Roman" panose="02020603050405020304" pitchFamily="18" charset="0"/>
                <a:ea typeface="Calibri" panose="020F0502020204030204" pitchFamily="34" charset="0"/>
              </a:rPr>
              <a:t>, the sons of </a:t>
            </a:r>
            <a:r>
              <a:rPr lang="en-US" sz="4400" b="1" i="1" dirty="0" err="1">
                <a:solidFill>
                  <a:srgbClr val="FFFF00"/>
                </a:solidFill>
                <a:effectLst/>
                <a:latin typeface="Times New Roman" panose="02020603050405020304" pitchFamily="18" charset="0"/>
                <a:ea typeface="Calibri" panose="020F0502020204030204" pitchFamily="34" charset="0"/>
              </a:rPr>
              <a:t>Mahol</a:t>
            </a:r>
            <a:r>
              <a:rPr lang="en-US" sz="4400" b="1" i="1" dirty="0">
                <a:solidFill>
                  <a:srgbClr val="FFFF00"/>
                </a:solidFill>
                <a:effectLst/>
                <a:latin typeface="Times New Roman" panose="02020603050405020304" pitchFamily="18" charset="0"/>
                <a:ea typeface="Calibri" panose="020F0502020204030204" pitchFamily="34" charset="0"/>
              </a:rPr>
              <a:t>; and his fame was in all the surrounding nations</a:t>
            </a:r>
            <a:r>
              <a:rPr lang="en-US" sz="4400" b="1" i="1" dirty="0">
                <a:effectLst/>
                <a:latin typeface="Times New Roman" panose="02020603050405020304" pitchFamily="18" charset="0"/>
                <a:ea typeface="Calibri" panose="020F0502020204030204" pitchFamily="34" charset="0"/>
              </a:rPr>
              <a:t>.  He spoke three thousand proverbs, and his songs were one thousand and five.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1022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Thus Solomon’s wisdom excelled the wisdom of all the men of the East and all the wisdom of Egypt.  For he was wiser than all men – than Ethan the </a:t>
            </a:r>
            <a:r>
              <a:rPr lang="en-US" sz="4400" b="1" i="1" dirty="0" err="1">
                <a:solidFill>
                  <a:srgbClr val="FFFF00"/>
                </a:solidFill>
                <a:effectLst/>
                <a:latin typeface="Times New Roman" panose="02020603050405020304" pitchFamily="18" charset="0"/>
                <a:ea typeface="Calibri" panose="020F0502020204030204" pitchFamily="34" charset="0"/>
              </a:rPr>
              <a:t>Ezrahite</a:t>
            </a:r>
            <a:r>
              <a:rPr lang="en-US" sz="4400" b="1" i="1" dirty="0">
                <a:solidFill>
                  <a:srgbClr val="FFFF00"/>
                </a:solidFill>
                <a:effectLst/>
                <a:latin typeface="Times New Roman" panose="02020603050405020304" pitchFamily="18" charset="0"/>
                <a:ea typeface="Calibri" panose="020F0502020204030204" pitchFamily="34" charset="0"/>
              </a:rPr>
              <a:t>, and Heman, </a:t>
            </a:r>
            <a:r>
              <a:rPr lang="en-US" sz="4400" b="1" i="1" dirty="0" err="1">
                <a:solidFill>
                  <a:srgbClr val="FFFF00"/>
                </a:solidFill>
                <a:effectLst/>
                <a:latin typeface="Times New Roman" panose="02020603050405020304" pitchFamily="18" charset="0"/>
                <a:ea typeface="Calibri" panose="020F0502020204030204" pitchFamily="34" charset="0"/>
              </a:rPr>
              <a:t>Chalcol</a:t>
            </a:r>
            <a:r>
              <a:rPr lang="en-US" sz="4400" b="1" i="1" dirty="0">
                <a:solidFill>
                  <a:srgbClr val="FFFF00"/>
                </a:solidFill>
                <a:effectLst/>
                <a:latin typeface="Times New Roman" panose="02020603050405020304" pitchFamily="18" charset="0"/>
                <a:ea typeface="Calibri" panose="020F0502020204030204" pitchFamily="34" charset="0"/>
              </a:rPr>
              <a:t>, and </a:t>
            </a:r>
            <a:r>
              <a:rPr lang="en-US" sz="4400" b="1" i="1" dirty="0" err="1">
                <a:solidFill>
                  <a:srgbClr val="FFFF00"/>
                </a:solidFill>
                <a:effectLst/>
                <a:latin typeface="Times New Roman" panose="02020603050405020304" pitchFamily="18" charset="0"/>
                <a:ea typeface="Calibri" panose="020F0502020204030204" pitchFamily="34" charset="0"/>
              </a:rPr>
              <a:t>Darda</a:t>
            </a:r>
            <a:r>
              <a:rPr lang="en-US" sz="4400" b="1" i="1" dirty="0">
                <a:solidFill>
                  <a:srgbClr val="FFFF00"/>
                </a:solidFill>
                <a:effectLst/>
                <a:latin typeface="Times New Roman" panose="02020603050405020304" pitchFamily="18" charset="0"/>
                <a:ea typeface="Calibri" panose="020F0502020204030204" pitchFamily="34" charset="0"/>
              </a:rPr>
              <a:t>, the sons of </a:t>
            </a:r>
            <a:r>
              <a:rPr lang="en-US" sz="4400" b="1" i="1" dirty="0" err="1">
                <a:solidFill>
                  <a:srgbClr val="FFFF00"/>
                </a:solidFill>
                <a:effectLst/>
                <a:latin typeface="Times New Roman" panose="02020603050405020304" pitchFamily="18" charset="0"/>
                <a:ea typeface="Calibri" panose="020F0502020204030204" pitchFamily="34" charset="0"/>
              </a:rPr>
              <a:t>Mahol</a:t>
            </a:r>
            <a:r>
              <a:rPr lang="en-US" sz="4400" b="1" i="1" dirty="0">
                <a:solidFill>
                  <a:srgbClr val="FFFF00"/>
                </a:solidFill>
                <a:effectLst/>
                <a:latin typeface="Times New Roman" panose="02020603050405020304" pitchFamily="18" charset="0"/>
                <a:ea typeface="Calibri" panose="020F0502020204030204" pitchFamily="34" charset="0"/>
              </a:rPr>
              <a:t>; and </a:t>
            </a:r>
            <a:r>
              <a:rPr lang="en-US" sz="4400" b="1" i="1" dirty="0">
                <a:solidFill>
                  <a:srgbClr val="00B0F0"/>
                </a:solidFill>
                <a:effectLst/>
                <a:latin typeface="Times New Roman" panose="02020603050405020304" pitchFamily="18" charset="0"/>
                <a:ea typeface="Calibri" panose="020F0502020204030204" pitchFamily="34" charset="0"/>
              </a:rPr>
              <a:t>his fame was in all the surrounding nations</a:t>
            </a:r>
            <a:r>
              <a:rPr lang="en-US" sz="4400" b="1" i="1" dirty="0">
                <a:effectLst/>
                <a:latin typeface="Times New Roman" panose="02020603050405020304" pitchFamily="18" charset="0"/>
                <a:ea typeface="Calibri" panose="020F0502020204030204" pitchFamily="34" charset="0"/>
              </a:rPr>
              <a:t>.  He spoke three thousand proverbs, and his songs were one thousand and five.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1097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solidFill>
                  <a:srgbClr val="FFFF00"/>
                </a:solidFill>
                <a:effectLst/>
                <a:latin typeface="Times New Roman" panose="02020603050405020304" pitchFamily="18" charset="0"/>
                <a:ea typeface="Calibri" panose="020F0502020204030204" pitchFamily="34" charset="0"/>
              </a:rPr>
              <a:t>Also he spoke of trees, from the cedar tree of Lebanon even to the hyssop that springs out of the wall; he spoke also of animals, of birds, of creeping things, and of fish</a:t>
            </a:r>
            <a:r>
              <a:rPr lang="en-US" sz="4400" b="1" i="1" dirty="0">
                <a:effectLst/>
                <a:latin typeface="Times New Roman" panose="02020603050405020304" pitchFamily="18" charset="0"/>
                <a:ea typeface="Calibri" panose="020F0502020204030204" pitchFamily="34" charset="0"/>
              </a:rPr>
              <a:t>.  And men of all nations, from all the kings of the earth who had heard of his wisdom, came to hear the wisdom of Solomon.”</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9670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1 Kings 4:30-34</a:t>
            </a:r>
          </a:p>
          <a:p>
            <a:pPr marL="0" indent="0">
              <a:buNone/>
            </a:pPr>
            <a:r>
              <a:rPr lang="en-US" sz="4400" b="1" i="1" dirty="0">
                <a:effectLst/>
                <a:latin typeface="Times New Roman" panose="02020603050405020304" pitchFamily="18" charset="0"/>
                <a:ea typeface="Calibri" panose="020F0502020204030204" pitchFamily="34" charset="0"/>
              </a:rPr>
              <a:t>Also he spoke of trees, from the cedar tree of Lebanon even to the hyssop that springs out of the wall; he spoke also of animals, of birds, of creeping things, and of fish.  </a:t>
            </a:r>
            <a:r>
              <a:rPr lang="en-US" sz="4400" b="1" i="1" dirty="0">
                <a:solidFill>
                  <a:srgbClr val="FFFF00"/>
                </a:solidFill>
                <a:effectLst/>
                <a:latin typeface="Times New Roman" panose="02020603050405020304" pitchFamily="18" charset="0"/>
                <a:ea typeface="Calibri" panose="020F0502020204030204" pitchFamily="34" charset="0"/>
              </a:rPr>
              <a:t>And men of all nations, from all the kings of the earth who had heard of his wisdom, came to hear the wisdom of Solomon.”</a:t>
            </a:r>
            <a:r>
              <a:rPr lang="en-US" sz="4400" dirty="0">
                <a:solidFill>
                  <a:srgbClr val="FFFF00"/>
                </a:solidFill>
                <a:effectLst/>
                <a:latin typeface="Times New Roman" panose="02020603050405020304" pitchFamily="18" charset="0"/>
                <a:ea typeface="Calibri" panose="020F0502020204030204" pitchFamily="34" charset="0"/>
              </a:rPr>
              <a:t>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8010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2 Chronicles1:7-12</a:t>
            </a:r>
          </a:p>
          <a:p>
            <a:pPr marL="0" indent="0">
              <a:buNone/>
            </a:pPr>
            <a:r>
              <a:rPr lang="en-US" sz="4400" b="1" i="1" dirty="0">
                <a:effectLst/>
                <a:latin typeface="Times New Roman" panose="02020603050405020304" pitchFamily="18" charset="0"/>
                <a:ea typeface="Calibri" panose="020F0502020204030204" pitchFamily="34" charset="0"/>
              </a:rPr>
              <a:t>“On that night God appeared to Solomon, and said to him, “Ask!  What shall I give you?”  And Solomon said to God: “You have shown great mercy to David my father, and have made me king in his place.  Now, O Lord God, let Your promise to David my father be established, for You have made me king over a people like the dust of the earth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02367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2 Chronicles1:7-12</a:t>
            </a:r>
          </a:p>
          <a:p>
            <a:pPr marL="0" indent="0">
              <a:buNone/>
            </a:pPr>
            <a:r>
              <a:rPr lang="en-US" sz="4400" b="1" i="1" dirty="0">
                <a:effectLst/>
                <a:latin typeface="Times New Roman" panose="02020603050405020304" pitchFamily="18" charset="0"/>
                <a:ea typeface="Calibri" panose="020F0502020204030204" pitchFamily="34" charset="0"/>
              </a:rPr>
              <a:t>in multitude.  Now give me wisdom and knowledge, that I may go out and come in before this people; for who can judge this great people of Yours?”  Then God said to Solomon: “Because this was in your heart, and you have not asked riches or wealth or honor or the life of your enemies, nor have you asked long life – but have asked wisdom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260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2 Chronicles1:7-12</a:t>
            </a:r>
          </a:p>
          <a:p>
            <a:pPr marL="0" indent="0">
              <a:buNone/>
            </a:pPr>
            <a:r>
              <a:rPr lang="en-US" sz="4400" b="1" i="1" dirty="0">
                <a:effectLst/>
                <a:latin typeface="Times New Roman" panose="02020603050405020304" pitchFamily="18" charset="0"/>
                <a:ea typeface="Calibri" panose="020F0502020204030204" pitchFamily="34" charset="0"/>
              </a:rPr>
              <a:t>and knowledge for yourself, that you may judge My people over whom I have made you king – wisdom and knowledge are granted to you; and I will give you riches and wealth and honor, such as none of the kings have had who were before you, nor shall any after you have the like.”</a:t>
            </a:r>
            <a:r>
              <a:rPr lang="en-US" sz="4400" dirty="0">
                <a:effectLst/>
                <a:latin typeface="Times New Roman" panose="02020603050405020304" pitchFamily="18" charset="0"/>
                <a:ea typeface="Calibri" panose="020F0502020204030204" pitchFamily="34" charset="0"/>
              </a:rPr>
              <a:t>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7849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400" dirty="0"/>
              <a:t>Romans 12:1-2</a:t>
            </a:r>
          </a:p>
          <a:p>
            <a:pPr marL="0" indent="0">
              <a:buNone/>
            </a:pPr>
            <a:r>
              <a:rPr lang="en-US" sz="4400" b="1" i="1" dirty="0">
                <a:effectLst/>
                <a:latin typeface="Times New Roman" panose="02020603050405020304" pitchFamily="18" charset="0"/>
                <a:ea typeface="Calibri" panose="020F0502020204030204" pitchFamily="34" charset="0"/>
              </a:rPr>
              <a:t>“I beseech you therefore, brethren, by the mercies of God, that you present your bodies a living sacrifice, holy, acceptable to God, which is your reasonable service.  And do not be conformed to this world, but be transformed by the renewing of your mind, that you may prove what is that good and acceptable and perfect will of God.”</a:t>
            </a:r>
            <a:r>
              <a:rPr lang="en-US" sz="4400" dirty="0">
                <a:effectLst/>
                <a:latin typeface="Times New Roman" panose="02020603050405020304" pitchFamily="18" charset="0"/>
                <a:ea typeface="Calibri" panose="020F0502020204030204" pitchFamily="34" charset="0"/>
              </a:rPr>
              <a:t> </a:t>
            </a:r>
            <a:endParaRPr lang="en-US" sz="4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4578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5400" dirty="0"/>
              <a:t>Colossians 3:5</a:t>
            </a:r>
          </a:p>
          <a:p>
            <a:pPr marL="0" indent="0">
              <a:buNone/>
            </a:pPr>
            <a:r>
              <a:rPr lang="en-US" sz="5400" b="1" i="1" dirty="0">
                <a:effectLst/>
                <a:latin typeface="Times New Roman" panose="02020603050405020304" pitchFamily="18" charset="0"/>
                <a:ea typeface="Calibri" panose="020F0502020204030204" pitchFamily="34" charset="0"/>
              </a:rPr>
              <a:t>“Therefore put to death your members ...”.</a:t>
            </a:r>
            <a:r>
              <a:rPr lang="en-US" sz="5400" dirty="0">
                <a:effectLst/>
                <a:latin typeface="Times New Roman" panose="02020603050405020304" pitchFamily="18" charset="0"/>
                <a:ea typeface="Calibri" panose="020F0502020204030204" pitchFamily="34" charset="0"/>
              </a:rPr>
              <a:t> </a:t>
            </a:r>
            <a:endParaRPr lang="en-US" sz="5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5337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5400" dirty="0"/>
              <a:t>Colossians 3:5</a:t>
            </a:r>
          </a:p>
          <a:p>
            <a:pPr marL="0" indent="0">
              <a:buNone/>
            </a:pPr>
            <a:r>
              <a:rPr lang="en-US" sz="5400" b="1" i="1" dirty="0">
                <a:effectLst/>
                <a:latin typeface="Times New Roman" panose="02020603050405020304" pitchFamily="18" charset="0"/>
                <a:ea typeface="Calibri" panose="020F0502020204030204" pitchFamily="34" charset="0"/>
              </a:rPr>
              <a:t>“Therefore put to death your members ...”.</a:t>
            </a:r>
            <a:r>
              <a:rPr lang="en-US" sz="5400" dirty="0">
                <a:effectLst/>
                <a:latin typeface="Times New Roman" panose="02020603050405020304" pitchFamily="18" charset="0"/>
                <a:ea typeface="Calibri" panose="020F0502020204030204" pitchFamily="34" charset="0"/>
              </a:rPr>
              <a:t> </a:t>
            </a:r>
          </a:p>
          <a:p>
            <a:pPr marL="0" indent="0">
              <a:buNone/>
            </a:pPr>
            <a:endParaRPr lang="en-US" sz="1600" dirty="0">
              <a:effectLst/>
              <a:latin typeface="Times New Roman" panose="02020603050405020304" pitchFamily="18" charset="0"/>
              <a:ea typeface="Calibri" panose="020F0502020204030204" pitchFamily="34" charset="0"/>
            </a:endParaRPr>
          </a:p>
          <a:p>
            <a:pPr marL="0" indent="0">
              <a:buNone/>
            </a:pPr>
            <a:r>
              <a:rPr lang="en-US" sz="5400" kern="100" dirty="0">
                <a:latin typeface="Times New Roman" panose="02020603050405020304" pitchFamily="18" charset="0"/>
                <a:ea typeface="Calibri" panose="020F0502020204030204" pitchFamily="34" charset="0"/>
                <a:cs typeface="Times New Roman" panose="02020603050405020304" pitchFamily="18" charset="0"/>
              </a:rPr>
              <a:t>Romans 12:1</a:t>
            </a:r>
          </a:p>
          <a:p>
            <a:pPr marL="0" indent="0">
              <a:buNone/>
            </a:pPr>
            <a:r>
              <a:rPr lang="en-US" sz="5400" b="1" i="1" dirty="0">
                <a:effectLst/>
                <a:latin typeface="Times New Roman" panose="02020603050405020304" pitchFamily="18" charset="0"/>
                <a:ea typeface="Calibri" panose="020F0502020204030204" pitchFamily="34" charset="0"/>
              </a:rPr>
              <a:t>“… present your bodies a living sacrifice ...”.</a:t>
            </a:r>
            <a:r>
              <a:rPr lang="en-US" sz="5400" dirty="0">
                <a:effectLst/>
                <a:latin typeface="Times New Roman" panose="02020603050405020304" pitchFamily="18" charset="0"/>
                <a:ea typeface="Calibri" panose="020F0502020204030204" pitchFamily="34" charset="0"/>
              </a:rPr>
              <a:t> </a:t>
            </a:r>
            <a:endParaRPr lang="en-US" sz="5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482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400" dirty="0"/>
              <a:t>Exodus 31:1-6</a:t>
            </a:r>
          </a:p>
          <a:p>
            <a:pPr marL="0" indent="0">
              <a:buNone/>
            </a:pPr>
            <a:r>
              <a:rPr lang="en-US" sz="4400" b="1" i="1" dirty="0">
                <a:effectLst/>
                <a:latin typeface="Times New Roman" panose="02020603050405020304" pitchFamily="18" charset="0"/>
                <a:ea typeface="Calibri" panose="020F0502020204030204" pitchFamily="34" charset="0"/>
              </a:rPr>
              <a:t>in carving wood, and to work in all manner of workmanship.  And I, indeed I, have appointed with him </a:t>
            </a:r>
            <a:r>
              <a:rPr lang="en-US" sz="4400" b="1" i="1" dirty="0" err="1">
                <a:effectLst/>
                <a:latin typeface="Times New Roman" panose="02020603050405020304" pitchFamily="18" charset="0"/>
                <a:ea typeface="Calibri" panose="020F0502020204030204" pitchFamily="34" charset="0"/>
              </a:rPr>
              <a:t>Aholiab</a:t>
            </a:r>
            <a:r>
              <a:rPr lang="en-US" sz="4400" b="1" i="1" dirty="0">
                <a:effectLst/>
                <a:latin typeface="Times New Roman" panose="02020603050405020304" pitchFamily="18" charset="0"/>
                <a:ea typeface="Calibri" panose="020F0502020204030204" pitchFamily="34" charset="0"/>
              </a:rPr>
              <a:t> the son of </a:t>
            </a:r>
            <a:r>
              <a:rPr lang="en-US" sz="4400" b="1" i="1" dirty="0" err="1">
                <a:effectLst/>
                <a:latin typeface="Times New Roman" panose="02020603050405020304" pitchFamily="18" charset="0"/>
                <a:ea typeface="Calibri" panose="020F0502020204030204" pitchFamily="34" charset="0"/>
              </a:rPr>
              <a:t>Ahisamach</a:t>
            </a:r>
            <a:r>
              <a:rPr lang="en-US" sz="4400" b="1" i="1" dirty="0">
                <a:effectLst/>
                <a:latin typeface="Times New Roman" panose="02020603050405020304" pitchFamily="18" charset="0"/>
                <a:ea typeface="Calibri" panose="020F0502020204030204" pitchFamily="34" charset="0"/>
              </a:rPr>
              <a:t>, of the tribe of Dan; and I have put wisdom in the hearts of all the gifted artisans, that they may make all that I have commanded you …”.</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9012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800" dirty="0"/>
              <a:t>1 Corinthians 10:13</a:t>
            </a:r>
          </a:p>
          <a:p>
            <a:pPr marL="0" indent="0">
              <a:buNone/>
            </a:pPr>
            <a:r>
              <a:rPr lang="en-US" sz="4800" b="1" i="1" dirty="0">
                <a:effectLst/>
                <a:latin typeface="Times New Roman" panose="02020603050405020304" pitchFamily="18" charset="0"/>
                <a:ea typeface="Calibri" panose="020F0502020204030204" pitchFamily="34" charset="0"/>
              </a:rPr>
              <a:t>“No temptation has overtaken you except such as is common to man; but God is faithful, who will not allow you to be tempted beyond what you are able, but with the temptation will also make the way of escape, that you may be able to bear it.”</a:t>
            </a:r>
            <a:r>
              <a:rPr lang="en-US" sz="4800" dirty="0">
                <a:effectLst/>
                <a:latin typeface="Times New Roman" panose="02020603050405020304" pitchFamily="18" charset="0"/>
                <a:ea typeface="Calibri" panose="020F0502020204030204" pitchFamily="34" charset="0"/>
              </a:rPr>
              <a:t> </a:t>
            </a:r>
            <a:endParaRPr lang="en-US" sz="48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65421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“The ability to endure is given with the temptation, not apart from it.  The word escape (</a:t>
            </a:r>
            <a:r>
              <a:rPr lang="en-US" sz="4800" i="1" dirty="0" err="1">
                <a:effectLst/>
                <a:latin typeface="Times New Roman" panose="02020603050405020304" pitchFamily="18" charset="0"/>
                <a:ea typeface="Calibri" panose="020F0502020204030204" pitchFamily="34" charset="0"/>
              </a:rPr>
              <a:t>ekbasis</a:t>
            </a:r>
            <a:r>
              <a:rPr lang="en-US" sz="4800" i="1" dirty="0">
                <a:effectLst/>
                <a:latin typeface="Times New Roman" panose="02020603050405020304" pitchFamily="18" charset="0"/>
                <a:ea typeface="Calibri" panose="020F0502020204030204" pitchFamily="34" charset="0"/>
              </a:rPr>
              <a:t>) pictures an army trapped in the mountains, which then escapes through a pass.  God faithfully provides the way of escape – the pass through the mountains.”</a:t>
            </a:r>
          </a:p>
          <a:p>
            <a:pPr marL="0" indent="0">
              <a:buNone/>
            </a:pPr>
            <a:r>
              <a:rPr lang="en-US" sz="3600" dirty="0">
                <a:latin typeface="Times New Roman" panose="02020603050405020304" pitchFamily="18" charset="0"/>
                <a:ea typeface="Calibri" panose="020F0502020204030204" pitchFamily="34" charset="0"/>
              </a:rPr>
              <a:t>                        The Grace New Testament Commentary</a:t>
            </a:r>
            <a:r>
              <a:rPr lang="en-US" sz="3600" dirty="0">
                <a:effectLst/>
                <a:latin typeface="Times New Roman" panose="02020603050405020304" pitchFamily="18" charset="0"/>
                <a:ea typeface="Calibri" panose="020F0502020204030204" pitchFamily="34" charset="0"/>
              </a:rPr>
              <a:t> </a:t>
            </a:r>
            <a:endParaRPr lang="en-US" sz="36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64135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892018"/>
          </a:xfrm>
        </p:spPr>
        <p:txBody>
          <a:bodyPr>
            <a:noAutofit/>
          </a:bodyPr>
          <a:lstStyle/>
          <a:p>
            <a:pPr marL="0" indent="0">
              <a:buNone/>
            </a:pPr>
            <a:r>
              <a:rPr lang="en-US" sz="4000" i="1" dirty="0">
                <a:effectLst/>
                <a:latin typeface="Times New Roman" panose="02020603050405020304" pitchFamily="18" charset="0"/>
                <a:ea typeface="Calibri" panose="020F0502020204030204" pitchFamily="34" charset="0"/>
              </a:rPr>
              <a:t>“After kicking out the props of false security, Paul pointed toward the One on whom the Corinthians could rely.  The temptations that seized the Corinthians were like those people had always faced.  They could be met and endured by depending on God, who is faithful.  Part of the Corinthian problem, of course, was that some in the face of temptation were not looking for a way out by endurance, but a way in for indulgence.”</a:t>
            </a:r>
          </a:p>
          <a:p>
            <a:pPr marL="0" indent="0">
              <a:buNone/>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                                           The Bible Knowledge Commentary</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7714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892018"/>
          </a:xfrm>
        </p:spPr>
        <p:txBody>
          <a:bodyPr>
            <a:noAutofit/>
          </a:bodyPr>
          <a:lstStyle/>
          <a:p>
            <a:pPr marL="0" indent="0">
              <a:buNone/>
            </a:pPr>
            <a:r>
              <a:rPr lang="en-US" sz="4000" i="1" dirty="0">
                <a:effectLst/>
                <a:latin typeface="Times New Roman" panose="02020603050405020304" pitchFamily="18" charset="0"/>
                <a:ea typeface="Calibri" panose="020F0502020204030204" pitchFamily="34" charset="0"/>
              </a:rPr>
              <a:t>Part of the Corinthian problem, of course, was that some in the face of temptation were not looking for a way out by endurance, but a way in for indulgence.”</a:t>
            </a:r>
          </a:p>
          <a:p>
            <a:pPr marL="0" indent="0">
              <a:buNone/>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                                           The Bible Knowledge Commentary</a:t>
            </a:r>
          </a:p>
          <a:p>
            <a:pPr marL="0" indent="0">
              <a:buNone/>
            </a:pPr>
            <a:r>
              <a:rPr lang="en-US" sz="4000" dirty="0">
                <a:solidFill>
                  <a:srgbClr val="00B0F0"/>
                </a:solidFill>
                <a:effectLst/>
                <a:latin typeface="Times New Roman" panose="02020603050405020304" pitchFamily="18" charset="0"/>
                <a:ea typeface="Calibri" panose="020F0502020204030204" pitchFamily="34" charset="0"/>
              </a:rPr>
              <a:t>“Part of the Corinthian problem, of course, was that some in the face of temptation were not making application of any godly wisdom, but instead were looking for a way to indulge themselves.” </a:t>
            </a:r>
            <a:endParaRPr lang="en-US" sz="4000" kern="1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580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Colossians 3:16</a:t>
            </a:r>
          </a:p>
          <a:p>
            <a:pPr marL="0" indent="0">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“Let the word of Christ dwell in you richly, teaching and admonishing one another in all wisdom …”</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(ESV).  </a:t>
            </a:r>
          </a:p>
        </p:txBody>
      </p:sp>
    </p:spTree>
    <p:extLst>
      <p:ext uri="{BB962C8B-B14F-4D97-AF65-F5344CB8AC3E}">
        <p14:creationId xmlns:p14="http://schemas.microsoft.com/office/powerpoint/2010/main" val="24204747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Colossians 3:16</a:t>
            </a:r>
          </a:p>
          <a:p>
            <a:pPr marL="0" indent="0">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4800" b="1" i="1"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Let the word of Christ dwell in you richly</a:t>
            </a: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 teaching and admonishing one another in all wisdom …”</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(ESV).  </a:t>
            </a:r>
          </a:p>
        </p:txBody>
      </p:sp>
    </p:spTree>
    <p:extLst>
      <p:ext uri="{BB962C8B-B14F-4D97-AF65-F5344CB8AC3E}">
        <p14:creationId xmlns:p14="http://schemas.microsoft.com/office/powerpoint/2010/main" val="319180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r>
              <a:rPr lang="en-US" sz="4400" dirty="0"/>
              <a:t>Exodus 31:1-6</a:t>
            </a:r>
          </a:p>
          <a:p>
            <a:pPr marL="0" indent="0">
              <a:buNone/>
            </a:pPr>
            <a:r>
              <a:rPr lang="en-US" sz="4400" b="1" i="1" dirty="0">
                <a:effectLst/>
                <a:latin typeface="Times New Roman" panose="02020603050405020304" pitchFamily="18" charset="0"/>
                <a:ea typeface="Calibri" panose="020F0502020204030204" pitchFamily="34" charset="0"/>
              </a:rPr>
              <a:t>in carving wood, and to work in all manner of workmanship.  </a:t>
            </a:r>
            <a:r>
              <a:rPr lang="en-US" sz="4400" b="1" i="1" dirty="0">
                <a:solidFill>
                  <a:srgbClr val="FFFF00"/>
                </a:solidFill>
                <a:effectLst/>
                <a:latin typeface="Times New Roman" panose="02020603050405020304" pitchFamily="18" charset="0"/>
                <a:ea typeface="Calibri" panose="020F0502020204030204" pitchFamily="34" charset="0"/>
              </a:rPr>
              <a:t>And I, indeed I, have appointed with him </a:t>
            </a:r>
            <a:r>
              <a:rPr lang="en-US" sz="4400" b="1" i="1" dirty="0" err="1">
                <a:solidFill>
                  <a:srgbClr val="FFFF00"/>
                </a:solidFill>
                <a:effectLst/>
                <a:latin typeface="Times New Roman" panose="02020603050405020304" pitchFamily="18" charset="0"/>
                <a:ea typeface="Calibri" panose="020F0502020204030204" pitchFamily="34" charset="0"/>
              </a:rPr>
              <a:t>Aholiab</a:t>
            </a:r>
            <a:r>
              <a:rPr lang="en-US" sz="4400" b="1" i="1" dirty="0">
                <a:solidFill>
                  <a:srgbClr val="FFFF00"/>
                </a:solidFill>
                <a:effectLst/>
                <a:latin typeface="Times New Roman" panose="02020603050405020304" pitchFamily="18" charset="0"/>
                <a:ea typeface="Calibri" panose="020F0502020204030204" pitchFamily="34" charset="0"/>
              </a:rPr>
              <a:t> the son of </a:t>
            </a:r>
            <a:r>
              <a:rPr lang="en-US" sz="4400" b="1" i="1" dirty="0" err="1">
                <a:solidFill>
                  <a:srgbClr val="FFFF00"/>
                </a:solidFill>
                <a:effectLst/>
                <a:latin typeface="Times New Roman" panose="02020603050405020304" pitchFamily="18" charset="0"/>
                <a:ea typeface="Calibri" panose="020F0502020204030204" pitchFamily="34" charset="0"/>
              </a:rPr>
              <a:t>Ahisamach</a:t>
            </a:r>
            <a:r>
              <a:rPr lang="en-US" sz="4400" b="1" i="1" dirty="0">
                <a:solidFill>
                  <a:srgbClr val="FFFF00"/>
                </a:solidFill>
                <a:effectLst/>
                <a:latin typeface="Times New Roman" panose="02020603050405020304" pitchFamily="18" charset="0"/>
                <a:ea typeface="Calibri" panose="020F0502020204030204" pitchFamily="34" charset="0"/>
              </a:rPr>
              <a:t>, of the tribe of Dan; and I have put wisdom in the hearts of all the gifted artisans, that they may make all that I have commanded you</a:t>
            </a:r>
            <a:r>
              <a:rPr lang="en-US" sz="4400" b="1" i="1" dirty="0">
                <a:effectLst/>
                <a:latin typeface="Times New Roman" panose="02020603050405020304" pitchFamily="18" charset="0"/>
                <a:ea typeface="Calibri" panose="020F0502020204030204" pitchFamily="34" charset="0"/>
              </a:rPr>
              <a:t> …”.</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97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Kings 3:28</a:t>
            </a:r>
          </a:p>
          <a:p>
            <a:pPr marL="0" indent="0">
              <a:buNone/>
            </a:pPr>
            <a:r>
              <a:rPr lang="en-US" sz="4800" b="1" i="1" dirty="0">
                <a:effectLst/>
                <a:latin typeface="Times New Roman" panose="02020603050405020304" pitchFamily="18" charset="0"/>
                <a:ea typeface="Calibri" panose="020F0502020204030204" pitchFamily="34" charset="0"/>
              </a:rPr>
              <a:t>“And all Israel heard of the judgment which the king had rendered; and they feared the king, for they saw that the wisdom of God was in him to administer justice.”</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287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Kings 4:29</a:t>
            </a:r>
          </a:p>
          <a:p>
            <a:pPr marL="0" indent="0">
              <a:buNone/>
            </a:pPr>
            <a:r>
              <a:rPr lang="en-US" sz="4800" b="1" i="1" dirty="0">
                <a:effectLst/>
                <a:latin typeface="Times New Roman" panose="02020603050405020304" pitchFamily="18" charset="0"/>
                <a:ea typeface="Calibri" panose="020F0502020204030204" pitchFamily="34" charset="0"/>
              </a:rPr>
              <a:t>“And God gave Solomon wisdom and exceedingly great understanding, and largeness of heart like the sand on the seashore.”</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0445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Kings 10:24</a:t>
            </a:r>
          </a:p>
          <a:p>
            <a:pPr marL="0" indent="0">
              <a:buNone/>
            </a:pPr>
            <a:r>
              <a:rPr lang="en-US" sz="4800" b="1" i="1" dirty="0">
                <a:effectLst/>
                <a:latin typeface="Times New Roman" panose="02020603050405020304" pitchFamily="18" charset="0"/>
                <a:ea typeface="Calibri" panose="020F0502020204030204" pitchFamily="34" charset="0"/>
              </a:rPr>
              <a:t>“Now all the earth sought the presence of Solomon to hear his wisdom, which God had put in his heart.”</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967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714B0-2D4E-BDFA-0A75-14043C00983F}"/>
              </a:ext>
            </a:extLst>
          </p:cNvPr>
          <p:cNvSpPr>
            <a:spLocks noGrp="1"/>
          </p:cNvSpPr>
          <p:nvPr>
            <p:ph idx="1"/>
          </p:nvPr>
        </p:nvSpPr>
        <p:spPr>
          <a:xfrm>
            <a:off x="838200" y="691662"/>
            <a:ext cx="10515600" cy="5485301"/>
          </a:xfrm>
        </p:spPr>
        <p:txBody>
          <a:bodyPr>
            <a:normAutofit/>
          </a:bodyPr>
          <a:lstStyle/>
          <a:p>
            <a:pPr marL="0" indent="0">
              <a:buNone/>
            </a:pPr>
            <a:endParaRPr lang="en-US" sz="4800" dirty="0"/>
          </a:p>
          <a:p>
            <a:pPr marL="0" indent="0">
              <a:buNone/>
            </a:pPr>
            <a:r>
              <a:rPr lang="en-US" sz="4800" dirty="0"/>
              <a:t>1 Chronicles 22:12</a:t>
            </a:r>
          </a:p>
          <a:p>
            <a:pPr marL="0" indent="0">
              <a:buNone/>
            </a:pPr>
            <a:r>
              <a:rPr lang="en-US" sz="4800" b="1" i="1" dirty="0">
                <a:effectLst/>
                <a:latin typeface="Times New Roman" panose="02020603050405020304" pitchFamily="18" charset="0"/>
                <a:ea typeface="Calibri" panose="020F0502020204030204" pitchFamily="34" charset="0"/>
              </a:rPr>
              <a:t>“Only may the Lord give you wisdom and understanding, and give you charge concerning Israel, that you may keep the law of the Lord your God.”</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0260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2105</Words>
  <Application>Microsoft Office PowerPoint</Application>
  <PresentationFormat>Widescreen</PresentationFormat>
  <Paragraphs>112</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2023-05-20T03:52:29Z</dcterms:created>
  <dcterms:modified xsi:type="dcterms:W3CDTF">2023-05-20T04:24:24Z</dcterms:modified>
</cp:coreProperties>
</file>