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4" r:id="rId17"/>
    <p:sldId id="275" r:id="rId18"/>
    <p:sldId id="276" r:id="rId19"/>
    <p:sldId id="277" r:id="rId20"/>
    <p:sldId id="321"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4" r:id="rId35"/>
    <p:sldId id="298" r:id="rId36"/>
    <p:sldId id="297" r:id="rId37"/>
    <p:sldId id="295" r:id="rId38"/>
    <p:sldId id="296" r:id="rId39"/>
    <p:sldId id="299" r:id="rId40"/>
    <p:sldId id="300" r:id="rId41"/>
    <p:sldId id="301" r:id="rId42"/>
    <p:sldId id="302" r:id="rId43"/>
    <p:sldId id="303" r:id="rId44"/>
    <p:sldId id="305" r:id="rId45"/>
    <p:sldId id="306" r:id="rId46"/>
    <p:sldId id="307" r:id="rId47"/>
    <p:sldId id="308" r:id="rId48"/>
    <p:sldId id="309" r:id="rId49"/>
    <p:sldId id="310" r:id="rId50"/>
    <p:sldId id="311" r:id="rId51"/>
    <p:sldId id="312" r:id="rId52"/>
    <p:sldId id="313" r:id="rId53"/>
    <p:sldId id="314" r:id="rId54"/>
    <p:sldId id="317" r:id="rId55"/>
    <p:sldId id="318" r:id="rId56"/>
    <p:sldId id="319" r:id="rId57"/>
    <p:sldId id="320"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biblia.com/bible/niv/Luke%2010.37" TargetMode="External"/><Relationship Id="rId2" Type="http://schemas.openxmlformats.org/officeDocument/2006/relationships/hyperlink" Target="http://biblia.com/bible/niv/Matthew%2027.5"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iblia.com/bible/niv/John%2013.2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53684"/>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rmAutofit/>
          </a:bodyPr>
          <a:lstStyle/>
          <a:p>
            <a:pPr marL="0" indent="0">
              <a:buNone/>
            </a:pPr>
            <a:r>
              <a:rPr lang="en-US" sz="4400" dirty="0"/>
              <a:t>1 Peter 3:15</a:t>
            </a:r>
          </a:p>
          <a:p>
            <a:pPr marL="0" indent="0">
              <a:buNone/>
            </a:pPr>
            <a:r>
              <a:rPr lang="en-US" sz="4400" b="1" i="1" dirty="0">
                <a:effectLst/>
                <a:ea typeface="Calibri" panose="020F0502020204030204" pitchFamily="34" charset="0"/>
              </a:rPr>
              <a:t>“… and always be ready to give a defense to everyone who asks you a reason for the hope that is in you, with meekness and fear;”</a:t>
            </a:r>
          </a:p>
          <a:p>
            <a:pPr marL="0" indent="0">
              <a:buNone/>
            </a:pPr>
            <a:endParaRPr lang="en-US" sz="4400" b="1" i="1" dirty="0">
              <a:ea typeface="Calibri" panose="020F0502020204030204" pitchFamily="34" charset="0"/>
            </a:endParaRPr>
          </a:p>
          <a:p>
            <a:pPr marL="0" indent="0">
              <a:buNone/>
            </a:pPr>
            <a:r>
              <a:rPr lang="en-US" sz="4400" i="1" dirty="0">
                <a:solidFill>
                  <a:srgbClr val="FFFF00"/>
                </a:solidFill>
                <a:effectLst/>
                <a:ea typeface="Calibri" panose="020F0502020204030204" pitchFamily="34" charset="0"/>
              </a:rPr>
              <a:t>“How can one give a defense of the reason for the hope within them without at least knowing some of the basics for that reason?” </a:t>
            </a:r>
            <a:endParaRPr lang="en-US" sz="4400" b="1" i="1" dirty="0">
              <a:solidFill>
                <a:srgbClr val="FFFF00"/>
              </a:solidFill>
              <a:effectLst/>
              <a:ea typeface="Calibri" panose="020F0502020204030204" pitchFamily="34" charset="0"/>
            </a:endParaRPr>
          </a:p>
        </p:txBody>
      </p:sp>
    </p:spTree>
    <p:extLst>
      <p:ext uri="{BB962C8B-B14F-4D97-AF65-F5344CB8AC3E}">
        <p14:creationId xmlns:p14="http://schemas.microsoft.com/office/powerpoint/2010/main" val="2550097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rmAutofit/>
          </a:bodyPr>
          <a:lstStyle/>
          <a:p>
            <a:pPr marL="0" marR="0" indent="0" algn="ctr">
              <a:spcBef>
                <a:spcPts val="0"/>
              </a:spcBef>
              <a:spcAft>
                <a:spcPts val="0"/>
              </a:spcAft>
              <a:buNone/>
            </a:pPr>
            <a:r>
              <a:rPr lang="en-US" sz="6600" i="1" kern="100" dirty="0">
                <a:effectLst/>
                <a:latin typeface="Times New Roman" panose="02020603050405020304" pitchFamily="18" charset="0"/>
                <a:ea typeface="Calibri" panose="020F0502020204030204" pitchFamily="34" charset="0"/>
                <a:cs typeface="Times New Roman" panose="02020603050405020304" pitchFamily="18" charset="0"/>
              </a:rPr>
              <a:t>If you want to have a strength to your faith that will keep you from falling prey to false doctrine, then know “</a:t>
            </a:r>
            <a:r>
              <a:rPr lang="en-US" sz="6600" i="1" u="sng" kern="100" dirty="0">
                <a:effectLst/>
                <a:latin typeface="Times New Roman" panose="02020603050405020304" pitchFamily="18" charset="0"/>
                <a:ea typeface="Calibri" panose="020F0502020204030204" pitchFamily="34" charset="0"/>
                <a:cs typeface="Times New Roman" panose="02020603050405020304" pitchFamily="18" charset="0"/>
              </a:rPr>
              <a:t>why</a:t>
            </a:r>
            <a:r>
              <a:rPr lang="en-US" sz="6600" i="1" kern="100" dirty="0">
                <a:effectLst/>
                <a:latin typeface="Times New Roman" panose="02020603050405020304" pitchFamily="18" charset="0"/>
                <a:ea typeface="Calibri" panose="020F0502020204030204" pitchFamily="34" charset="0"/>
                <a:cs typeface="Times New Roman" panose="02020603050405020304" pitchFamily="18" charset="0"/>
              </a:rPr>
              <a:t>” you believe “</a:t>
            </a:r>
            <a:r>
              <a:rPr lang="en-US" sz="6600" i="1" u="sng" kern="100" dirty="0">
                <a:effectLst/>
                <a:latin typeface="Times New Roman" panose="02020603050405020304" pitchFamily="18" charset="0"/>
                <a:ea typeface="Calibri" panose="020F0502020204030204" pitchFamily="34" charset="0"/>
                <a:cs typeface="Times New Roman" panose="02020603050405020304" pitchFamily="18" charset="0"/>
              </a:rPr>
              <a:t>what</a:t>
            </a:r>
            <a:r>
              <a:rPr lang="en-US" sz="6600" i="1" kern="100" dirty="0">
                <a:effectLst/>
                <a:latin typeface="Times New Roman" panose="02020603050405020304" pitchFamily="18" charset="0"/>
                <a:ea typeface="Calibri" panose="020F0502020204030204" pitchFamily="34" charset="0"/>
                <a:cs typeface="Times New Roman" panose="02020603050405020304" pitchFamily="18" charset="0"/>
              </a:rPr>
              <a:t>” you believe.  </a:t>
            </a:r>
          </a:p>
        </p:txBody>
      </p:sp>
    </p:spTree>
    <p:extLst>
      <p:ext uri="{BB962C8B-B14F-4D97-AF65-F5344CB8AC3E}">
        <p14:creationId xmlns:p14="http://schemas.microsoft.com/office/powerpoint/2010/main" val="113439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“And He Himself gave some to be apostles, some prophets, some evangelists, and some pastors and teachers, for the equipping of the saints for the work of ministry, for the edifying of the body of Christ, till we all come to the unity of the faith and of the</a:t>
            </a:r>
          </a:p>
        </p:txBody>
      </p:sp>
    </p:spTree>
    <p:extLst>
      <p:ext uri="{BB962C8B-B14F-4D97-AF65-F5344CB8AC3E}">
        <p14:creationId xmlns:p14="http://schemas.microsoft.com/office/powerpoint/2010/main" val="2694577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knowledge of the Son of God, to a perfect man, to the measure of the stature of the fullness of Christ; that we should no longer be children, tossed to and </a:t>
            </a:r>
            <a:r>
              <a:rPr lang="en-US" sz="4800" b="1" i="1" dirty="0" err="1">
                <a:effectLst/>
                <a:ea typeface="Calibri" panose="020F0502020204030204" pitchFamily="34" charset="0"/>
              </a:rPr>
              <a:t>fro</a:t>
            </a:r>
            <a:r>
              <a:rPr lang="en-US" sz="4800" b="1" i="1" dirty="0">
                <a:effectLst/>
                <a:ea typeface="Calibri" panose="020F0502020204030204" pitchFamily="34" charset="0"/>
              </a:rPr>
              <a:t> and carried about with every wind of doctrine, by the trickery of men, in the cunning craftiness of deceitful plotting, </a:t>
            </a:r>
          </a:p>
        </p:txBody>
      </p:sp>
    </p:spTree>
    <p:extLst>
      <p:ext uri="{BB962C8B-B14F-4D97-AF65-F5344CB8AC3E}">
        <p14:creationId xmlns:p14="http://schemas.microsoft.com/office/powerpoint/2010/main" val="146402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459837"/>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but, speaking the truth in love, may grow up in all things into Him who is the head – Christ – from whom the whole body, joined and knit together by what every joint supplies, according to the effective working by which every part does its share, causes growth of the body for the edifying of itself in love.”</a:t>
            </a:r>
          </a:p>
        </p:txBody>
      </p:sp>
    </p:spTree>
    <p:extLst>
      <p:ext uri="{BB962C8B-B14F-4D97-AF65-F5344CB8AC3E}">
        <p14:creationId xmlns:p14="http://schemas.microsoft.com/office/powerpoint/2010/main" val="1313308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914400" indent="-914400">
              <a:buFont typeface="+mj-lt"/>
              <a:buAutoNum type="arabicPeriod"/>
            </a:pPr>
            <a:r>
              <a:rPr lang="en-US" sz="4400" b="1" i="1" dirty="0">
                <a:solidFill>
                  <a:srgbClr val="FFFF00"/>
                </a:solidFill>
                <a:effectLst/>
                <a:ea typeface="Calibri" panose="020F0502020204030204" pitchFamily="34" charset="0"/>
              </a:rPr>
              <a:t>That we come to unity in the faith</a:t>
            </a:r>
          </a:p>
        </p:txBody>
      </p:sp>
    </p:spTree>
    <p:extLst>
      <p:ext uri="{BB962C8B-B14F-4D97-AF65-F5344CB8AC3E}">
        <p14:creationId xmlns:p14="http://schemas.microsoft.com/office/powerpoint/2010/main" val="1640037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914400" indent="-914400">
              <a:buFont typeface="+mj-lt"/>
              <a:buAutoNum type="arabicPeriod"/>
            </a:pPr>
            <a:r>
              <a:rPr lang="en-US" sz="4400" b="1" i="1" dirty="0">
                <a:effectLst/>
                <a:ea typeface="Calibri" panose="020F0502020204030204" pitchFamily="34" charset="0"/>
              </a:rPr>
              <a:t>That we come to unity in the faith</a:t>
            </a:r>
          </a:p>
          <a:p>
            <a:pPr marL="914400" indent="-914400">
              <a:buFont typeface="+mj-lt"/>
              <a:buAutoNum type="arabicPeriod"/>
            </a:pPr>
            <a:r>
              <a:rPr lang="en-US" sz="4400" b="1" i="1" dirty="0">
                <a:solidFill>
                  <a:srgbClr val="FFFF00"/>
                </a:solidFill>
                <a:ea typeface="Calibri" panose="020F0502020204030204" pitchFamily="34" charset="0"/>
              </a:rPr>
              <a:t>Come to knowledge of the Son of God</a:t>
            </a:r>
          </a:p>
        </p:txBody>
      </p:sp>
    </p:spTree>
    <p:extLst>
      <p:ext uri="{BB962C8B-B14F-4D97-AF65-F5344CB8AC3E}">
        <p14:creationId xmlns:p14="http://schemas.microsoft.com/office/powerpoint/2010/main" val="2929041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914400" indent="-914400">
              <a:buFont typeface="+mj-lt"/>
              <a:buAutoNum type="arabicPeriod"/>
            </a:pPr>
            <a:r>
              <a:rPr lang="en-US" sz="4400" b="1" i="1" dirty="0">
                <a:effectLst/>
                <a:ea typeface="Calibri" panose="020F0502020204030204" pitchFamily="34" charset="0"/>
              </a:rPr>
              <a:t>That we come to unity in the faith</a:t>
            </a:r>
          </a:p>
          <a:p>
            <a:pPr marL="914400" indent="-914400">
              <a:buFont typeface="+mj-lt"/>
              <a:buAutoNum type="arabicPeriod"/>
            </a:pPr>
            <a:r>
              <a:rPr lang="en-US" sz="4400" b="1" i="1" dirty="0">
                <a:ea typeface="Calibri" panose="020F0502020204030204" pitchFamily="34" charset="0"/>
              </a:rPr>
              <a:t>Come to knowledge of the Son of God</a:t>
            </a:r>
          </a:p>
          <a:p>
            <a:pPr marL="914400" indent="-914400">
              <a:buFont typeface="+mj-lt"/>
              <a:buAutoNum type="arabicPeriod"/>
            </a:pPr>
            <a:r>
              <a:rPr lang="en-US" sz="4400" b="1" i="1" dirty="0">
                <a:solidFill>
                  <a:srgbClr val="FFFF00"/>
                </a:solidFill>
                <a:effectLst/>
                <a:ea typeface="Calibri" panose="020F0502020204030204" pitchFamily="34" charset="0"/>
              </a:rPr>
              <a:t>To become a </a:t>
            </a:r>
            <a:r>
              <a:rPr lang="en-US" sz="4400" b="1" i="1" dirty="0">
                <a:solidFill>
                  <a:srgbClr val="FFFF00"/>
                </a:solidFill>
                <a:ea typeface="Calibri" panose="020F0502020204030204" pitchFamily="34" charset="0"/>
              </a:rPr>
              <a:t>mature man in the faith in the fullness of Christ</a:t>
            </a:r>
          </a:p>
        </p:txBody>
      </p:sp>
    </p:spTree>
    <p:extLst>
      <p:ext uri="{BB962C8B-B14F-4D97-AF65-F5344CB8AC3E}">
        <p14:creationId xmlns:p14="http://schemas.microsoft.com/office/powerpoint/2010/main" val="3482849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914400" indent="-914400">
              <a:buFont typeface="+mj-lt"/>
              <a:buAutoNum type="arabicPeriod"/>
            </a:pPr>
            <a:r>
              <a:rPr lang="en-US" sz="4400" b="1" i="1" dirty="0">
                <a:effectLst/>
                <a:ea typeface="Calibri" panose="020F0502020204030204" pitchFamily="34" charset="0"/>
              </a:rPr>
              <a:t>That we come to unity in the faith</a:t>
            </a:r>
          </a:p>
          <a:p>
            <a:pPr marL="914400" indent="-914400">
              <a:buFont typeface="+mj-lt"/>
              <a:buAutoNum type="arabicPeriod"/>
            </a:pPr>
            <a:r>
              <a:rPr lang="en-US" sz="4400" b="1" i="1" dirty="0">
                <a:ea typeface="Calibri" panose="020F0502020204030204" pitchFamily="34" charset="0"/>
              </a:rPr>
              <a:t>Come to knowledge of the Son of God</a:t>
            </a:r>
          </a:p>
          <a:p>
            <a:pPr marL="914400" indent="-914400">
              <a:buFont typeface="+mj-lt"/>
              <a:buAutoNum type="arabicPeriod"/>
            </a:pPr>
            <a:r>
              <a:rPr lang="en-US" sz="4400" b="1" i="1" dirty="0">
                <a:effectLst/>
                <a:ea typeface="Calibri" panose="020F0502020204030204" pitchFamily="34" charset="0"/>
              </a:rPr>
              <a:t>To become a </a:t>
            </a:r>
            <a:r>
              <a:rPr lang="en-US" sz="4400" b="1" i="1" dirty="0">
                <a:ea typeface="Calibri" panose="020F0502020204030204" pitchFamily="34" charset="0"/>
              </a:rPr>
              <a:t>mature man in the faith in the fullness of Christ</a:t>
            </a:r>
          </a:p>
          <a:p>
            <a:pPr marL="914400" indent="-914400">
              <a:buFont typeface="+mj-lt"/>
              <a:buAutoNum type="arabicPeriod"/>
            </a:pPr>
            <a:r>
              <a:rPr lang="en-US" sz="4400" b="1" i="1" dirty="0">
                <a:solidFill>
                  <a:srgbClr val="FFFF00"/>
                </a:solidFill>
                <a:ea typeface="Calibri" panose="020F0502020204030204" pitchFamily="34" charset="0"/>
              </a:rPr>
              <a:t>To become mature enough in one’s faith to be steady and not be swayed by every wind of doctrine, often presented by the trickery of men and their deceitful plotting</a:t>
            </a:r>
          </a:p>
        </p:txBody>
      </p:sp>
    </p:spTree>
    <p:extLst>
      <p:ext uri="{BB962C8B-B14F-4D97-AF65-F5344CB8AC3E}">
        <p14:creationId xmlns:p14="http://schemas.microsoft.com/office/powerpoint/2010/main" val="3489108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742950" indent="-742950">
              <a:buAutoNum type="arabicPeriod" startAt="5"/>
            </a:pPr>
            <a:r>
              <a:rPr lang="en-US" sz="4400" b="1" i="1" dirty="0">
                <a:solidFill>
                  <a:srgbClr val="FFFF00"/>
                </a:solidFill>
                <a:ea typeface="Calibri" panose="020F0502020204030204" pitchFamily="34" charset="0"/>
              </a:rPr>
              <a:t>To grow up in Christ</a:t>
            </a:r>
          </a:p>
        </p:txBody>
      </p:sp>
    </p:spTree>
    <p:extLst>
      <p:ext uri="{BB962C8B-B14F-4D97-AF65-F5344CB8AC3E}">
        <p14:creationId xmlns:p14="http://schemas.microsoft.com/office/powerpoint/2010/main" val="227948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in all wisdom, teaching and admonishing one another in psalms and hymns and spiritual songs, singing with grace in your hearts to the Lord.”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036280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742950" indent="-742950">
              <a:buAutoNum type="arabicPeriod" startAt="5"/>
            </a:pPr>
            <a:r>
              <a:rPr lang="en-US" sz="4400" b="1" i="1" dirty="0">
                <a:ea typeface="Calibri" panose="020F0502020204030204" pitchFamily="34" charset="0"/>
              </a:rPr>
              <a:t>To grow up in Christ</a:t>
            </a:r>
          </a:p>
          <a:p>
            <a:pPr marL="742950" indent="-742950">
              <a:buAutoNum type="arabicPeriod" startAt="5"/>
            </a:pPr>
            <a:r>
              <a:rPr lang="en-US" sz="4400" b="1" i="1" dirty="0">
                <a:solidFill>
                  <a:srgbClr val="FFFF00"/>
                </a:solidFill>
                <a:ea typeface="Calibri" panose="020F0502020204030204" pitchFamily="34" charset="0"/>
              </a:rPr>
              <a:t>Through Christ working together to form a cohesive union that edifies one another in love.</a:t>
            </a:r>
          </a:p>
        </p:txBody>
      </p:sp>
    </p:spTree>
    <p:extLst>
      <p:ext uri="{BB962C8B-B14F-4D97-AF65-F5344CB8AC3E}">
        <p14:creationId xmlns:p14="http://schemas.microsoft.com/office/powerpoint/2010/main" val="2834188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914400" indent="-914400">
              <a:buFont typeface="+mj-lt"/>
              <a:buAutoNum type="arabicPeriod"/>
            </a:pPr>
            <a:r>
              <a:rPr lang="en-US" sz="4400" b="1" i="1" dirty="0">
                <a:effectLst/>
                <a:ea typeface="Calibri" panose="020F0502020204030204" pitchFamily="34" charset="0"/>
              </a:rPr>
              <a:t>That we come to unity in the faith</a:t>
            </a:r>
          </a:p>
          <a:p>
            <a:pPr marL="914400" indent="-914400">
              <a:buFont typeface="+mj-lt"/>
              <a:buAutoNum type="arabicPeriod"/>
            </a:pPr>
            <a:r>
              <a:rPr lang="en-US" sz="4400" b="1" i="1" dirty="0">
                <a:ea typeface="Calibri" panose="020F0502020204030204" pitchFamily="34" charset="0"/>
              </a:rPr>
              <a:t>Come to knowledge of the Son of God</a:t>
            </a:r>
          </a:p>
          <a:p>
            <a:pPr marL="914400" indent="-914400">
              <a:buFont typeface="+mj-lt"/>
              <a:buAutoNum type="arabicPeriod"/>
            </a:pPr>
            <a:r>
              <a:rPr lang="en-US" sz="4400" b="1" i="1" dirty="0">
                <a:effectLst/>
                <a:ea typeface="Calibri" panose="020F0502020204030204" pitchFamily="34" charset="0"/>
              </a:rPr>
              <a:t>To become a </a:t>
            </a:r>
            <a:r>
              <a:rPr lang="en-US" sz="4400" b="1" i="1" dirty="0">
                <a:ea typeface="Calibri" panose="020F0502020204030204" pitchFamily="34" charset="0"/>
              </a:rPr>
              <a:t>mature man in the faith in the fullness of Christ</a:t>
            </a:r>
          </a:p>
          <a:p>
            <a:pPr marL="914400" indent="-914400">
              <a:buFont typeface="+mj-lt"/>
              <a:buAutoNum type="arabicPeriod"/>
            </a:pPr>
            <a:r>
              <a:rPr lang="en-US" sz="4400" b="1" i="1" dirty="0">
                <a:solidFill>
                  <a:srgbClr val="FFFF00"/>
                </a:solidFill>
                <a:ea typeface="Calibri" panose="020F0502020204030204" pitchFamily="34" charset="0"/>
              </a:rPr>
              <a:t>To become mature enough in one’s faith to be steady and not be swayed by every wind of doctrine, often presented by the trickery of men and their deceitful plotting</a:t>
            </a:r>
          </a:p>
        </p:txBody>
      </p:sp>
    </p:spTree>
    <p:extLst>
      <p:ext uri="{BB962C8B-B14F-4D97-AF65-F5344CB8AC3E}">
        <p14:creationId xmlns:p14="http://schemas.microsoft.com/office/powerpoint/2010/main" val="468805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knowledge of the Son of God, to a perfect man, to the measure of the stature of the fullness of Christ; </a:t>
            </a:r>
            <a:r>
              <a:rPr lang="en-US" sz="4800" b="1" i="1" dirty="0">
                <a:solidFill>
                  <a:srgbClr val="FFFF00"/>
                </a:solidFill>
                <a:effectLst/>
                <a:ea typeface="Calibri" panose="020F0502020204030204" pitchFamily="34" charset="0"/>
              </a:rPr>
              <a:t>that we should no longer be children, tossed to and </a:t>
            </a:r>
            <a:r>
              <a:rPr lang="en-US" sz="4800" b="1" i="1" dirty="0" err="1">
                <a:solidFill>
                  <a:srgbClr val="FFFF00"/>
                </a:solidFill>
                <a:effectLst/>
                <a:ea typeface="Calibri" panose="020F0502020204030204" pitchFamily="34" charset="0"/>
              </a:rPr>
              <a:t>fro</a:t>
            </a:r>
            <a:r>
              <a:rPr lang="en-US" sz="4800" b="1" i="1" dirty="0">
                <a:solidFill>
                  <a:srgbClr val="FFFF00"/>
                </a:solidFill>
                <a:effectLst/>
                <a:ea typeface="Calibri" panose="020F0502020204030204" pitchFamily="34" charset="0"/>
              </a:rPr>
              <a:t> and carried about with every wind of doctrine, by the trickery of men, in the cunning craftiness of deceitful plotting</a:t>
            </a:r>
            <a:r>
              <a:rPr lang="en-US" sz="4800" b="1" i="1" dirty="0">
                <a:effectLst/>
                <a:ea typeface="Calibri" panose="020F0502020204030204" pitchFamily="34" charset="0"/>
              </a:rPr>
              <a:t>, </a:t>
            </a:r>
          </a:p>
        </p:txBody>
      </p:sp>
    </p:spTree>
    <p:extLst>
      <p:ext uri="{BB962C8B-B14F-4D97-AF65-F5344CB8AC3E}">
        <p14:creationId xmlns:p14="http://schemas.microsoft.com/office/powerpoint/2010/main" val="502979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knowledge of the Son of God, to a perfect man, to the measure of the stature of the fullness of Christ; </a:t>
            </a:r>
            <a:r>
              <a:rPr lang="en-US" sz="4800" b="1" i="1" dirty="0">
                <a:solidFill>
                  <a:srgbClr val="0070C0"/>
                </a:solidFill>
                <a:effectLst/>
                <a:ea typeface="Calibri" panose="020F0502020204030204" pitchFamily="34" charset="0"/>
              </a:rPr>
              <a:t>that we should no longer be children</a:t>
            </a:r>
            <a:r>
              <a:rPr lang="en-US" sz="4800" b="1" i="1" dirty="0">
                <a:solidFill>
                  <a:srgbClr val="FFFF00"/>
                </a:solidFill>
                <a:effectLst/>
                <a:ea typeface="Calibri" panose="020F0502020204030204" pitchFamily="34" charset="0"/>
              </a:rPr>
              <a:t>, tossed to and </a:t>
            </a:r>
            <a:r>
              <a:rPr lang="en-US" sz="4800" b="1" i="1" dirty="0" err="1">
                <a:solidFill>
                  <a:srgbClr val="FFFF00"/>
                </a:solidFill>
                <a:effectLst/>
                <a:ea typeface="Calibri" panose="020F0502020204030204" pitchFamily="34" charset="0"/>
              </a:rPr>
              <a:t>fro</a:t>
            </a:r>
            <a:r>
              <a:rPr lang="en-US" sz="4800" b="1" i="1" dirty="0">
                <a:solidFill>
                  <a:srgbClr val="FFFF00"/>
                </a:solidFill>
                <a:effectLst/>
                <a:ea typeface="Calibri" panose="020F0502020204030204" pitchFamily="34" charset="0"/>
              </a:rPr>
              <a:t> and carried about with every wind of doctrine, by the trickery of men, in the cunning craftiness of deceitful plotting</a:t>
            </a:r>
            <a:r>
              <a:rPr lang="en-US" sz="4800" b="1" i="1" dirty="0">
                <a:effectLst/>
                <a:ea typeface="Calibri" panose="020F0502020204030204" pitchFamily="34" charset="0"/>
              </a:rPr>
              <a:t>, </a:t>
            </a:r>
          </a:p>
        </p:txBody>
      </p:sp>
    </p:spTree>
    <p:extLst>
      <p:ext uri="{BB962C8B-B14F-4D97-AF65-F5344CB8AC3E}">
        <p14:creationId xmlns:p14="http://schemas.microsoft.com/office/powerpoint/2010/main" val="1802991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800" dirty="0"/>
              <a:t>Ephesians 4:11-16</a:t>
            </a:r>
          </a:p>
          <a:p>
            <a:pPr marL="0" indent="0">
              <a:buNone/>
            </a:pPr>
            <a:r>
              <a:rPr lang="en-US" sz="4800" b="1" i="1" dirty="0">
                <a:effectLst/>
                <a:ea typeface="Calibri" panose="020F0502020204030204" pitchFamily="34" charset="0"/>
              </a:rPr>
              <a:t>knowledge of the Son of God, to a perfect man, to the measure of the stature of the fullness of Christ; </a:t>
            </a:r>
            <a:r>
              <a:rPr lang="en-US" sz="4800" b="1" i="1" dirty="0">
                <a:solidFill>
                  <a:srgbClr val="0070C0"/>
                </a:solidFill>
                <a:effectLst/>
                <a:ea typeface="Calibri" panose="020F0502020204030204" pitchFamily="34" charset="0"/>
              </a:rPr>
              <a:t>that we should no longer be children</a:t>
            </a:r>
            <a:r>
              <a:rPr lang="en-US" sz="4800" b="1" i="1" dirty="0">
                <a:solidFill>
                  <a:srgbClr val="FFFF00"/>
                </a:solidFill>
                <a:effectLst/>
                <a:ea typeface="Calibri" panose="020F0502020204030204" pitchFamily="34" charset="0"/>
              </a:rPr>
              <a:t>, tossed to and </a:t>
            </a:r>
            <a:r>
              <a:rPr lang="en-US" sz="4800" b="1" i="1" dirty="0" err="1">
                <a:solidFill>
                  <a:srgbClr val="FFFF00"/>
                </a:solidFill>
                <a:effectLst/>
                <a:ea typeface="Calibri" panose="020F0502020204030204" pitchFamily="34" charset="0"/>
              </a:rPr>
              <a:t>fro</a:t>
            </a:r>
            <a:r>
              <a:rPr lang="en-US" sz="4800" b="1" i="1" dirty="0">
                <a:solidFill>
                  <a:srgbClr val="FFFF00"/>
                </a:solidFill>
                <a:effectLst/>
                <a:ea typeface="Calibri" panose="020F0502020204030204" pitchFamily="34" charset="0"/>
              </a:rPr>
              <a:t> and </a:t>
            </a:r>
            <a:r>
              <a:rPr lang="en-US" sz="4800" b="1" i="1" dirty="0">
                <a:solidFill>
                  <a:srgbClr val="00B050"/>
                </a:solidFill>
                <a:effectLst/>
                <a:ea typeface="Calibri" panose="020F0502020204030204" pitchFamily="34" charset="0"/>
              </a:rPr>
              <a:t>carried about with every wind of doctrine</a:t>
            </a:r>
            <a:r>
              <a:rPr lang="en-US" sz="4800" b="1" i="1" dirty="0">
                <a:solidFill>
                  <a:srgbClr val="FFFF00"/>
                </a:solidFill>
                <a:effectLst/>
                <a:ea typeface="Calibri" panose="020F0502020204030204" pitchFamily="34" charset="0"/>
              </a:rPr>
              <a:t>, by the trickery of men, in the cunning craftiness of deceitful plotting</a:t>
            </a:r>
            <a:r>
              <a:rPr lang="en-US" sz="4800" b="1" i="1" dirty="0">
                <a:effectLst/>
                <a:ea typeface="Calibri" panose="020F0502020204030204" pitchFamily="34" charset="0"/>
              </a:rPr>
              <a:t>, </a:t>
            </a:r>
          </a:p>
        </p:txBody>
      </p:sp>
    </p:spTree>
    <p:extLst>
      <p:ext uri="{BB962C8B-B14F-4D97-AF65-F5344CB8AC3E}">
        <p14:creationId xmlns:p14="http://schemas.microsoft.com/office/powerpoint/2010/main" val="3410113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lgn="ctr">
              <a:buNone/>
            </a:pPr>
            <a:endParaRPr lang="en-US" sz="6000" i="0" dirty="0">
              <a:effectLst/>
              <a:ea typeface="Calibri" panose="020F0502020204030204" pitchFamily="34" charset="0"/>
            </a:endParaRPr>
          </a:p>
          <a:p>
            <a:pPr marL="0" indent="0" algn="ctr">
              <a:buNone/>
            </a:pPr>
            <a:r>
              <a:rPr lang="en-US" sz="6000" i="0" dirty="0">
                <a:effectLst/>
                <a:ea typeface="Calibri" panose="020F0502020204030204" pitchFamily="34" charset="0"/>
              </a:rPr>
              <a:t>Satan’s sole purpose in existence is to thwart God’s desire that all would come to know Him through belief in His Son, Jesus Christ.</a:t>
            </a:r>
            <a:endParaRPr lang="en-US" sz="6000" b="1" i="1" dirty="0">
              <a:effectLst/>
              <a:ea typeface="Calibri" panose="020F0502020204030204" pitchFamily="34" charset="0"/>
            </a:endParaRPr>
          </a:p>
        </p:txBody>
      </p:sp>
    </p:spTree>
    <p:extLst>
      <p:ext uri="{BB962C8B-B14F-4D97-AF65-F5344CB8AC3E}">
        <p14:creationId xmlns:p14="http://schemas.microsoft.com/office/powerpoint/2010/main" val="1620921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3:16</a:t>
            </a:r>
          </a:p>
          <a:p>
            <a:pPr marL="0" indent="0">
              <a:buNone/>
            </a:pPr>
            <a:r>
              <a:rPr lang="en-US" sz="5400" b="1" i="1" dirty="0">
                <a:effectLst/>
                <a:ea typeface="Calibri" panose="020F0502020204030204" pitchFamily="34" charset="0"/>
              </a:rPr>
              <a:t>“For God so loved the world that He gave His only begotten Son, that whoever believes in Him should not perish but have everlasting life.”</a:t>
            </a:r>
          </a:p>
        </p:txBody>
      </p:sp>
    </p:spTree>
    <p:extLst>
      <p:ext uri="{BB962C8B-B14F-4D97-AF65-F5344CB8AC3E}">
        <p14:creationId xmlns:p14="http://schemas.microsoft.com/office/powerpoint/2010/main" val="915587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3:16</a:t>
            </a:r>
          </a:p>
          <a:p>
            <a:pPr marL="0" indent="0">
              <a:buNone/>
            </a:pPr>
            <a:r>
              <a:rPr lang="en-US" sz="5400" b="1" i="1" dirty="0">
                <a:effectLst/>
                <a:ea typeface="Calibri" panose="020F0502020204030204" pitchFamily="34" charset="0"/>
              </a:rPr>
              <a:t>“For </a:t>
            </a:r>
            <a:r>
              <a:rPr lang="en-US" sz="5400" b="1" i="1" dirty="0">
                <a:solidFill>
                  <a:srgbClr val="FFFF00"/>
                </a:solidFill>
                <a:effectLst/>
                <a:ea typeface="Calibri" panose="020F0502020204030204" pitchFamily="34" charset="0"/>
              </a:rPr>
              <a:t>God so loved the world </a:t>
            </a:r>
            <a:r>
              <a:rPr lang="en-US" sz="5400" b="1" i="1" dirty="0">
                <a:effectLst/>
                <a:ea typeface="Calibri" panose="020F0502020204030204" pitchFamily="34" charset="0"/>
              </a:rPr>
              <a:t>that He gave His only begotten Son, that whoever believes in Him should not perish but have everlasting life.”</a:t>
            </a:r>
          </a:p>
        </p:txBody>
      </p:sp>
    </p:spTree>
    <p:extLst>
      <p:ext uri="{BB962C8B-B14F-4D97-AF65-F5344CB8AC3E}">
        <p14:creationId xmlns:p14="http://schemas.microsoft.com/office/powerpoint/2010/main" val="2957733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3:16</a:t>
            </a:r>
          </a:p>
          <a:p>
            <a:pPr marL="0" indent="0">
              <a:buNone/>
            </a:pPr>
            <a:r>
              <a:rPr lang="en-US" sz="5400" b="1" i="1" dirty="0">
                <a:effectLst/>
                <a:ea typeface="Calibri" panose="020F0502020204030204" pitchFamily="34" charset="0"/>
              </a:rPr>
              <a:t>“For </a:t>
            </a:r>
            <a:r>
              <a:rPr lang="en-US" sz="5400" b="1" i="1" dirty="0">
                <a:solidFill>
                  <a:srgbClr val="FFFF00"/>
                </a:solidFill>
                <a:effectLst/>
                <a:ea typeface="Calibri" panose="020F0502020204030204" pitchFamily="34" charset="0"/>
              </a:rPr>
              <a:t>God so loved the world </a:t>
            </a:r>
            <a:r>
              <a:rPr lang="en-US" sz="5400" b="1" i="1" dirty="0">
                <a:effectLst/>
                <a:ea typeface="Calibri" panose="020F0502020204030204" pitchFamily="34" charset="0"/>
              </a:rPr>
              <a:t>that He gave His only begotten Son, that </a:t>
            </a:r>
            <a:r>
              <a:rPr lang="en-US" sz="5400" b="1" i="1" dirty="0">
                <a:solidFill>
                  <a:srgbClr val="0070C0"/>
                </a:solidFill>
                <a:effectLst/>
                <a:ea typeface="Calibri" panose="020F0502020204030204" pitchFamily="34" charset="0"/>
              </a:rPr>
              <a:t>whoever believes in Him </a:t>
            </a:r>
            <a:r>
              <a:rPr lang="en-US" sz="5400" b="1" i="1" dirty="0">
                <a:effectLst/>
                <a:ea typeface="Calibri" panose="020F0502020204030204" pitchFamily="34" charset="0"/>
              </a:rPr>
              <a:t>should not perish but have everlasting life.”</a:t>
            </a:r>
          </a:p>
        </p:txBody>
      </p:sp>
    </p:spTree>
    <p:extLst>
      <p:ext uri="{BB962C8B-B14F-4D97-AF65-F5344CB8AC3E}">
        <p14:creationId xmlns:p14="http://schemas.microsoft.com/office/powerpoint/2010/main" val="2294837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3:16</a:t>
            </a:r>
          </a:p>
          <a:p>
            <a:pPr marL="0" indent="0">
              <a:buNone/>
            </a:pPr>
            <a:r>
              <a:rPr lang="en-US" sz="5400" b="1" i="1" dirty="0">
                <a:effectLst/>
                <a:ea typeface="Calibri" panose="020F0502020204030204" pitchFamily="34" charset="0"/>
              </a:rPr>
              <a:t>“For </a:t>
            </a:r>
            <a:r>
              <a:rPr lang="en-US" sz="5400" b="1" i="1" dirty="0">
                <a:solidFill>
                  <a:srgbClr val="FFFF00"/>
                </a:solidFill>
                <a:effectLst/>
                <a:ea typeface="Calibri" panose="020F0502020204030204" pitchFamily="34" charset="0"/>
              </a:rPr>
              <a:t>God so loved the world </a:t>
            </a:r>
            <a:r>
              <a:rPr lang="en-US" sz="5400" b="1" i="1" dirty="0">
                <a:effectLst/>
                <a:ea typeface="Calibri" panose="020F0502020204030204" pitchFamily="34" charset="0"/>
              </a:rPr>
              <a:t>that He gave His only begotten Son, that </a:t>
            </a:r>
            <a:r>
              <a:rPr lang="en-US" sz="5400" b="1" i="1" dirty="0">
                <a:solidFill>
                  <a:srgbClr val="0070C0"/>
                </a:solidFill>
                <a:effectLst/>
                <a:ea typeface="Calibri" panose="020F0502020204030204" pitchFamily="34" charset="0"/>
              </a:rPr>
              <a:t>whoever believes in Him </a:t>
            </a:r>
            <a:r>
              <a:rPr lang="en-US" sz="5400" b="1" i="1" dirty="0">
                <a:effectLst/>
                <a:ea typeface="Calibri" panose="020F0502020204030204" pitchFamily="34" charset="0"/>
              </a:rPr>
              <a:t>should not perish but have everlasting life.”</a:t>
            </a:r>
          </a:p>
        </p:txBody>
      </p:sp>
      <p:sp>
        <p:nvSpPr>
          <p:cNvPr id="2" name="Arrow: Up 1">
            <a:extLst>
              <a:ext uri="{FF2B5EF4-FFF2-40B4-BE49-F238E27FC236}">
                <a16:creationId xmlns:a16="http://schemas.microsoft.com/office/drawing/2014/main" id="{8C1A2B61-764A-3CB5-8B54-B6F3235D800F}"/>
              </a:ext>
            </a:extLst>
          </p:cNvPr>
          <p:cNvSpPr/>
          <p:nvPr/>
        </p:nvSpPr>
        <p:spPr>
          <a:xfrm>
            <a:off x="1714500" y="4526280"/>
            <a:ext cx="525780" cy="1463040"/>
          </a:xfrm>
          <a:prstGeom prst="upArrow">
            <a:avLst/>
          </a:prstGeom>
          <a:solidFill>
            <a:srgbClr val="FF0000">
              <a:alpha val="69020"/>
            </a:srgbClr>
          </a:solidFill>
          <a:ln>
            <a:solidFill>
              <a:srgbClr val="FF0000">
                <a:alpha val="6902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793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rmAutofit/>
          </a:bodyPr>
          <a:lstStyle/>
          <a:p>
            <a:pPr marL="0" indent="0">
              <a:buNone/>
            </a:pPr>
            <a:r>
              <a:rPr lang="en-US" sz="4800" dirty="0"/>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in all wisdom, </a:t>
            </a:r>
            <a:r>
              <a:rPr lang="en-US" sz="4800" b="1" i="1" dirty="0">
                <a:solidFill>
                  <a:srgbClr val="FFFF00"/>
                </a:solidFill>
                <a:effectLst/>
                <a:latin typeface="Times New Roman" panose="02020603050405020304" pitchFamily="18" charset="0"/>
                <a:ea typeface="Calibri" panose="020F0502020204030204" pitchFamily="34" charset="0"/>
              </a:rPr>
              <a:t>teaching and admonishing one another </a:t>
            </a:r>
            <a:r>
              <a:rPr lang="en-US" sz="4800" b="1" i="1" dirty="0">
                <a:effectLst/>
                <a:latin typeface="Times New Roman" panose="02020603050405020304" pitchFamily="18" charset="0"/>
                <a:ea typeface="Calibri" panose="020F0502020204030204" pitchFamily="34" charset="0"/>
              </a:rPr>
              <a:t>in psalms and hymns and spiritual songs, singing with grace in your hearts to the Lord.”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706431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3:17</a:t>
            </a:r>
          </a:p>
          <a:p>
            <a:pPr marL="0" indent="0">
              <a:buNone/>
            </a:pPr>
            <a:r>
              <a:rPr lang="en-US" sz="5400" b="1" i="1" dirty="0">
                <a:effectLst/>
                <a:ea typeface="Calibri" panose="020F0502020204030204" pitchFamily="34" charset="0"/>
              </a:rPr>
              <a:t>“For God did not send His Son into the world to condemn the world, but that the world through Him might be saved.”</a:t>
            </a:r>
            <a:r>
              <a:rPr lang="en-US" sz="5400" i="0" dirty="0">
                <a:effectLst/>
                <a:ea typeface="Calibri" panose="020F0502020204030204" pitchFamily="34" charset="0"/>
              </a:rPr>
              <a:t> </a:t>
            </a:r>
            <a:endParaRPr lang="en-US" sz="5400" b="1" i="1" dirty="0">
              <a:effectLst/>
              <a:ea typeface="Calibri" panose="020F0502020204030204" pitchFamily="34" charset="0"/>
            </a:endParaRPr>
          </a:p>
        </p:txBody>
      </p:sp>
    </p:spTree>
    <p:extLst>
      <p:ext uri="{BB962C8B-B14F-4D97-AF65-F5344CB8AC3E}">
        <p14:creationId xmlns:p14="http://schemas.microsoft.com/office/powerpoint/2010/main" val="569525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lgn="ctr">
              <a:buNone/>
            </a:pPr>
            <a:r>
              <a:rPr lang="en-US" sz="6600" i="0" dirty="0">
                <a:effectLst/>
                <a:ea typeface="Calibri" panose="020F0502020204030204" pitchFamily="34" charset="0"/>
              </a:rPr>
              <a:t>Satan’s most used tools on his toolbelt are tools that create confusion and division</a:t>
            </a:r>
            <a:endParaRPr lang="en-US" sz="6600" b="1" i="1" dirty="0">
              <a:effectLst/>
              <a:ea typeface="Calibri" panose="020F0502020204030204" pitchFamily="34" charset="0"/>
            </a:endParaRPr>
          </a:p>
        </p:txBody>
      </p:sp>
    </p:spTree>
    <p:extLst>
      <p:ext uri="{BB962C8B-B14F-4D97-AF65-F5344CB8AC3E}">
        <p14:creationId xmlns:p14="http://schemas.microsoft.com/office/powerpoint/2010/main" val="41801145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lgn="ctr">
              <a:buNone/>
            </a:pPr>
            <a:r>
              <a:rPr lang="en-US" sz="6600" i="0" dirty="0">
                <a:effectLst/>
                <a:ea typeface="Calibri" panose="020F0502020204030204" pitchFamily="34" charset="0"/>
              </a:rPr>
              <a:t>Division affects the unity within the body of Christ, and thus ruins the testimony of the church in the community.</a:t>
            </a:r>
            <a:endParaRPr lang="en-US" sz="6600" b="1" i="1" dirty="0">
              <a:effectLst/>
              <a:ea typeface="Calibri" panose="020F0502020204030204" pitchFamily="34" charset="0"/>
            </a:endParaRPr>
          </a:p>
        </p:txBody>
      </p:sp>
    </p:spTree>
    <p:extLst>
      <p:ext uri="{BB962C8B-B14F-4D97-AF65-F5344CB8AC3E}">
        <p14:creationId xmlns:p14="http://schemas.microsoft.com/office/powerpoint/2010/main" val="1092184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lgn="ctr">
              <a:buNone/>
            </a:pPr>
            <a:r>
              <a:rPr lang="en-US" sz="6600" i="0" dirty="0">
                <a:effectLst/>
                <a:ea typeface="Calibri" panose="020F0502020204030204" pitchFamily="34" charset="0"/>
              </a:rPr>
              <a:t>Confusion can reign in the life of the believer if he harbors thoughts that there is more to salvation than believing in Christ.</a:t>
            </a:r>
            <a:endParaRPr lang="en-US" sz="6600" b="1" i="1" dirty="0">
              <a:effectLst/>
              <a:ea typeface="Calibri" panose="020F0502020204030204" pitchFamily="34" charset="0"/>
            </a:endParaRPr>
          </a:p>
        </p:txBody>
      </p:sp>
    </p:spTree>
    <p:extLst>
      <p:ext uri="{BB962C8B-B14F-4D97-AF65-F5344CB8AC3E}">
        <p14:creationId xmlns:p14="http://schemas.microsoft.com/office/powerpoint/2010/main" val="2936857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solidFill>
                  <a:srgbClr val="00B0F0"/>
                </a:solidFill>
              </a:rPr>
              <a:t>Some examples:</a:t>
            </a:r>
          </a:p>
          <a:p>
            <a:pPr marL="0" indent="0">
              <a:buNone/>
            </a:pPr>
            <a:r>
              <a:rPr lang="en-US" sz="4800" dirty="0">
                <a:solidFill>
                  <a:srgbClr val="FFFF00"/>
                </a:solidFill>
              </a:rPr>
              <a:t>Have I confessed enough of my sin?</a:t>
            </a:r>
          </a:p>
          <a:p>
            <a:pPr marL="0" indent="0">
              <a:buNone/>
            </a:pPr>
            <a:endParaRPr lang="en-US" sz="4800" dirty="0"/>
          </a:p>
          <a:p>
            <a:pPr marL="0" indent="0">
              <a:buNone/>
            </a:pPr>
            <a:endParaRPr lang="en-US" sz="4800" dirty="0"/>
          </a:p>
        </p:txBody>
      </p:sp>
    </p:spTree>
    <p:extLst>
      <p:ext uri="{BB962C8B-B14F-4D97-AF65-F5344CB8AC3E}">
        <p14:creationId xmlns:p14="http://schemas.microsoft.com/office/powerpoint/2010/main" val="458642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solidFill>
                  <a:srgbClr val="00B0F0"/>
                </a:solidFill>
              </a:rPr>
              <a:t>Some examples:</a:t>
            </a:r>
          </a:p>
          <a:p>
            <a:pPr marL="0" indent="0">
              <a:buNone/>
            </a:pPr>
            <a:r>
              <a:rPr lang="en-US" sz="4800" dirty="0"/>
              <a:t>Have I confessed enough of my sin?</a:t>
            </a:r>
          </a:p>
          <a:p>
            <a:pPr marL="0" indent="0">
              <a:buNone/>
            </a:pPr>
            <a:endParaRPr lang="en-US" sz="4800" dirty="0"/>
          </a:p>
          <a:p>
            <a:pPr marL="0" indent="0">
              <a:buNone/>
            </a:pPr>
            <a:r>
              <a:rPr lang="en-US" sz="4800" dirty="0">
                <a:solidFill>
                  <a:srgbClr val="FFFF00"/>
                </a:solidFill>
              </a:rPr>
              <a:t>Have I repented enough?</a:t>
            </a:r>
          </a:p>
          <a:p>
            <a:pPr marL="0" indent="0">
              <a:buNone/>
            </a:pPr>
            <a:endParaRPr lang="en-US" sz="4800" dirty="0"/>
          </a:p>
        </p:txBody>
      </p:sp>
    </p:spTree>
    <p:extLst>
      <p:ext uri="{BB962C8B-B14F-4D97-AF65-F5344CB8AC3E}">
        <p14:creationId xmlns:p14="http://schemas.microsoft.com/office/powerpoint/2010/main" val="1020318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solidFill>
                  <a:srgbClr val="00B0F0"/>
                </a:solidFill>
              </a:rPr>
              <a:t>Some examples:</a:t>
            </a:r>
          </a:p>
          <a:p>
            <a:pPr marL="0" indent="0">
              <a:buNone/>
            </a:pPr>
            <a:r>
              <a:rPr lang="en-US" sz="4800" dirty="0"/>
              <a:t>Have I confessed enough of my sin?</a:t>
            </a:r>
          </a:p>
          <a:p>
            <a:pPr marL="0" indent="0">
              <a:buNone/>
            </a:pPr>
            <a:endParaRPr lang="en-US" sz="4800" dirty="0"/>
          </a:p>
          <a:p>
            <a:pPr marL="0" indent="0">
              <a:buNone/>
            </a:pPr>
            <a:r>
              <a:rPr lang="en-US" sz="4800" dirty="0"/>
              <a:t>Have I repented enough?</a:t>
            </a:r>
          </a:p>
          <a:p>
            <a:pPr marL="0" indent="0">
              <a:buNone/>
            </a:pPr>
            <a:endParaRPr lang="en-US" sz="4800" dirty="0"/>
          </a:p>
          <a:p>
            <a:pPr marL="0" indent="0">
              <a:buNone/>
            </a:pPr>
            <a:r>
              <a:rPr lang="en-US" sz="4800" dirty="0">
                <a:solidFill>
                  <a:srgbClr val="FFFF00"/>
                </a:solidFill>
              </a:rPr>
              <a:t>What if I don’t continue to repent?</a:t>
            </a:r>
          </a:p>
        </p:txBody>
      </p:sp>
    </p:spTree>
    <p:extLst>
      <p:ext uri="{BB962C8B-B14F-4D97-AF65-F5344CB8AC3E}">
        <p14:creationId xmlns:p14="http://schemas.microsoft.com/office/powerpoint/2010/main" val="848597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solidFill>
                  <a:srgbClr val="00B0F0"/>
                </a:solidFill>
              </a:rPr>
              <a:t>Some examples:</a:t>
            </a:r>
          </a:p>
          <a:p>
            <a:pPr marL="0" indent="0">
              <a:buNone/>
            </a:pPr>
            <a:r>
              <a:rPr lang="en-US" sz="4800" dirty="0">
                <a:solidFill>
                  <a:srgbClr val="FFFF00"/>
                </a:solidFill>
              </a:rPr>
              <a:t>What about that sin I commit that seems to continually plague me and I just can’t seem to shake?  Does that mean I haven’t truly repented?</a:t>
            </a:r>
          </a:p>
        </p:txBody>
      </p:sp>
    </p:spTree>
    <p:extLst>
      <p:ext uri="{BB962C8B-B14F-4D97-AF65-F5344CB8AC3E}">
        <p14:creationId xmlns:p14="http://schemas.microsoft.com/office/powerpoint/2010/main" val="36051419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solidFill>
                  <a:srgbClr val="00B0F0"/>
                </a:solidFill>
              </a:rPr>
              <a:t>Some examples:</a:t>
            </a:r>
          </a:p>
          <a:p>
            <a:pPr marL="0" indent="0">
              <a:buNone/>
            </a:pPr>
            <a:r>
              <a:rPr lang="en-US" sz="4800" dirty="0"/>
              <a:t>What about that sin I commit that seems to continually plague me and I just can’t seem to shake?  Does that mean I haven’t truly repented?</a:t>
            </a:r>
          </a:p>
          <a:p>
            <a:pPr marL="0" indent="0">
              <a:buNone/>
            </a:pPr>
            <a:r>
              <a:rPr lang="en-US" sz="4800" dirty="0">
                <a:solidFill>
                  <a:srgbClr val="FFFF00"/>
                </a:solidFill>
              </a:rPr>
              <a:t>Have I produced enough spiritual fruit in my life to prove that I really am a Christian?  </a:t>
            </a:r>
          </a:p>
        </p:txBody>
      </p:sp>
    </p:spTree>
    <p:extLst>
      <p:ext uri="{BB962C8B-B14F-4D97-AF65-F5344CB8AC3E}">
        <p14:creationId xmlns:p14="http://schemas.microsoft.com/office/powerpoint/2010/main" val="1244208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4800" dirty="0">
              <a:ea typeface="Calibri" panose="020F0502020204030204" pitchFamily="34" charset="0"/>
            </a:endParaRPr>
          </a:p>
          <a:p>
            <a:pPr marL="0" indent="0">
              <a:buNone/>
            </a:pPr>
            <a:r>
              <a:rPr lang="en-US" sz="4800" dirty="0">
                <a:ea typeface="Calibri" panose="020F0502020204030204" pitchFamily="34" charset="0"/>
              </a:rPr>
              <a:t>I</a:t>
            </a:r>
            <a:r>
              <a:rPr lang="en-US" sz="4800" i="0" dirty="0">
                <a:effectLst/>
                <a:ea typeface="Calibri" panose="020F0502020204030204" pitchFamily="34" charset="0"/>
              </a:rPr>
              <a:t>f there are questions like this in the mind of the believer, confusion is reigning within him, and there is absolutely no way this believer can have any assurance of his or her eternal salvation. </a:t>
            </a:r>
            <a:endParaRPr lang="en-US" sz="4800" dirty="0"/>
          </a:p>
        </p:txBody>
      </p:sp>
    </p:spTree>
    <p:extLst>
      <p:ext uri="{BB962C8B-B14F-4D97-AF65-F5344CB8AC3E}">
        <p14:creationId xmlns:p14="http://schemas.microsoft.com/office/powerpoint/2010/main" val="318042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rmAutofit/>
          </a:bodyPr>
          <a:lstStyle/>
          <a:p>
            <a:pPr marL="0" indent="0">
              <a:buNone/>
            </a:pPr>
            <a:r>
              <a:rPr lang="en-US" sz="4400" dirty="0">
                <a:effectLst/>
                <a:latin typeface="Times New Roman" panose="02020603050405020304" pitchFamily="18" charset="0"/>
                <a:ea typeface="Calibri" panose="020F0502020204030204" pitchFamily="34" charset="0"/>
              </a:rPr>
              <a:t>“The story goes that there once was a man who, in order to seek God’s will for his life, was fond of opening up his Bible and reading whatever verse he first laid his eyes on, so that he might obey it. One day, as this man was going through a particularly difficult time with his family, he sought the Lord for guidance. Opening his Bible and pointing, </a:t>
            </a:r>
            <a:endParaRPr lang="en-US" sz="4400" dirty="0"/>
          </a:p>
        </p:txBody>
      </p:sp>
    </p:spTree>
    <p:extLst>
      <p:ext uri="{BB962C8B-B14F-4D97-AF65-F5344CB8AC3E}">
        <p14:creationId xmlns:p14="http://schemas.microsoft.com/office/powerpoint/2010/main" val="8210990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400" dirty="0"/>
              <a:t>Galatians 3:1-9</a:t>
            </a:r>
          </a:p>
          <a:p>
            <a:pPr marL="0" indent="0">
              <a:buNone/>
            </a:pPr>
            <a:r>
              <a:rPr lang="en-US" sz="4400" b="1" i="1" dirty="0">
                <a:effectLst/>
                <a:ea typeface="Calibri" panose="020F0502020204030204" pitchFamily="34" charset="0"/>
              </a:rPr>
              <a:t>“O foolish Galatians!  Who has bewitched you that you should not obey the truth, before whose eyes Jesus Christ was clearly portrayed among you as crucified.  This only I want to learn from you: Did you receive the Spirit by the works of the law, or by the hearing of faith?  Are you so foolish?  Having begun in the Spirit, are you now being made </a:t>
            </a:r>
          </a:p>
        </p:txBody>
      </p:sp>
    </p:spTree>
    <p:extLst>
      <p:ext uri="{BB962C8B-B14F-4D97-AF65-F5344CB8AC3E}">
        <p14:creationId xmlns:p14="http://schemas.microsoft.com/office/powerpoint/2010/main" val="1458091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400" dirty="0"/>
              <a:t>Galatians 3:1-9</a:t>
            </a:r>
          </a:p>
          <a:p>
            <a:pPr marL="0" indent="0">
              <a:buNone/>
            </a:pPr>
            <a:r>
              <a:rPr lang="en-US" sz="4400" b="1" i="1" dirty="0">
                <a:effectLst/>
                <a:ea typeface="Calibri" panose="020F0502020204030204" pitchFamily="34" charset="0"/>
              </a:rPr>
              <a:t>perfect by the flesh?  Therefore He who supplies the Spirit to you and works miracles among you, does He do it by the works of the law, or by the hearing of faith? – just as Abraham “believed God, and it was accounted to him for righteousness.”</a:t>
            </a:r>
            <a:r>
              <a:rPr lang="en-US" sz="4400" i="0" dirty="0">
                <a:effectLst/>
                <a:ea typeface="Calibri" panose="020F0502020204030204" pitchFamily="34" charset="0"/>
              </a:rPr>
              <a:t>  </a:t>
            </a:r>
            <a:r>
              <a:rPr lang="en-US" sz="4400" b="1" i="1" dirty="0">
                <a:effectLst/>
                <a:ea typeface="Calibri" panose="020F0502020204030204" pitchFamily="34" charset="0"/>
              </a:rPr>
              <a:t>“Therefore know that only those who are of faith are sons of Abraham.  And the</a:t>
            </a:r>
          </a:p>
        </p:txBody>
      </p:sp>
    </p:spTree>
    <p:extLst>
      <p:ext uri="{BB962C8B-B14F-4D97-AF65-F5344CB8AC3E}">
        <p14:creationId xmlns:p14="http://schemas.microsoft.com/office/powerpoint/2010/main" val="23507664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4400" dirty="0"/>
              <a:t>Galatians 3:1-9</a:t>
            </a:r>
          </a:p>
          <a:p>
            <a:pPr marL="0" indent="0">
              <a:buNone/>
            </a:pPr>
            <a:r>
              <a:rPr lang="en-US" sz="4400" b="1" i="1" dirty="0">
                <a:effectLst/>
                <a:ea typeface="Calibri" panose="020F0502020204030204" pitchFamily="34" charset="0"/>
              </a:rPr>
              <a:t>Scripture, foreseeing that God would justify the Gentiles by faith, preached the gospel to Abraham beforehand, saying, “In you all the nations shall be blessed.”  So then those who are of faith are blessed with believing Abraham.”</a:t>
            </a:r>
            <a:r>
              <a:rPr lang="en-US" sz="4400" i="0" dirty="0">
                <a:effectLst/>
                <a:ea typeface="Calibri" panose="020F0502020204030204" pitchFamily="34" charset="0"/>
              </a:rPr>
              <a:t> </a:t>
            </a:r>
            <a:endParaRPr lang="en-US" sz="4400" b="1" i="1" dirty="0">
              <a:effectLst/>
              <a:ea typeface="Calibri" panose="020F0502020204030204" pitchFamily="34" charset="0"/>
            </a:endParaRPr>
          </a:p>
        </p:txBody>
      </p:sp>
    </p:spTree>
    <p:extLst>
      <p:ext uri="{BB962C8B-B14F-4D97-AF65-F5344CB8AC3E}">
        <p14:creationId xmlns:p14="http://schemas.microsoft.com/office/powerpoint/2010/main" val="32963527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lgn="ctr">
              <a:buNone/>
            </a:pPr>
            <a:r>
              <a:rPr lang="en-US" sz="5400" i="0" dirty="0">
                <a:effectLst/>
                <a:ea typeface="Calibri" panose="020F0502020204030204" pitchFamily="34" charset="0"/>
              </a:rPr>
              <a:t>As we can see by Paul’s rebuke of the Galatian believers, straying from the truth of grace through faith is certainly not the desired practice and will do nothing but hinder their spiritual growth in their relationship with Christ. </a:t>
            </a:r>
            <a:endParaRPr lang="en-US" sz="5400" b="1" i="1" dirty="0">
              <a:effectLst/>
              <a:ea typeface="Calibri" panose="020F0502020204030204" pitchFamily="34" charset="0"/>
            </a:endParaRPr>
          </a:p>
        </p:txBody>
      </p:sp>
    </p:spTree>
    <p:extLst>
      <p:ext uri="{BB962C8B-B14F-4D97-AF65-F5344CB8AC3E}">
        <p14:creationId xmlns:p14="http://schemas.microsoft.com/office/powerpoint/2010/main" val="42679945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lgn="ctr">
              <a:buNone/>
            </a:pPr>
            <a:endParaRPr lang="en-US" sz="4400" i="0" dirty="0">
              <a:effectLst/>
              <a:ea typeface="Calibri" panose="020F0502020204030204" pitchFamily="34" charset="0"/>
            </a:endParaRPr>
          </a:p>
          <a:p>
            <a:pPr marL="0" indent="0" algn="ctr">
              <a:buNone/>
            </a:pPr>
            <a:r>
              <a:rPr lang="en-US" sz="6000" i="0" dirty="0">
                <a:effectLst/>
                <a:ea typeface="Calibri" panose="020F0502020204030204" pitchFamily="34" charset="0"/>
              </a:rPr>
              <a:t>The question of whether one can be saved by adding these things to their idea of salvation really boils down to what did they believe at their starting point?</a:t>
            </a:r>
          </a:p>
          <a:p>
            <a:pPr marL="0" indent="0" algn="ctr">
              <a:buNone/>
            </a:pPr>
            <a:r>
              <a:rPr lang="en-US" sz="4800" i="0" dirty="0">
                <a:effectLst/>
                <a:ea typeface="Calibri" panose="020F0502020204030204" pitchFamily="34" charset="0"/>
              </a:rPr>
              <a:t> </a:t>
            </a:r>
            <a:endParaRPr lang="en-US" sz="4800" b="1" i="1" dirty="0">
              <a:effectLst/>
              <a:ea typeface="Calibri" panose="020F0502020204030204" pitchFamily="34" charset="0"/>
            </a:endParaRPr>
          </a:p>
        </p:txBody>
      </p:sp>
    </p:spTree>
    <p:extLst>
      <p:ext uri="{BB962C8B-B14F-4D97-AF65-F5344CB8AC3E}">
        <p14:creationId xmlns:p14="http://schemas.microsoft.com/office/powerpoint/2010/main" val="29448643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marR="0" indent="0" algn="ctr">
              <a:spcBef>
                <a:spcPts val="0"/>
              </a:spcBef>
              <a:spcAft>
                <a:spcPts val="0"/>
              </a:spcAft>
              <a:buNone/>
            </a:pPr>
            <a:r>
              <a:rPr lang="en-US" sz="5400" kern="100" dirty="0">
                <a:latin typeface="Times New Roman" panose="02020603050405020304" pitchFamily="18" charset="0"/>
                <a:ea typeface="Calibri" panose="020F0502020204030204" pitchFamily="34" charset="0"/>
                <a:cs typeface="Times New Roman" panose="02020603050405020304" pitchFamily="18" charset="0"/>
              </a:rPr>
              <a:t>I</a:t>
            </a:r>
            <a:r>
              <a:rPr lang="en-US" sz="5400" i="0" kern="100" dirty="0">
                <a:effectLst/>
                <a:latin typeface="Times New Roman" panose="02020603050405020304" pitchFamily="18" charset="0"/>
                <a:ea typeface="Calibri" panose="020F0502020204030204" pitchFamily="34" charset="0"/>
                <a:cs typeface="Times New Roman" panose="02020603050405020304" pitchFamily="18" charset="0"/>
              </a:rPr>
              <a:t>f one’s supposed starting point in their religious journey is taking the position that believing in Christ alone is not sufficient and that more needs to be added to it, then I would say that no, that person has not received God’s gracious gift of everlasting life.  </a:t>
            </a:r>
            <a:r>
              <a:rPr lang="en-US" sz="5400" i="0" dirty="0">
                <a:effectLst/>
                <a:ea typeface="Calibri" panose="020F0502020204030204" pitchFamily="34" charset="0"/>
              </a:rPr>
              <a:t> </a:t>
            </a:r>
            <a:endParaRPr lang="en-US" sz="5400" b="1" i="1" dirty="0">
              <a:effectLst/>
              <a:ea typeface="Calibri" panose="020F0502020204030204" pitchFamily="34" charset="0"/>
            </a:endParaRPr>
          </a:p>
        </p:txBody>
      </p:sp>
    </p:spTree>
    <p:extLst>
      <p:ext uri="{BB962C8B-B14F-4D97-AF65-F5344CB8AC3E}">
        <p14:creationId xmlns:p14="http://schemas.microsoft.com/office/powerpoint/2010/main" val="14246296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7BB2-FC46-D356-8DE6-82E89FE974DE}"/>
              </a:ext>
            </a:extLst>
          </p:cNvPr>
          <p:cNvSpPr>
            <a:spLocks noGrp="1"/>
          </p:cNvSpPr>
          <p:nvPr>
            <p:ph type="title"/>
          </p:nvPr>
        </p:nvSpPr>
        <p:spPr/>
        <p:txBody>
          <a:bodyPr/>
          <a:lstStyle/>
          <a:p>
            <a:pPr algn="ctr"/>
            <a:r>
              <a:rPr lang="en-US" b="1" dirty="0">
                <a:solidFill>
                  <a:srgbClr val="00B0F0"/>
                </a:solidFill>
              </a:rPr>
              <a:t>Every Believer Should Be Familiar with the Doctrine of Eternal Salvation</a:t>
            </a:r>
          </a:p>
        </p:txBody>
      </p:sp>
    </p:spTree>
    <p:extLst>
      <p:ext uri="{BB962C8B-B14F-4D97-AF65-F5344CB8AC3E}">
        <p14:creationId xmlns:p14="http://schemas.microsoft.com/office/powerpoint/2010/main" val="920064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7BB2-FC46-D356-8DE6-82E89FE974DE}"/>
              </a:ext>
            </a:extLst>
          </p:cNvPr>
          <p:cNvSpPr>
            <a:spLocks noGrp="1"/>
          </p:cNvSpPr>
          <p:nvPr>
            <p:ph type="title"/>
          </p:nvPr>
        </p:nvSpPr>
        <p:spPr/>
        <p:txBody>
          <a:bodyPr/>
          <a:lstStyle/>
          <a:p>
            <a:pPr algn="ctr"/>
            <a:r>
              <a:rPr lang="en-US" b="1" dirty="0">
                <a:solidFill>
                  <a:srgbClr val="00B0F0"/>
                </a:solidFill>
              </a:rPr>
              <a:t>Every Believer Should Be Familiar with the Doctrine of Eternal Salvation</a:t>
            </a:r>
          </a:p>
        </p:txBody>
      </p:sp>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p:txBody>
          <a:bodyPr>
            <a:normAutofit/>
          </a:bodyPr>
          <a:lstStyle/>
          <a:p>
            <a:pPr marL="514350" indent="-514350">
              <a:buFont typeface="+mj-lt"/>
              <a:buAutoNum type="arabicPeriod"/>
            </a:pPr>
            <a:r>
              <a:rPr lang="en-US" sz="4000" dirty="0">
                <a:solidFill>
                  <a:srgbClr val="FFFF00"/>
                </a:solidFill>
                <a:ea typeface="Calibri" panose="020F0502020204030204" pitchFamily="34" charset="0"/>
              </a:rPr>
              <a:t>S</a:t>
            </a:r>
            <a:r>
              <a:rPr lang="en-US" sz="4000" i="0" dirty="0">
                <a:solidFill>
                  <a:srgbClr val="FFFF00"/>
                </a:solidFill>
                <a:effectLst/>
                <a:ea typeface="Calibri" panose="020F0502020204030204" pitchFamily="34" charset="0"/>
              </a:rPr>
              <a:t>o that every single believer can have 100% confidence that their eternal destiny with Christ is secure, because Christ is the One that makes it secure, plain and simple.</a:t>
            </a:r>
            <a:endParaRPr lang="en-US" sz="4000" dirty="0">
              <a:solidFill>
                <a:srgbClr val="FFFF00"/>
              </a:solidFill>
            </a:endParaRPr>
          </a:p>
        </p:txBody>
      </p:sp>
    </p:spTree>
    <p:extLst>
      <p:ext uri="{BB962C8B-B14F-4D97-AF65-F5344CB8AC3E}">
        <p14:creationId xmlns:p14="http://schemas.microsoft.com/office/powerpoint/2010/main" val="19379906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7BB2-FC46-D356-8DE6-82E89FE974DE}"/>
              </a:ext>
            </a:extLst>
          </p:cNvPr>
          <p:cNvSpPr>
            <a:spLocks noGrp="1"/>
          </p:cNvSpPr>
          <p:nvPr>
            <p:ph type="title"/>
          </p:nvPr>
        </p:nvSpPr>
        <p:spPr/>
        <p:txBody>
          <a:bodyPr/>
          <a:lstStyle/>
          <a:p>
            <a:pPr algn="ctr"/>
            <a:r>
              <a:rPr lang="en-US" b="1" dirty="0">
                <a:solidFill>
                  <a:srgbClr val="00B0F0"/>
                </a:solidFill>
              </a:rPr>
              <a:t>Every Believer Should Be Familiar with the Doctrine of Eternal Salvation</a:t>
            </a:r>
          </a:p>
        </p:txBody>
      </p:sp>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p:txBody>
          <a:bodyPr>
            <a:normAutofit/>
          </a:bodyPr>
          <a:lstStyle/>
          <a:p>
            <a:pPr marL="514350" indent="-514350">
              <a:buFont typeface="+mj-lt"/>
              <a:buAutoNum type="arabicPeriod"/>
            </a:pPr>
            <a:r>
              <a:rPr lang="en-US" sz="4000" dirty="0">
                <a:ea typeface="Calibri" panose="020F0502020204030204" pitchFamily="34" charset="0"/>
              </a:rPr>
              <a:t>S</a:t>
            </a:r>
            <a:r>
              <a:rPr lang="en-US" sz="4000" i="0" dirty="0">
                <a:effectLst/>
                <a:ea typeface="Calibri" panose="020F0502020204030204" pitchFamily="34" charset="0"/>
              </a:rPr>
              <a:t>o that every single believer can have 100% confidence that their eternal destiny with Christ is secure, because Christ is the One that makes it secure, plain and simple.</a:t>
            </a:r>
          </a:p>
          <a:p>
            <a:pPr marL="514350" indent="-514350">
              <a:buFont typeface="+mj-lt"/>
              <a:buAutoNum type="arabicPeriod"/>
            </a:pPr>
            <a:r>
              <a:rPr lang="en-US" sz="4000" dirty="0">
                <a:solidFill>
                  <a:srgbClr val="FFFF00"/>
                </a:solidFill>
                <a:ea typeface="Calibri" panose="020F0502020204030204" pitchFamily="34" charset="0"/>
              </a:rPr>
              <a:t>S</a:t>
            </a:r>
            <a:r>
              <a:rPr lang="en-US" sz="4000" i="0" dirty="0">
                <a:solidFill>
                  <a:srgbClr val="FFFF00"/>
                </a:solidFill>
                <a:effectLst/>
                <a:ea typeface="Calibri" panose="020F0502020204030204" pitchFamily="34" charset="0"/>
              </a:rPr>
              <a:t>o that they can teach others about the most important thing in life – that God also wants them to experience everlasting life with Him.</a:t>
            </a:r>
            <a:endParaRPr lang="en-US" sz="4000" dirty="0">
              <a:solidFill>
                <a:srgbClr val="FFFF00"/>
              </a:solidFill>
            </a:endParaRPr>
          </a:p>
        </p:txBody>
      </p:sp>
    </p:spTree>
    <p:extLst>
      <p:ext uri="{BB962C8B-B14F-4D97-AF65-F5344CB8AC3E}">
        <p14:creationId xmlns:p14="http://schemas.microsoft.com/office/powerpoint/2010/main" val="32159953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marR="0" indent="0" algn="ctr">
              <a:spcBef>
                <a:spcPts val="0"/>
              </a:spcBef>
              <a:spcAft>
                <a:spcPts val="0"/>
              </a:spcAft>
              <a:buNone/>
            </a:pPr>
            <a:r>
              <a:rPr lang="en-US" sz="5400"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Stick to the basics and don’t overcomplicate things!</a:t>
            </a:r>
            <a:endParaRPr lang="en-US" sz="5400" b="1" i="1" dirty="0">
              <a:solidFill>
                <a:srgbClr val="FFFF00"/>
              </a:solidFill>
              <a:effectLst/>
              <a:ea typeface="Calibri" panose="020F0502020204030204" pitchFamily="34" charset="0"/>
            </a:endParaRPr>
          </a:p>
        </p:txBody>
      </p:sp>
    </p:spTree>
    <p:extLst>
      <p:ext uri="{BB962C8B-B14F-4D97-AF65-F5344CB8AC3E}">
        <p14:creationId xmlns:p14="http://schemas.microsoft.com/office/powerpoint/2010/main" val="325952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rmAutofit/>
          </a:bodyPr>
          <a:lstStyle/>
          <a:p>
            <a:pPr marL="0" indent="0">
              <a:buNone/>
            </a:pPr>
            <a:r>
              <a:rPr lang="en-US" sz="4400" dirty="0">
                <a:effectLst/>
                <a:latin typeface="Times New Roman" panose="02020603050405020304" pitchFamily="18" charset="0"/>
                <a:ea typeface="Calibri" panose="020F0502020204030204" pitchFamily="34" charset="0"/>
              </a:rPr>
              <a:t>he found his finger resting on the second part of </a:t>
            </a:r>
            <a:r>
              <a:rPr lang="en-US" sz="4400" u="sng" dirty="0">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Matthew 27:5</a:t>
            </a:r>
            <a:r>
              <a:rPr lang="en-US" sz="4400" dirty="0">
                <a:effectLst/>
                <a:latin typeface="Times New Roman" panose="02020603050405020304" pitchFamily="18" charset="0"/>
                <a:ea typeface="Calibri" panose="020F0502020204030204" pitchFamily="34" charset="0"/>
              </a:rPr>
              <a:t>, which read</a:t>
            </a:r>
            <a:r>
              <a:rPr lang="en-US" sz="4400" i="1" dirty="0">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“Then Judas went out and hanged himself.</a:t>
            </a:r>
            <a:r>
              <a:rPr lang="en-US" sz="4400" b="1" dirty="0">
                <a:effectLst/>
                <a:latin typeface="Times New Roman" panose="02020603050405020304" pitchFamily="18" charset="0"/>
                <a:ea typeface="Calibri" panose="020F0502020204030204" pitchFamily="34" charset="0"/>
              </a:rPr>
              <a:t>” </a:t>
            </a:r>
            <a:r>
              <a:rPr lang="en-US" sz="4400" dirty="0">
                <a:effectLst/>
                <a:latin typeface="Times New Roman" panose="02020603050405020304" pitchFamily="18" charset="0"/>
                <a:ea typeface="Calibri" panose="020F0502020204030204" pitchFamily="34" charset="0"/>
              </a:rPr>
              <a:t>Puzzled by the Lord’s directions, but still hungry for a word from God, he called a “do-over” and flipped to another page, where his eyes fell on the latter half of </a:t>
            </a:r>
            <a:r>
              <a:rPr lang="en-US" sz="4400" u="sng" dirty="0">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Luke 10:37</a:t>
            </a:r>
            <a:r>
              <a:rPr lang="en-US" sz="4400" dirty="0">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“Jesus told him, ‘Go and do likewise.’”</a:t>
            </a:r>
            <a:endParaRPr lang="en-US" sz="4400" b="1" dirty="0"/>
          </a:p>
        </p:txBody>
      </p:sp>
    </p:spTree>
    <p:extLst>
      <p:ext uri="{BB962C8B-B14F-4D97-AF65-F5344CB8AC3E}">
        <p14:creationId xmlns:p14="http://schemas.microsoft.com/office/powerpoint/2010/main" val="34822145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marR="0" indent="0" algn="ctr">
              <a:spcBef>
                <a:spcPts val="0"/>
              </a:spcBef>
              <a:spcAft>
                <a:spcPts val="0"/>
              </a:spcAft>
              <a:buNone/>
            </a:pPr>
            <a:r>
              <a:rPr lang="en-US" sz="5400" kern="100" dirty="0">
                <a:latin typeface="Times New Roman" panose="02020603050405020304" pitchFamily="18" charset="0"/>
                <a:ea typeface="Calibri" panose="020F0502020204030204" pitchFamily="34" charset="0"/>
                <a:cs typeface="Times New Roman" panose="02020603050405020304" pitchFamily="18" charset="0"/>
              </a:rPr>
              <a:t>Stick to the basics and don’t overcomplicate things!</a:t>
            </a:r>
          </a:p>
          <a:p>
            <a:pPr marL="0" marR="0" indent="0" algn="ctr">
              <a:spcBef>
                <a:spcPts val="0"/>
              </a:spcBef>
              <a:spcAft>
                <a:spcPts val="0"/>
              </a:spcAft>
              <a:buNone/>
            </a:pPr>
            <a:endParaRPr lang="en-US" sz="5400" b="1"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5400"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Jesus kept the saving message consistent, and consistently uncomplicated.</a:t>
            </a:r>
            <a:endParaRPr lang="en-US" sz="5400" dirty="0">
              <a:solidFill>
                <a:srgbClr val="FFFF00"/>
              </a:solidFill>
              <a:effectLst/>
              <a:ea typeface="Calibri" panose="020F0502020204030204" pitchFamily="34" charset="0"/>
            </a:endParaRPr>
          </a:p>
        </p:txBody>
      </p:sp>
    </p:spTree>
    <p:extLst>
      <p:ext uri="{BB962C8B-B14F-4D97-AF65-F5344CB8AC3E}">
        <p14:creationId xmlns:p14="http://schemas.microsoft.com/office/powerpoint/2010/main" val="40479494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marR="0" indent="0" algn="ctr">
              <a:spcBef>
                <a:spcPts val="0"/>
              </a:spcBef>
              <a:spcAft>
                <a:spcPts val="0"/>
              </a:spcAft>
              <a:buNone/>
            </a:pPr>
            <a:r>
              <a:rPr lang="en-US" sz="6000" kern="100" dirty="0">
                <a:latin typeface="Times New Roman" panose="02020603050405020304" pitchFamily="18" charset="0"/>
                <a:ea typeface="Calibri" panose="020F0502020204030204" pitchFamily="34" charset="0"/>
                <a:cs typeface="Times New Roman" panose="02020603050405020304" pitchFamily="18" charset="0"/>
              </a:rPr>
              <a:t>Christ made his promise of everlasting life contingent completely upon Himself because He is the only One, as the only begotten Son of God, that has the ability to keep that promise.</a:t>
            </a:r>
            <a:endParaRPr lang="en-US" sz="6000" dirty="0">
              <a:effectLst/>
              <a:ea typeface="Calibri" panose="020F0502020204030204" pitchFamily="34" charset="0"/>
            </a:endParaRPr>
          </a:p>
        </p:txBody>
      </p:sp>
    </p:spTree>
    <p:extLst>
      <p:ext uri="{BB962C8B-B14F-4D97-AF65-F5344CB8AC3E}">
        <p14:creationId xmlns:p14="http://schemas.microsoft.com/office/powerpoint/2010/main" val="28643439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a:xfrm>
            <a:off x="838200" y="525780"/>
            <a:ext cx="10515600" cy="5651183"/>
          </a:xfrm>
        </p:spPr>
        <p:txBody>
          <a:bodyPr>
            <a:normAutofit/>
          </a:bodyPr>
          <a:lstStyle/>
          <a:p>
            <a:pPr marL="514350" indent="-514350">
              <a:buFont typeface="+mj-lt"/>
              <a:buAutoNum type="arabicPeriod"/>
            </a:pPr>
            <a:r>
              <a:rPr lang="en-US" sz="4800" i="1" dirty="0">
                <a:solidFill>
                  <a:srgbClr val="FFFF00"/>
                </a:solidFill>
                <a:effectLst/>
                <a:ea typeface="Calibri" panose="020F0502020204030204" pitchFamily="34" charset="0"/>
              </a:rPr>
              <a:t>“Do we know better than Jesus did in how to present His message of life?”</a:t>
            </a:r>
            <a:r>
              <a:rPr lang="en-US" sz="4800" i="0" dirty="0">
                <a:solidFill>
                  <a:srgbClr val="FFFF00"/>
                </a:solidFill>
                <a:effectLst/>
                <a:ea typeface="Calibri" panose="020F0502020204030204" pitchFamily="34" charset="0"/>
              </a:rPr>
              <a:t> </a:t>
            </a:r>
            <a:endParaRPr lang="en-US" sz="4800" dirty="0">
              <a:solidFill>
                <a:srgbClr val="FFFF00"/>
              </a:solidFill>
            </a:endParaRPr>
          </a:p>
        </p:txBody>
      </p:sp>
    </p:spTree>
    <p:extLst>
      <p:ext uri="{BB962C8B-B14F-4D97-AF65-F5344CB8AC3E}">
        <p14:creationId xmlns:p14="http://schemas.microsoft.com/office/powerpoint/2010/main" val="5115693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r>
              <a:rPr lang="en-US" sz="5400" dirty="0"/>
              <a:t>John 5:24</a:t>
            </a:r>
          </a:p>
          <a:p>
            <a:pPr marL="0" indent="0">
              <a:buNone/>
            </a:pPr>
            <a:r>
              <a:rPr lang="en-US" sz="5400" b="1" i="1" dirty="0">
                <a:effectLst/>
                <a:ea typeface="Calibri" panose="020F0502020204030204" pitchFamily="34" charset="0"/>
              </a:rPr>
              <a:t>“Most assuredly, I say to you, he who hears My word and believes in Him who sent Me has everlasting life, and shall not come into judgment, but has passed from death into life.”</a:t>
            </a:r>
            <a:r>
              <a:rPr lang="en-US" sz="5400" i="0" dirty="0">
                <a:effectLst/>
                <a:ea typeface="Calibri" panose="020F0502020204030204" pitchFamily="34" charset="0"/>
              </a:rPr>
              <a:t> </a:t>
            </a:r>
            <a:endParaRPr lang="en-US" sz="5400" b="1" i="1" dirty="0">
              <a:effectLst/>
              <a:ea typeface="Calibri" panose="020F0502020204030204" pitchFamily="34" charset="0"/>
            </a:endParaRPr>
          </a:p>
        </p:txBody>
      </p:sp>
    </p:spTree>
    <p:extLst>
      <p:ext uri="{BB962C8B-B14F-4D97-AF65-F5344CB8AC3E}">
        <p14:creationId xmlns:p14="http://schemas.microsoft.com/office/powerpoint/2010/main" val="15167869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a:xfrm>
            <a:off x="838200" y="525780"/>
            <a:ext cx="10515600" cy="5651183"/>
          </a:xfrm>
        </p:spPr>
        <p:txBody>
          <a:bodyPr>
            <a:normAutofit/>
          </a:bodyPr>
          <a:lstStyle/>
          <a:p>
            <a:pPr marL="514350" indent="-514350">
              <a:buFont typeface="+mj-lt"/>
              <a:buAutoNum type="arabicPeriod"/>
            </a:pPr>
            <a:r>
              <a:rPr lang="en-US" sz="4800" i="1" dirty="0">
                <a:effectLst/>
                <a:ea typeface="Calibri" panose="020F0502020204030204" pitchFamily="34" charset="0"/>
              </a:rPr>
              <a:t>“Do we know better than Jesus did in how to present His message of life?”</a:t>
            </a:r>
          </a:p>
          <a:p>
            <a:pPr marL="514350" indent="-514350">
              <a:buFont typeface="+mj-lt"/>
              <a:buAutoNum type="arabicPeriod"/>
            </a:pPr>
            <a:r>
              <a:rPr lang="en-US" sz="4800" i="1" dirty="0">
                <a:solidFill>
                  <a:srgbClr val="FFFF00"/>
                </a:solidFill>
                <a:effectLst/>
                <a:ea typeface="Calibri" panose="020F0502020204030204" pitchFamily="34" charset="0"/>
              </a:rPr>
              <a:t>“Did Jesus change His message?”</a:t>
            </a:r>
            <a:r>
              <a:rPr lang="en-US" sz="4800" i="0" dirty="0">
                <a:solidFill>
                  <a:srgbClr val="FFFF00"/>
                </a:solidFill>
                <a:effectLst/>
                <a:ea typeface="Calibri" panose="020F0502020204030204" pitchFamily="34" charset="0"/>
              </a:rPr>
              <a:t> </a:t>
            </a:r>
          </a:p>
          <a:p>
            <a:pPr marL="0" indent="0">
              <a:buNone/>
            </a:pPr>
            <a:endParaRPr lang="en-US" sz="4800" i="1" dirty="0"/>
          </a:p>
        </p:txBody>
      </p:sp>
    </p:spTree>
    <p:extLst>
      <p:ext uri="{BB962C8B-B14F-4D97-AF65-F5344CB8AC3E}">
        <p14:creationId xmlns:p14="http://schemas.microsoft.com/office/powerpoint/2010/main" val="32439611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a:xfrm>
            <a:off x="838200" y="525780"/>
            <a:ext cx="10515600" cy="5651183"/>
          </a:xfrm>
        </p:spPr>
        <p:txBody>
          <a:bodyPr>
            <a:normAutofit/>
          </a:bodyPr>
          <a:lstStyle/>
          <a:p>
            <a:pPr marL="514350" indent="-514350">
              <a:buFont typeface="+mj-lt"/>
              <a:buAutoNum type="arabicPeriod"/>
            </a:pPr>
            <a:r>
              <a:rPr lang="en-US" sz="4800" i="1" dirty="0">
                <a:effectLst/>
                <a:ea typeface="Calibri" panose="020F0502020204030204" pitchFamily="34" charset="0"/>
              </a:rPr>
              <a:t>“Do we know better than Jesus did in how to present His message of life?”</a:t>
            </a:r>
          </a:p>
          <a:p>
            <a:pPr marL="514350" indent="-514350">
              <a:buFont typeface="+mj-lt"/>
              <a:buAutoNum type="arabicPeriod"/>
            </a:pPr>
            <a:r>
              <a:rPr lang="en-US" sz="4800" i="1" dirty="0">
                <a:effectLst/>
                <a:ea typeface="Calibri" panose="020F0502020204030204" pitchFamily="34" charset="0"/>
              </a:rPr>
              <a:t>“Did Jesus change His message?”</a:t>
            </a:r>
            <a:r>
              <a:rPr lang="en-US" sz="4800" i="0" dirty="0">
                <a:effectLst/>
                <a:ea typeface="Calibri" panose="020F0502020204030204" pitchFamily="34" charset="0"/>
              </a:rPr>
              <a:t> </a:t>
            </a:r>
          </a:p>
          <a:p>
            <a:pPr marL="514350" indent="-514350">
              <a:buFont typeface="+mj-lt"/>
              <a:buAutoNum type="arabicPeriod"/>
            </a:pPr>
            <a:r>
              <a:rPr lang="en-US" sz="4800" i="1" dirty="0">
                <a:solidFill>
                  <a:srgbClr val="FFFF00"/>
                </a:solidFill>
              </a:rPr>
              <a:t>“Why should we do anything different than Jesus did?”</a:t>
            </a:r>
          </a:p>
          <a:p>
            <a:pPr marL="0" indent="0">
              <a:buNone/>
            </a:pPr>
            <a:r>
              <a:rPr lang="en-US" sz="4800" i="1" dirty="0"/>
              <a:t>    </a:t>
            </a:r>
          </a:p>
        </p:txBody>
      </p:sp>
    </p:spTree>
    <p:extLst>
      <p:ext uri="{BB962C8B-B14F-4D97-AF65-F5344CB8AC3E}">
        <p14:creationId xmlns:p14="http://schemas.microsoft.com/office/powerpoint/2010/main" val="13404557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91A7B-5A0E-9D7F-D89D-CCCA52C222E0}"/>
              </a:ext>
            </a:extLst>
          </p:cNvPr>
          <p:cNvSpPr>
            <a:spLocks noGrp="1"/>
          </p:cNvSpPr>
          <p:nvPr>
            <p:ph idx="1"/>
          </p:nvPr>
        </p:nvSpPr>
        <p:spPr>
          <a:xfrm>
            <a:off x="838200" y="525780"/>
            <a:ext cx="10515600" cy="5651183"/>
          </a:xfrm>
        </p:spPr>
        <p:txBody>
          <a:bodyPr>
            <a:normAutofit/>
          </a:bodyPr>
          <a:lstStyle/>
          <a:p>
            <a:pPr marL="514350" indent="-514350">
              <a:buFont typeface="+mj-lt"/>
              <a:buAutoNum type="arabicPeriod"/>
            </a:pPr>
            <a:r>
              <a:rPr lang="en-US" sz="4800" i="1" dirty="0">
                <a:effectLst/>
                <a:ea typeface="Calibri" panose="020F0502020204030204" pitchFamily="34" charset="0"/>
              </a:rPr>
              <a:t>“Do we know better than Jesus did in how to present His message of life?”</a:t>
            </a:r>
          </a:p>
          <a:p>
            <a:pPr marL="514350" indent="-514350">
              <a:buFont typeface="+mj-lt"/>
              <a:buAutoNum type="arabicPeriod"/>
            </a:pPr>
            <a:r>
              <a:rPr lang="en-US" sz="4800" i="1" dirty="0">
                <a:effectLst/>
                <a:ea typeface="Calibri" panose="020F0502020204030204" pitchFamily="34" charset="0"/>
              </a:rPr>
              <a:t>“Did Jesus change His message?”</a:t>
            </a:r>
            <a:r>
              <a:rPr lang="en-US" sz="4800" i="0" dirty="0">
                <a:effectLst/>
                <a:ea typeface="Calibri" panose="020F0502020204030204" pitchFamily="34" charset="0"/>
              </a:rPr>
              <a:t> </a:t>
            </a:r>
          </a:p>
          <a:p>
            <a:pPr marL="514350" indent="-514350">
              <a:buFont typeface="+mj-lt"/>
              <a:buAutoNum type="arabicPeriod"/>
            </a:pPr>
            <a:r>
              <a:rPr lang="en-US" sz="4800" i="1" dirty="0"/>
              <a:t>“Why should we do anything different than Jesus did?”</a:t>
            </a:r>
          </a:p>
          <a:p>
            <a:pPr marL="0" indent="0">
              <a:buNone/>
            </a:pPr>
            <a:r>
              <a:rPr lang="en-US" sz="4800" i="1" dirty="0"/>
              <a:t>    </a:t>
            </a:r>
            <a:r>
              <a:rPr lang="en-US" sz="4800" i="1" dirty="0">
                <a:solidFill>
                  <a:srgbClr val="FFFF00"/>
                </a:solidFill>
              </a:rPr>
              <a:t>“Why should our message of life be any    </a:t>
            </a:r>
          </a:p>
          <a:p>
            <a:pPr marL="0" indent="0">
              <a:buNone/>
            </a:pPr>
            <a:r>
              <a:rPr lang="en-US" sz="4800" i="1" dirty="0">
                <a:solidFill>
                  <a:srgbClr val="FFFF00"/>
                </a:solidFill>
              </a:rPr>
              <a:t>    different than Jesus’ message is?”</a:t>
            </a:r>
          </a:p>
          <a:p>
            <a:pPr marL="0" indent="0">
              <a:buNone/>
            </a:pPr>
            <a:endParaRPr lang="en-US" sz="4800" i="1" dirty="0"/>
          </a:p>
        </p:txBody>
      </p:sp>
    </p:spTree>
    <p:extLst>
      <p:ext uri="{BB962C8B-B14F-4D97-AF65-F5344CB8AC3E}">
        <p14:creationId xmlns:p14="http://schemas.microsoft.com/office/powerpoint/2010/main" val="2064755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Autofit/>
          </a:bodyPr>
          <a:lstStyle/>
          <a:p>
            <a:pPr marL="0" indent="0">
              <a:buNone/>
            </a:pPr>
            <a:endParaRPr lang="en-US" sz="5400" dirty="0"/>
          </a:p>
          <a:p>
            <a:pPr marL="0" indent="0">
              <a:buNone/>
            </a:pPr>
            <a:r>
              <a:rPr lang="en-US" sz="5400" dirty="0"/>
              <a:t>John 3:16</a:t>
            </a:r>
          </a:p>
          <a:p>
            <a:pPr marL="0" indent="0">
              <a:buNone/>
            </a:pPr>
            <a:r>
              <a:rPr lang="en-US" sz="5400" b="1" i="1" dirty="0">
                <a:effectLst/>
                <a:ea typeface="Calibri" panose="020F0502020204030204" pitchFamily="34" charset="0"/>
              </a:rPr>
              <a:t>“For God so loved the world that He gave His only begotten Son, that whoever believes in Him should not perish but have everlasting life.”</a:t>
            </a:r>
            <a:r>
              <a:rPr lang="en-US" sz="5400" i="0" dirty="0">
                <a:effectLst/>
                <a:ea typeface="Calibri" panose="020F0502020204030204" pitchFamily="34" charset="0"/>
              </a:rPr>
              <a:t> </a:t>
            </a:r>
            <a:endParaRPr lang="en-US" sz="5400" b="1" i="1" dirty="0">
              <a:effectLst/>
              <a:ea typeface="Calibri" panose="020F0502020204030204" pitchFamily="34" charset="0"/>
            </a:endParaRPr>
          </a:p>
        </p:txBody>
      </p:sp>
    </p:spTree>
    <p:extLst>
      <p:ext uri="{BB962C8B-B14F-4D97-AF65-F5344CB8AC3E}">
        <p14:creationId xmlns:p14="http://schemas.microsoft.com/office/powerpoint/2010/main" val="169007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rmAutofit/>
          </a:bodyPr>
          <a:lstStyle/>
          <a:p>
            <a:pPr marL="0" indent="0">
              <a:buNone/>
            </a:pPr>
            <a:r>
              <a:rPr lang="en-US" sz="4400" dirty="0">
                <a:effectLst/>
                <a:latin typeface="Times New Roman" panose="02020603050405020304" pitchFamily="18" charset="0"/>
                <a:ea typeface="Calibri" panose="020F0502020204030204" pitchFamily="34" charset="0"/>
              </a:rPr>
              <a:t>Flustered, but chalking it up to coincidence, the man decided to give his method one last chance. Saying a quick prayer, he flipped the pages and inserted his finger between two of them, pointing to the end of </a:t>
            </a:r>
            <a:r>
              <a:rPr lang="en-US" sz="4400" u="sng" dirty="0">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John 13:27</a:t>
            </a:r>
            <a:r>
              <a:rPr lang="en-US" sz="4400" dirty="0">
                <a:effectLst/>
                <a:latin typeface="Times New Roman" panose="02020603050405020304" pitchFamily="18" charset="0"/>
                <a:ea typeface="Calibri" panose="020F0502020204030204" pitchFamily="34" charset="0"/>
              </a:rPr>
              <a:t>. There, staring up at him, were these words: </a:t>
            </a:r>
            <a:r>
              <a:rPr lang="en-US" sz="4400" b="1" i="1" dirty="0">
                <a:effectLst/>
                <a:latin typeface="Times New Roman" panose="02020603050405020304" pitchFamily="18" charset="0"/>
                <a:ea typeface="Calibri" panose="020F0502020204030204" pitchFamily="34" charset="0"/>
              </a:rPr>
              <a:t>“‘What you are about to do, do quickly,’ Jesus told him.”</a:t>
            </a:r>
            <a:endParaRPr lang="en-US" sz="4400" b="1" dirty="0"/>
          </a:p>
        </p:txBody>
      </p:sp>
    </p:spTree>
    <p:extLst>
      <p:ext uri="{BB962C8B-B14F-4D97-AF65-F5344CB8AC3E}">
        <p14:creationId xmlns:p14="http://schemas.microsoft.com/office/powerpoint/2010/main" val="56775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5"/>
            <a:ext cx="10515600" cy="5508748"/>
          </a:xfrm>
        </p:spPr>
        <p:txBody>
          <a:bodyPr>
            <a:noAutofit/>
          </a:bodyPr>
          <a:lstStyle/>
          <a:p>
            <a:pPr marL="0" indent="0">
              <a:buNone/>
            </a:pPr>
            <a:r>
              <a:rPr lang="en-US" sz="4400" dirty="0"/>
              <a:t>1 Peter 3:13-17</a:t>
            </a:r>
          </a:p>
          <a:p>
            <a:pPr marL="0" indent="0">
              <a:buNone/>
            </a:pPr>
            <a:r>
              <a:rPr lang="en-US" sz="4400" b="1" i="1" dirty="0">
                <a:effectLst/>
                <a:ea typeface="Calibri" panose="020F0502020204030204" pitchFamily="34" charset="0"/>
              </a:rPr>
              <a:t>“And who is he who will harm you if you become followers of what is good?  But even if you should suffer for righteousness’ sake, you are blessed.  “And do not be afraid of their threats, nor be troubled.”  But sanctify the Lord God in your hearts, and always be ready to give a defense to</a:t>
            </a:r>
            <a:endParaRPr lang="en-US" sz="4400" dirty="0"/>
          </a:p>
        </p:txBody>
      </p:sp>
    </p:spTree>
    <p:extLst>
      <p:ext uri="{BB962C8B-B14F-4D97-AF65-F5344CB8AC3E}">
        <p14:creationId xmlns:p14="http://schemas.microsoft.com/office/powerpoint/2010/main" val="954760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838200" y="668214"/>
            <a:ext cx="10515600" cy="5938325"/>
          </a:xfrm>
        </p:spPr>
        <p:txBody>
          <a:bodyPr>
            <a:normAutofit/>
          </a:bodyPr>
          <a:lstStyle/>
          <a:p>
            <a:pPr marL="0" indent="0">
              <a:buNone/>
            </a:pPr>
            <a:r>
              <a:rPr lang="en-US" sz="4400" dirty="0"/>
              <a:t>1 Peter 3:13-17</a:t>
            </a:r>
          </a:p>
          <a:p>
            <a:pPr marL="0" indent="0">
              <a:buNone/>
            </a:pPr>
            <a:r>
              <a:rPr lang="en-US" sz="4400" b="1" i="1" dirty="0">
                <a:effectLst/>
                <a:ea typeface="Calibri" panose="020F0502020204030204" pitchFamily="34" charset="0"/>
              </a:rPr>
              <a:t>everyone who asks you a reason for the hope that is in you, with meekness and fear; having a good conscience, that when they defame you as evildoers, those who revile your good conduct in Christ may be ashamed.  For it is better, if it is the will of God, to suffer for doing good than for doing evil.”</a:t>
            </a:r>
            <a:r>
              <a:rPr lang="en-US" sz="4400" i="1" dirty="0">
                <a:effectLst/>
                <a:ea typeface="Calibri" panose="020F0502020204030204" pitchFamily="34" charset="0"/>
              </a:rPr>
              <a:t> </a:t>
            </a:r>
            <a:endParaRPr lang="en-US" sz="4400" dirty="0"/>
          </a:p>
        </p:txBody>
      </p:sp>
    </p:spTree>
    <p:extLst>
      <p:ext uri="{BB962C8B-B14F-4D97-AF65-F5344CB8AC3E}">
        <p14:creationId xmlns:p14="http://schemas.microsoft.com/office/powerpoint/2010/main" val="1498918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21049-92F9-7CE6-CCC2-B3FAB0768D6F}"/>
              </a:ext>
            </a:extLst>
          </p:cNvPr>
          <p:cNvSpPr>
            <a:spLocks noGrp="1"/>
          </p:cNvSpPr>
          <p:nvPr>
            <p:ph idx="1"/>
          </p:nvPr>
        </p:nvSpPr>
        <p:spPr>
          <a:xfrm>
            <a:off x="712177" y="668214"/>
            <a:ext cx="10767646" cy="5938325"/>
          </a:xfrm>
        </p:spPr>
        <p:txBody>
          <a:bodyPr>
            <a:normAutofit/>
          </a:bodyPr>
          <a:lstStyle/>
          <a:p>
            <a:pPr marL="0" indent="0">
              <a:buNone/>
            </a:pPr>
            <a:r>
              <a:rPr lang="en-US" sz="4400" dirty="0"/>
              <a:t>1 Peter 3:15</a:t>
            </a:r>
          </a:p>
          <a:p>
            <a:pPr marL="0" indent="0">
              <a:buNone/>
            </a:pPr>
            <a:r>
              <a:rPr lang="en-US" sz="4400" b="1" i="1" dirty="0">
                <a:effectLst/>
                <a:ea typeface="Calibri" panose="020F0502020204030204" pitchFamily="34" charset="0"/>
              </a:rPr>
              <a:t>“… and always be ready to give a defense to everyone who asks you a reason for the hope that is in you, with meekness and fear;”</a:t>
            </a:r>
          </a:p>
        </p:txBody>
      </p:sp>
    </p:spTree>
    <p:extLst>
      <p:ext uri="{BB962C8B-B14F-4D97-AF65-F5344CB8AC3E}">
        <p14:creationId xmlns:p14="http://schemas.microsoft.com/office/powerpoint/2010/main" val="21390156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2244</Words>
  <Application>Microsoft Office PowerPoint</Application>
  <PresentationFormat>Widescreen</PresentationFormat>
  <Paragraphs>129</Paragraphs>
  <Slides>57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Every Believer Should Be Familiar with the Doctrine of Eternal Salvation</vt:lpstr>
      <vt:lpstr>Every Believer Should Be Familiar with the Doctrine of Eternal Salvation</vt:lpstr>
      <vt:lpstr>Every Believer Should Be Familiar with the Doctrine of Eternal Salvation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6</cp:revision>
  <dcterms:created xsi:type="dcterms:W3CDTF">2023-05-07T05:00:19Z</dcterms:created>
  <dcterms:modified xsi:type="dcterms:W3CDTF">2023-05-07T05:55:39Z</dcterms:modified>
</cp:coreProperties>
</file>