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0" r:id="rId17"/>
    <p:sldId id="271" r:id="rId18"/>
    <p:sldId id="272" r:id="rId19"/>
    <p:sldId id="274" r:id="rId20"/>
    <p:sldId id="275" r:id="rId21"/>
    <p:sldId id="276" r:id="rId22"/>
    <p:sldId id="277" r:id="rId23"/>
    <p:sldId id="279" r:id="rId24"/>
    <p:sldId id="280" r:id="rId25"/>
    <p:sldId id="281" r:id="rId26"/>
    <p:sldId id="282" r:id="rId27"/>
    <p:sldId id="283" r:id="rId28"/>
    <p:sldId id="284" r:id="rId29"/>
    <p:sldId id="285" r:id="rId30"/>
    <p:sldId id="286" r:id="rId31"/>
    <p:sldId id="287" r:id="rId32"/>
    <p:sldId id="289" r:id="rId33"/>
    <p:sldId id="288"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9" r:id="rId61"/>
    <p:sldId id="318" r:id="rId62"/>
    <p:sldId id="316" r:id="rId63"/>
    <p:sldId id="317"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2" d="100"/>
          <a:sy n="82"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abcdef.wiki/wiki/Waco_Siege"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mylespower.co.uk/tag/branch-davidian-seventh-day-adventists/" TargetMode="External"/><Relationship Id="rId4" Type="http://schemas.openxmlformats.org/officeDocument/2006/relationships/image" Target="../media/image2.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elojocritico.net/jim-jones-prodigios-y-milagros-de-un-predicador-apocaliptico/" TargetMode="External"/><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hyperlink" Target="https://kopipasss.blogspot.com/2015/08/foto-foto-900-mangsa-bunuh-diri.html" TargetMode="External"/><Relationship Id="rId4" Type="http://schemas.openxmlformats.org/officeDocument/2006/relationships/image" Target="../media/image5.jp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ixabay.com/en/islam-icon-symbol-religion-islamic-2837798/"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www.indianetzone.com/50/prophets_islam.htm" TargetMode="Externa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hyperlink" Target="https://courses.lumenlearning.com/sac-ushistory1/chapter/antebellum-communal-experiments/"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39948"/>
            <a:ext cx="9144000" cy="2387600"/>
          </a:xfrm>
        </p:spPr>
        <p:txBody>
          <a:bodyPr>
            <a:normAutofit/>
          </a:bodyPr>
          <a:lstStyle/>
          <a:p>
            <a:r>
              <a:rPr lang="en-US" sz="9600" b="1" dirty="0">
                <a:cs typeface="Calibri Light"/>
              </a:rPr>
              <a:t>Colossians</a:t>
            </a:r>
            <a:endParaRPr lang="en-US"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000" dirty="0"/>
              <a:t>2 Timothy 3:16-17</a:t>
            </a:r>
          </a:p>
          <a:p>
            <a:pPr marL="0" indent="0">
              <a:buNone/>
            </a:pPr>
            <a:r>
              <a:rPr lang="en-US" sz="4000" b="1" i="1" dirty="0">
                <a:effectLst/>
                <a:latin typeface="Times New Roman" panose="02020603050405020304" pitchFamily="18" charset="0"/>
                <a:ea typeface="Calibri" panose="020F0502020204030204" pitchFamily="34" charset="0"/>
              </a:rPr>
              <a:t>“All Scripture is given by inspiration of God, and is profitable for doctrine, for reproof, for correction, for instruction in righteousness, that the man of </a:t>
            </a:r>
            <a:r>
              <a:rPr lang="en-US" sz="4000" b="1" i="1" dirty="0">
                <a:solidFill>
                  <a:srgbClr val="FFFF00"/>
                </a:solidFill>
                <a:effectLst/>
                <a:latin typeface="Times New Roman" panose="02020603050405020304" pitchFamily="18" charset="0"/>
                <a:ea typeface="Calibri" panose="020F0502020204030204" pitchFamily="34" charset="0"/>
              </a:rPr>
              <a:t>God</a:t>
            </a:r>
            <a:r>
              <a:rPr lang="en-US" sz="4000" b="1" i="1" dirty="0">
                <a:effectLst/>
                <a:latin typeface="Times New Roman" panose="02020603050405020304" pitchFamily="18" charset="0"/>
                <a:ea typeface="Calibri" panose="020F0502020204030204" pitchFamily="34" charset="0"/>
              </a:rPr>
              <a:t> may be complete, thoroughly equipped for every good work.”</a:t>
            </a:r>
            <a:r>
              <a:rPr lang="en-US" sz="4000" dirty="0">
                <a:effectLst/>
                <a:latin typeface="Times New Roman" panose="02020603050405020304" pitchFamily="18" charset="0"/>
                <a:ea typeface="Calibri" panose="020F0502020204030204" pitchFamily="34" charset="0"/>
              </a:rPr>
              <a:t> </a:t>
            </a:r>
            <a:endParaRPr lang="en-US" sz="4000" dirty="0"/>
          </a:p>
        </p:txBody>
      </p:sp>
      <p:sp>
        <p:nvSpPr>
          <p:cNvPr id="2" name="TextBox 1">
            <a:extLst>
              <a:ext uri="{FF2B5EF4-FFF2-40B4-BE49-F238E27FC236}">
                <a16:creationId xmlns:a16="http://schemas.microsoft.com/office/drawing/2014/main" id="{31BA5369-B32D-CBB9-8455-C6000DC03484}"/>
              </a:ext>
            </a:extLst>
          </p:cNvPr>
          <p:cNvSpPr txBox="1"/>
          <p:nvPr/>
        </p:nvSpPr>
        <p:spPr>
          <a:xfrm>
            <a:off x="678180" y="4732025"/>
            <a:ext cx="2732351" cy="1938992"/>
          </a:xfrm>
          <a:prstGeom prst="rect">
            <a:avLst/>
          </a:prstGeom>
          <a:noFill/>
        </p:spPr>
        <p:txBody>
          <a:bodyPr wrap="none" rtlCol="0">
            <a:spAutoFit/>
          </a:bodyPr>
          <a:lstStyle/>
          <a:p>
            <a:pPr algn="ctr"/>
            <a:r>
              <a:rPr lang="en-US" sz="6000" dirty="0"/>
              <a:t>God</a:t>
            </a:r>
          </a:p>
          <a:p>
            <a:pPr algn="ctr"/>
            <a:r>
              <a:rPr lang="en-US" sz="6000" dirty="0"/>
              <a:t>“Theos”</a:t>
            </a:r>
          </a:p>
        </p:txBody>
      </p:sp>
      <p:sp>
        <p:nvSpPr>
          <p:cNvPr id="4" name="Arrow: Up 3">
            <a:extLst>
              <a:ext uri="{FF2B5EF4-FFF2-40B4-BE49-F238E27FC236}">
                <a16:creationId xmlns:a16="http://schemas.microsoft.com/office/drawing/2014/main" id="{C155F1B6-8407-6621-60BD-CD5A7787B83A}"/>
              </a:ext>
            </a:extLst>
          </p:cNvPr>
          <p:cNvSpPr/>
          <p:nvPr/>
        </p:nvSpPr>
        <p:spPr>
          <a:xfrm rot="1123571">
            <a:off x="3268075" y="3477989"/>
            <a:ext cx="314066" cy="1976414"/>
          </a:xfrm>
          <a:prstGeom prst="upArrow">
            <a:avLst/>
          </a:prstGeom>
          <a:solidFill>
            <a:srgbClr val="FF0000">
              <a:alpha val="72157"/>
            </a:srgbClr>
          </a:solidFill>
          <a:ln>
            <a:solidFill>
              <a:srgbClr val="FF0000">
                <a:alpha val="65882"/>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85751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000" dirty="0"/>
              <a:t>2 Timothy 3:16-17</a:t>
            </a:r>
          </a:p>
          <a:p>
            <a:pPr marL="0" indent="0">
              <a:buNone/>
            </a:pPr>
            <a:r>
              <a:rPr lang="en-US" sz="4000" b="1" i="1" dirty="0">
                <a:effectLst/>
                <a:latin typeface="Times New Roman" panose="02020603050405020304" pitchFamily="18" charset="0"/>
                <a:ea typeface="Calibri" panose="020F0502020204030204" pitchFamily="34" charset="0"/>
              </a:rPr>
              <a:t>“All Scripture is given by inspiration of </a:t>
            </a:r>
            <a:r>
              <a:rPr lang="en-US" sz="4000" b="1" i="1" dirty="0">
                <a:solidFill>
                  <a:srgbClr val="FFFF00"/>
                </a:solidFill>
                <a:effectLst/>
                <a:latin typeface="Times New Roman" panose="02020603050405020304" pitchFamily="18" charset="0"/>
                <a:ea typeface="Calibri" panose="020F0502020204030204" pitchFamily="34" charset="0"/>
              </a:rPr>
              <a:t>God</a:t>
            </a:r>
            <a:r>
              <a:rPr lang="en-US" sz="4000" b="1" i="1" dirty="0">
                <a:effectLst/>
                <a:latin typeface="Times New Roman" panose="02020603050405020304" pitchFamily="18" charset="0"/>
                <a:ea typeface="Calibri" panose="020F0502020204030204" pitchFamily="34" charset="0"/>
              </a:rPr>
              <a:t>, and is profitable for doctrine, for reproof, for correction, for instruction in righteousness, that the man of </a:t>
            </a:r>
            <a:r>
              <a:rPr lang="en-US" sz="4000" b="1" i="1" dirty="0">
                <a:solidFill>
                  <a:srgbClr val="FFFF00"/>
                </a:solidFill>
                <a:effectLst/>
                <a:latin typeface="Times New Roman" panose="02020603050405020304" pitchFamily="18" charset="0"/>
                <a:ea typeface="Calibri" panose="020F0502020204030204" pitchFamily="34" charset="0"/>
              </a:rPr>
              <a:t>God</a:t>
            </a:r>
            <a:r>
              <a:rPr lang="en-US" sz="4000" b="1" i="1" dirty="0">
                <a:effectLst/>
                <a:latin typeface="Times New Roman" panose="02020603050405020304" pitchFamily="18" charset="0"/>
                <a:ea typeface="Calibri" panose="020F0502020204030204" pitchFamily="34" charset="0"/>
              </a:rPr>
              <a:t> may be complete, thoroughly equipped for every good work.”</a:t>
            </a:r>
            <a:r>
              <a:rPr lang="en-US" sz="4000" dirty="0">
                <a:effectLst/>
                <a:latin typeface="Times New Roman" panose="02020603050405020304" pitchFamily="18" charset="0"/>
                <a:ea typeface="Calibri" panose="020F0502020204030204" pitchFamily="34" charset="0"/>
              </a:rPr>
              <a:t> </a:t>
            </a:r>
            <a:endParaRPr lang="en-US" sz="4000" dirty="0"/>
          </a:p>
        </p:txBody>
      </p:sp>
      <p:sp>
        <p:nvSpPr>
          <p:cNvPr id="2" name="TextBox 1">
            <a:extLst>
              <a:ext uri="{FF2B5EF4-FFF2-40B4-BE49-F238E27FC236}">
                <a16:creationId xmlns:a16="http://schemas.microsoft.com/office/drawing/2014/main" id="{31BA5369-B32D-CBB9-8455-C6000DC03484}"/>
              </a:ext>
            </a:extLst>
          </p:cNvPr>
          <p:cNvSpPr txBox="1"/>
          <p:nvPr/>
        </p:nvSpPr>
        <p:spPr>
          <a:xfrm>
            <a:off x="678180" y="4732025"/>
            <a:ext cx="2732351" cy="1938992"/>
          </a:xfrm>
          <a:prstGeom prst="rect">
            <a:avLst/>
          </a:prstGeom>
          <a:noFill/>
        </p:spPr>
        <p:txBody>
          <a:bodyPr wrap="none" rtlCol="0">
            <a:spAutoFit/>
          </a:bodyPr>
          <a:lstStyle/>
          <a:p>
            <a:pPr algn="ctr"/>
            <a:r>
              <a:rPr lang="en-US" sz="6000" dirty="0"/>
              <a:t>God</a:t>
            </a:r>
          </a:p>
          <a:p>
            <a:pPr algn="ctr"/>
            <a:r>
              <a:rPr lang="en-US" sz="6000" dirty="0"/>
              <a:t>“Theos”</a:t>
            </a:r>
          </a:p>
        </p:txBody>
      </p:sp>
      <p:sp>
        <p:nvSpPr>
          <p:cNvPr id="4" name="Arrow: Up 3">
            <a:extLst>
              <a:ext uri="{FF2B5EF4-FFF2-40B4-BE49-F238E27FC236}">
                <a16:creationId xmlns:a16="http://schemas.microsoft.com/office/drawing/2014/main" id="{C155F1B6-8407-6621-60BD-CD5A7787B83A}"/>
              </a:ext>
            </a:extLst>
          </p:cNvPr>
          <p:cNvSpPr/>
          <p:nvPr/>
        </p:nvSpPr>
        <p:spPr>
          <a:xfrm rot="1123571">
            <a:off x="3268075" y="3477989"/>
            <a:ext cx="314066" cy="1976414"/>
          </a:xfrm>
          <a:prstGeom prst="upArrow">
            <a:avLst/>
          </a:prstGeom>
          <a:solidFill>
            <a:srgbClr val="FF0000">
              <a:alpha val="72157"/>
            </a:srgbClr>
          </a:solidFill>
          <a:ln>
            <a:solidFill>
              <a:srgbClr val="FF0000">
                <a:alpha val="65882"/>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CB32ADA-E85B-AF13-40A7-240265D7C96C}"/>
              </a:ext>
            </a:extLst>
          </p:cNvPr>
          <p:cNvSpPr txBox="1"/>
          <p:nvPr/>
        </p:nvSpPr>
        <p:spPr>
          <a:xfrm>
            <a:off x="6096001" y="3811804"/>
            <a:ext cx="5276188" cy="2554545"/>
          </a:xfrm>
          <a:prstGeom prst="rect">
            <a:avLst/>
          </a:prstGeom>
          <a:noFill/>
        </p:spPr>
        <p:txBody>
          <a:bodyPr wrap="none" rtlCol="0">
            <a:spAutoFit/>
          </a:bodyPr>
          <a:lstStyle/>
          <a:p>
            <a:pPr algn="ctr"/>
            <a:r>
              <a:rPr lang="en-US" sz="6000" dirty="0"/>
              <a:t>God</a:t>
            </a:r>
          </a:p>
          <a:p>
            <a:pPr algn="ctr"/>
            <a:r>
              <a:rPr lang="en-US" sz="6000" dirty="0"/>
              <a:t>“</a:t>
            </a:r>
            <a:r>
              <a:rPr lang="en-US" sz="6000" dirty="0" err="1"/>
              <a:t>Theopneustos</a:t>
            </a:r>
            <a:r>
              <a:rPr lang="en-US" sz="6000" dirty="0"/>
              <a:t>”</a:t>
            </a:r>
          </a:p>
          <a:p>
            <a:pPr algn="ctr"/>
            <a:r>
              <a:rPr lang="en-US" sz="4000" dirty="0"/>
              <a:t>“divinely breathed in”</a:t>
            </a:r>
          </a:p>
        </p:txBody>
      </p:sp>
      <p:sp>
        <p:nvSpPr>
          <p:cNvPr id="6" name="Arrow: Up 5">
            <a:extLst>
              <a:ext uri="{FF2B5EF4-FFF2-40B4-BE49-F238E27FC236}">
                <a16:creationId xmlns:a16="http://schemas.microsoft.com/office/drawing/2014/main" id="{73CA4CD5-704E-9048-B1F0-596F0E7D05CC}"/>
              </a:ext>
            </a:extLst>
          </p:cNvPr>
          <p:cNvSpPr/>
          <p:nvPr/>
        </p:nvSpPr>
        <p:spPr>
          <a:xfrm rot="1123571">
            <a:off x="9134705" y="1794320"/>
            <a:ext cx="410437" cy="2268218"/>
          </a:xfrm>
          <a:prstGeom prst="upArrow">
            <a:avLst/>
          </a:prstGeom>
          <a:solidFill>
            <a:srgbClr val="FF0000">
              <a:alpha val="72157"/>
            </a:srgbClr>
          </a:solidFill>
          <a:ln>
            <a:solidFill>
              <a:srgbClr val="FF0000">
                <a:alpha val="65882"/>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4532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Hebrews 4:12</a:t>
            </a:r>
          </a:p>
          <a:p>
            <a:pPr marL="0" indent="0">
              <a:buNone/>
            </a:pPr>
            <a:r>
              <a:rPr lang="en-US" sz="4800" b="1" i="1" dirty="0">
                <a:effectLst/>
                <a:latin typeface="Times New Roman" panose="02020603050405020304" pitchFamily="18" charset="0"/>
                <a:ea typeface="Calibri" panose="020F0502020204030204" pitchFamily="34" charset="0"/>
              </a:rPr>
              <a:t>“For the word of God is living and powerful, and sharper than any two-edged sword, piercing even to the division of soul and spirit, and of joints and marrow, and is a discerner of the thoughts and intents of the heart.”</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485135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Isaiah 55:11</a:t>
            </a:r>
          </a:p>
          <a:p>
            <a:pPr marL="0" indent="0">
              <a:buNone/>
            </a:pPr>
            <a:r>
              <a:rPr lang="en-US" sz="4800" b="1" i="1" dirty="0">
                <a:effectLst/>
                <a:latin typeface="Times New Roman" panose="02020603050405020304" pitchFamily="18" charset="0"/>
                <a:ea typeface="Calibri" panose="020F0502020204030204" pitchFamily="34" charset="0"/>
              </a:rPr>
              <a:t>“So shall My word be that goes forth from My mouth.  It shall not return to Me void, but it shall accomplish what I please, and it shall prosper in the thing for which I sent it.”</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2951104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Colossians 3:16</a:t>
            </a:r>
          </a:p>
          <a:p>
            <a:pPr marL="0" indent="0">
              <a:buNone/>
            </a:pPr>
            <a:r>
              <a:rPr lang="en-US" sz="4800" b="1" i="1" dirty="0">
                <a:effectLst/>
                <a:latin typeface="Times New Roman" panose="02020603050405020304" pitchFamily="18" charset="0"/>
                <a:ea typeface="Calibri" panose="020F0502020204030204" pitchFamily="34" charset="0"/>
              </a:rPr>
              <a:t>“Let the word of Christ dwell in you richly in all wisdom, teaching and admonishing one another in psalms and hymns and spiritual songs, singing with grace in your hearts to the Lord.”</a:t>
            </a:r>
            <a:endParaRPr lang="en-US" sz="4800" dirty="0"/>
          </a:p>
        </p:txBody>
      </p:sp>
    </p:spTree>
    <p:extLst>
      <p:ext uri="{BB962C8B-B14F-4D97-AF65-F5344CB8AC3E}">
        <p14:creationId xmlns:p14="http://schemas.microsoft.com/office/powerpoint/2010/main" val="525388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Colossians 3:16</a:t>
            </a:r>
          </a:p>
          <a:p>
            <a:pPr marL="0" indent="0">
              <a:buNone/>
            </a:pPr>
            <a:r>
              <a:rPr lang="en-US" sz="4800" b="1" i="1" dirty="0">
                <a:effectLst/>
                <a:latin typeface="Times New Roman" panose="02020603050405020304" pitchFamily="18" charset="0"/>
                <a:ea typeface="Calibri" panose="020F0502020204030204" pitchFamily="34" charset="0"/>
              </a:rPr>
              <a:t>“Let the word of Christ dwell in you </a:t>
            </a:r>
            <a:r>
              <a:rPr lang="en-US" sz="4800" b="1" i="1" dirty="0">
                <a:solidFill>
                  <a:srgbClr val="FFFF00"/>
                </a:solidFill>
                <a:effectLst/>
                <a:latin typeface="Times New Roman" panose="02020603050405020304" pitchFamily="18" charset="0"/>
                <a:ea typeface="Calibri" panose="020F0502020204030204" pitchFamily="34" charset="0"/>
              </a:rPr>
              <a:t>richly</a:t>
            </a:r>
            <a:r>
              <a:rPr lang="en-US" sz="4800" b="1" i="1" dirty="0">
                <a:effectLst/>
                <a:latin typeface="Times New Roman" panose="02020603050405020304" pitchFamily="18" charset="0"/>
                <a:ea typeface="Calibri" panose="020F0502020204030204" pitchFamily="34" charset="0"/>
              </a:rPr>
              <a:t> in all wisdom, teaching and admonishing one another in psalms and hymns and spiritual songs, singing with grace in your hearts to the Lord.”</a:t>
            </a:r>
            <a:endParaRPr lang="en-US" sz="4800" dirty="0"/>
          </a:p>
        </p:txBody>
      </p:sp>
    </p:spTree>
    <p:extLst>
      <p:ext uri="{BB962C8B-B14F-4D97-AF65-F5344CB8AC3E}">
        <p14:creationId xmlns:p14="http://schemas.microsoft.com/office/powerpoint/2010/main" val="2144863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8000" dirty="0"/>
              <a:t>“Richly”</a:t>
            </a:r>
          </a:p>
          <a:p>
            <a:pPr marL="0" indent="0">
              <a:buNone/>
            </a:pPr>
            <a:r>
              <a:rPr lang="en-US" sz="6000" dirty="0"/>
              <a:t>Strong’s </a:t>
            </a:r>
          </a:p>
          <a:p>
            <a:pPr marL="0" indent="0">
              <a:buNone/>
            </a:pPr>
            <a:r>
              <a:rPr lang="en-US" sz="6000" i="1" dirty="0">
                <a:effectLst/>
                <a:latin typeface="Times New Roman" panose="02020603050405020304" pitchFamily="18" charset="0"/>
                <a:ea typeface="Calibri" panose="020F0502020204030204" pitchFamily="34" charset="0"/>
              </a:rPr>
              <a:t>“copiously: - abundantly, richly”</a:t>
            </a:r>
          </a:p>
          <a:p>
            <a:pPr marL="0" indent="0">
              <a:buNone/>
            </a:pPr>
            <a:r>
              <a:rPr lang="en-US" sz="6000" dirty="0">
                <a:latin typeface="Times New Roman" panose="02020603050405020304" pitchFamily="18" charset="0"/>
                <a:ea typeface="Calibri" panose="020F0502020204030204" pitchFamily="34" charset="0"/>
              </a:rPr>
              <a:t>Thayer’s</a:t>
            </a:r>
          </a:p>
          <a:p>
            <a:pPr marL="0" indent="0">
              <a:buNone/>
            </a:pPr>
            <a:r>
              <a:rPr lang="en-US" sz="6000" dirty="0">
                <a:effectLst/>
                <a:latin typeface="Times New Roman" panose="02020603050405020304" pitchFamily="18" charset="0"/>
                <a:ea typeface="Calibri" panose="020F0502020204030204" pitchFamily="34" charset="0"/>
              </a:rPr>
              <a:t> </a:t>
            </a:r>
            <a:r>
              <a:rPr lang="en-US" sz="6000" i="1" dirty="0">
                <a:effectLst/>
                <a:latin typeface="Times New Roman" panose="02020603050405020304" pitchFamily="18" charset="0"/>
                <a:ea typeface="Calibri" panose="020F0502020204030204" pitchFamily="34" charset="0"/>
              </a:rPr>
              <a:t>“abundantly, richly”</a:t>
            </a:r>
            <a:r>
              <a:rPr lang="en-US" sz="6000" dirty="0">
                <a:effectLst/>
                <a:latin typeface="Times New Roman" panose="02020603050405020304" pitchFamily="18" charset="0"/>
                <a:ea typeface="Calibri" panose="020F0502020204030204" pitchFamily="34" charset="0"/>
              </a:rPr>
              <a:t> </a:t>
            </a:r>
            <a:endParaRPr lang="en-US" sz="6000" dirty="0"/>
          </a:p>
        </p:txBody>
      </p:sp>
    </p:spTree>
    <p:extLst>
      <p:ext uri="{BB962C8B-B14F-4D97-AF65-F5344CB8AC3E}">
        <p14:creationId xmlns:p14="http://schemas.microsoft.com/office/powerpoint/2010/main" val="2383589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6000" dirty="0"/>
              <a:t>“Copiously” (Webster’s)</a:t>
            </a:r>
          </a:p>
          <a:p>
            <a:pPr marL="914400" indent="-914400">
              <a:buAutoNum type="arabicPeriod"/>
            </a:pPr>
            <a:r>
              <a:rPr lang="en-US" sz="4800" dirty="0"/>
              <a:t>“</a:t>
            </a:r>
            <a:r>
              <a:rPr lang="en-US" sz="4800" i="1" dirty="0">
                <a:effectLst/>
                <a:latin typeface="Times New Roman" panose="02020603050405020304" pitchFamily="18" charset="0"/>
                <a:ea typeface="Calibri" panose="020F0502020204030204" pitchFamily="34" charset="0"/>
              </a:rPr>
              <a:t>yielding something abundantly, plentiful in number.”</a:t>
            </a:r>
            <a:r>
              <a:rPr lang="en-US" sz="4800" dirty="0">
                <a:effectLst/>
                <a:latin typeface="Times New Roman" panose="02020603050405020304" pitchFamily="18" charset="0"/>
                <a:ea typeface="Calibri" panose="020F0502020204030204" pitchFamily="34" charset="0"/>
              </a:rPr>
              <a:t> </a:t>
            </a:r>
          </a:p>
          <a:p>
            <a:pPr marL="0" indent="0">
              <a:buNone/>
            </a:pPr>
            <a:endParaRPr lang="en-US" sz="4800" dirty="0"/>
          </a:p>
        </p:txBody>
      </p:sp>
    </p:spTree>
    <p:extLst>
      <p:ext uri="{BB962C8B-B14F-4D97-AF65-F5344CB8AC3E}">
        <p14:creationId xmlns:p14="http://schemas.microsoft.com/office/powerpoint/2010/main" val="2419011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6000" dirty="0"/>
              <a:t>“Copiously” (Webster’s)</a:t>
            </a:r>
          </a:p>
          <a:p>
            <a:pPr marL="914400" indent="-914400">
              <a:buAutoNum type="arabicPeriod"/>
            </a:pPr>
            <a:r>
              <a:rPr lang="en-US" sz="4800" dirty="0"/>
              <a:t>“</a:t>
            </a:r>
            <a:r>
              <a:rPr lang="en-US" sz="4800" i="1" dirty="0">
                <a:effectLst/>
                <a:latin typeface="Times New Roman" panose="02020603050405020304" pitchFamily="18" charset="0"/>
                <a:ea typeface="Calibri" panose="020F0502020204030204" pitchFamily="34" charset="0"/>
              </a:rPr>
              <a:t>yielding something abundantly, plentiful in number.”</a:t>
            </a:r>
            <a:r>
              <a:rPr lang="en-US" sz="4800" dirty="0">
                <a:effectLst/>
                <a:latin typeface="Times New Roman" panose="02020603050405020304" pitchFamily="18" charset="0"/>
                <a:ea typeface="Calibri" panose="020F0502020204030204" pitchFamily="34" charset="0"/>
              </a:rPr>
              <a:t> </a:t>
            </a:r>
          </a:p>
          <a:p>
            <a:pPr marL="914400" indent="-914400">
              <a:buAutoNum type="arabicPeriod"/>
            </a:pPr>
            <a:r>
              <a:rPr lang="en-US" sz="4800" i="1" dirty="0">
                <a:effectLst/>
                <a:latin typeface="Times New Roman" panose="02020603050405020304" pitchFamily="18" charset="0"/>
                <a:ea typeface="Calibri" panose="020F0502020204030204" pitchFamily="34" charset="0"/>
              </a:rPr>
              <a:t>“full of thought, information, or matter.”</a:t>
            </a:r>
            <a:r>
              <a:rPr lang="en-US" sz="4800" dirty="0">
                <a:effectLst/>
                <a:latin typeface="Times New Roman" panose="02020603050405020304" pitchFamily="18" charset="0"/>
                <a:ea typeface="Calibri" panose="020F0502020204030204" pitchFamily="34" charset="0"/>
              </a:rPr>
              <a:t> </a:t>
            </a:r>
          </a:p>
          <a:p>
            <a:pPr marL="0" indent="0">
              <a:buNone/>
            </a:pPr>
            <a:endParaRPr lang="en-US" sz="4800" dirty="0"/>
          </a:p>
        </p:txBody>
      </p:sp>
    </p:spTree>
    <p:extLst>
      <p:ext uri="{BB962C8B-B14F-4D97-AF65-F5344CB8AC3E}">
        <p14:creationId xmlns:p14="http://schemas.microsoft.com/office/powerpoint/2010/main" val="1270354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Colossians 3:16</a:t>
            </a:r>
          </a:p>
          <a:p>
            <a:pPr marL="0" indent="0">
              <a:buNone/>
            </a:pPr>
            <a:r>
              <a:rPr lang="en-US" sz="4800" b="1" i="1" dirty="0">
                <a:effectLst/>
                <a:latin typeface="Times New Roman" panose="02020603050405020304" pitchFamily="18" charset="0"/>
                <a:ea typeface="Calibri" panose="020F0502020204030204" pitchFamily="34" charset="0"/>
              </a:rPr>
              <a:t>“Let the word of Christ dwell in you richly in all </a:t>
            </a:r>
            <a:r>
              <a:rPr lang="en-US" sz="4800" b="1" i="1" dirty="0">
                <a:solidFill>
                  <a:srgbClr val="FFFF00"/>
                </a:solidFill>
                <a:effectLst/>
                <a:latin typeface="Times New Roman" panose="02020603050405020304" pitchFamily="18" charset="0"/>
                <a:ea typeface="Calibri" panose="020F0502020204030204" pitchFamily="34" charset="0"/>
              </a:rPr>
              <a:t>wisdom</a:t>
            </a:r>
            <a:r>
              <a:rPr lang="en-US" sz="4800" b="1" i="1" dirty="0">
                <a:effectLst/>
                <a:latin typeface="Times New Roman" panose="02020603050405020304" pitchFamily="18" charset="0"/>
                <a:ea typeface="Calibri" panose="020F0502020204030204" pitchFamily="34" charset="0"/>
              </a:rPr>
              <a:t>, teaching and admonishing one another in psalms and hymns and spiritual songs, singing with grace in your hearts to the Lord.”</a:t>
            </a:r>
            <a:endParaRPr lang="en-US" sz="4800" dirty="0"/>
          </a:p>
        </p:txBody>
      </p:sp>
    </p:spTree>
    <p:extLst>
      <p:ext uri="{BB962C8B-B14F-4D97-AF65-F5344CB8AC3E}">
        <p14:creationId xmlns:p14="http://schemas.microsoft.com/office/powerpoint/2010/main" val="667225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Colossians 3:16</a:t>
            </a:r>
          </a:p>
          <a:p>
            <a:pPr marL="0" indent="0">
              <a:buNone/>
            </a:pPr>
            <a:r>
              <a:rPr lang="en-US" sz="4800" b="1" i="1" dirty="0">
                <a:effectLst/>
                <a:latin typeface="Times New Roman" panose="02020603050405020304" pitchFamily="18" charset="0"/>
                <a:ea typeface="Calibri" panose="020F0502020204030204" pitchFamily="34" charset="0"/>
              </a:rPr>
              <a:t>“Let the word of Christ dwell in you richly in all wisdom, teaching and admonishing one another in psalms and hymns and spiritual songs, singing with grace in your hearts to the Lord.”</a:t>
            </a:r>
            <a:endParaRPr lang="en-US" sz="4800" dirty="0"/>
          </a:p>
        </p:txBody>
      </p:sp>
    </p:spTree>
    <p:extLst>
      <p:ext uri="{BB962C8B-B14F-4D97-AF65-F5344CB8AC3E}">
        <p14:creationId xmlns:p14="http://schemas.microsoft.com/office/powerpoint/2010/main" val="1919464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6000" dirty="0"/>
              <a:t>“Wisdom”</a:t>
            </a:r>
          </a:p>
          <a:p>
            <a:pPr marL="0" indent="0">
              <a:buNone/>
            </a:pPr>
            <a:r>
              <a:rPr lang="en-US" sz="4000" dirty="0"/>
              <a:t>Strong’s … </a:t>
            </a:r>
            <a:r>
              <a:rPr lang="en-US" sz="4000" i="1" dirty="0">
                <a:effectLst/>
                <a:latin typeface="Times New Roman" panose="02020603050405020304" pitchFamily="18" charset="0"/>
                <a:ea typeface="Calibri" panose="020F0502020204030204" pitchFamily="34" charset="0"/>
              </a:rPr>
              <a:t>“wisdom (higher or lower worldly or spiritual): - wisdom.”</a:t>
            </a:r>
            <a:endParaRPr lang="en-US" sz="4000" dirty="0"/>
          </a:p>
        </p:txBody>
      </p:sp>
    </p:spTree>
    <p:extLst>
      <p:ext uri="{BB962C8B-B14F-4D97-AF65-F5344CB8AC3E}">
        <p14:creationId xmlns:p14="http://schemas.microsoft.com/office/powerpoint/2010/main" val="351080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2"/>
            <a:ext cx="10515600" cy="6236677"/>
          </a:xfrm>
        </p:spPr>
        <p:txBody>
          <a:bodyPr>
            <a:normAutofit/>
          </a:bodyPr>
          <a:lstStyle/>
          <a:p>
            <a:pPr marL="0" indent="0">
              <a:buNone/>
            </a:pPr>
            <a:r>
              <a:rPr lang="en-US" sz="6000" dirty="0"/>
              <a:t>“Wisdom”</a:t>
            </a:r>
          </a:p>
          <a:p>
            <a:pPr marL="0" indent="0">
              <a:buNone/>
            </a:pPr>
            <a:r>
              <a:rPr lang="en-US" sz="4000" dirty="0"/>
              <a:t>Strong’s … </a:t>
            </a:r>
            <a:r>
              <a:rPr lang="en-US" sz="4000" i="1" dirty="0">
                <a:effectLst/>
                <a:latin typeface="Times New Roman" panose="02020603050405020304" pitchFamily="18" charset="0"/>
                <a:ea typeface="Calibri" panose="020F0502020204030204" pitchFamily="34" charset="0"/>
              </a:rPr>
              <a:t>“wisdom (higher or lower worldly or spiritual): - wisdom.”</a:t>
            </a:r>
          </a:p>
          <a:p>
            <a:pPr marL="0" indent="0">
              <a:buNone/>
            </a:pPr>
            <a:endParaRPr lang="en-US" sz="1050" dirty="0">
              <a:latin typeface="Times New Roman" panose="02020603050405020304" pitchFamily="18" charset="0"/>
            </a:endParaRPr>
          </a:p>
          <a:p>
            <a:pPr marL="0" indent="0">
              <a:buNone/>
            </a:pPr>
            <a:r>
              <a:rPr lang="en-US" sz="4000" dirty="0">
                <a:latin typeface="Times New Roman" panose="02020603050405020304" pitchFamily="18" charset="0"/>
              </a:rPr>
              <a:t>Thayer’s </a:t>
            </a:r>
            <a:r>
              <a:rPr lang="en-US" sz="4000" i="1" dirty="0">
                <a:latin typeface="Times New Roman" panose="02020603050405020304" pitchFamily="18" charset="0"/>
              </a:rPr>
              <a:t>… </a:t>
            </a:r>
            <a:r>
              <a:rPr lang="en-US" sz="4000" i="1" dirty="0">
                <a:effectLst/>
                <a:latin typeface="Times New Roman" panose="02020603050405020304" pitchFamily="18" charset="0"/>
                <a:ea typeface="Calibri" panose="020F0502020204030204" pitchFamily="34" charset="0"/>
              </a:rPr>
              <a:t>“wisdom, broad and full of intelligence; used of the knowledge of very diverse matters.”</a:t>
            </a:r>
            <a:r>
              <a:rPr lang="en-US" sz="4000" dirty="0">
                <a:effectLst/>
                <a:latin typeface="Times New Roman" panose="02020603050405020304" pitchFamily="18" charset="0"/>
                <a:ea typeface="Calibri" panose="020F0502020204030204" pitchFamily="34" charset="0"/>
              </a:rPr>
              <a:t> </a:t>
            </a:r>
          </a:p>
          <a:p>
            <a:pPr marL="0" indent="0">
              <a:buNone/>
            </a:pPr>
            <a:r>
              <a:rPr lang="en-US" sz="4000" dirty="0">
                <a:latin typeface="Times New Roman" panose="02020603050405020304" pitchFamily="18" charset="0"/>
              </a:rPr>
              <a:t>	 </a:t>
            </a:r>
            <a:endParaRPr lang="en-US" sz="4000" dirty="0"/>
          </a:p>
        </p:txBody>
      </p:sp>
    </p:spTree>
    <p:extLst>
      <p:ext uri="{BB962C8B-B14F-4D97-AF65-F5344CB8AC3E}">
        <p14:creationId xmlns:p14="http://schemas.microsoft.com/office/powerpoint/2010/main" val="421442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2"/>
            <a:ext cx="10820400" cy="6236677"/>
          </a:xfrm>
        </p:spPr>
        <p:txBody>
          <a:bodyPr>
            <a:normAutofit/>
          </a:bodyPr>
          <a:lstStyle/>
          <a:p>
            <a:pPr marL="0" indent="0">
              <a:buNone/>
            </a:pPr>
            <a:r>
              <a:rPr lang="en-US" sz="6000" dirty="0"/>
              <a:t>“Wisdom”</a:t>
            </a:r>
          </a:p>
          <a:p>
            <a:pPr marL="0" indent="0">
              <a:buNone/>
            </a:pPr>
            <a:r>
              <a:rPr lang="en-US" sz="4000" dirty="0"/>
              <a:t>Strong’s … </a:t>
            </a:r>
            <a:r>
              <a:rPr lang="en-US" sz="4000" i="1" dirty="0">
                <a:effectLst/>
                <a:latin typeface="Times New Roman" panose="02020603050405020304" pitchFamily="18" charset="0"/>
                <a:ea typeface="Calibri" panose="020F0502020204030204" pitchFamily="34" charset="0"/>
              </a:rPr>
              <a:t>“wisdom (higher or lower worldly or spiritual): - wisdom.”</a:t>
            </a:r>
          </a:p>
          <a:p>
            <a:pPr marL="0" indent="0">
              <a:buNone/>
            </a:pPr>
            <a:endParaRPr lang="en-US" sz="1050" dirty="0">
              <a:latin typeface="Times New Roman" panose="02020603050405020304" pitchFamily="18" charset="0"/>
            </a:endParaRPr>
          </a:p>
          <a:p>
            <a:pPr marL="0" indent="0">
              <a:buNone/>
            </a:pPr>
            <a:r>
              <a:rPr lang="en-US" sz="4000" dirty="0">
                <a:latin typeface="Times New Roman" panose="02020603050405020304" pitchFamily="18" charset="0"/>
              </a:rPr>
              <a:t>Thayer’s </a:t>
            </a:r>
            <a:r>
              <a:rPr lang="en-US" sz="4000" i="1" dirty="0">
                <a:latin typeface="Times New Roman" panose="02020603050405020304" pitchFamily="18" charset="0"/>
              </a:rPr>
              <a:t>… </a:t>
            </a:r>
            <a:r>
              <a:rPr lang="en-US" sz="4000" i="1" dirty="0">
                <a:effectLst/>
                <a:latin typeface="Times New Roman" panose="02020603050405020304" pitchFamily="18" charset="0"/>
                <a:ea typeface="Calibri" panose="020F0502020204030204" pitchFamily="34" charset="0"/>
              </a:rPr>
              <a:t>“wisdom, broad and full of intelligence; used of the knowledge of very diverse matters.”</a:t>
            </a:r>
            <a:r>
              <a:rPr lang="en-US" sz="4000" dirty="0">
                <a:effectLst/>
                <a:latin typeface="Times New Roman" panose="02020603050405020304" pitchFamily="18" charset="0"/>
                <a:ea typeface="Calibri" panose="020F0502020204030204" pitchFamily="34" charset="0"/>
              </a:rPr>
              <a:t> </a:t>
            </a:r>
          </a:p>
          <a:p>
            <a:pPr marL="0" indent="0">
              <a:buNone/>
            </a:pPr>
            <a:r>
              <a:rPr lang="en-US" sz="4000" dirty="0">
                <a:latin typeface="Times New Roman" panose="02020603050405020304" pitchFamily="18" charset="0"/>
              </a:rPr>
              <a:t>	a. the wisdom which belongs to men</a:t>
            </a:r>
          </a:p>
          <a:p>
            <a:pPr marL="0" indent="0">
              <a:buNone/>
            </a:pPr>
            <a:r>
              <a:rPr lang="en-US" sz="4000" dirty="0">
                <a:latin typeface="Times New Roman" panose="02020603050405020304" pitchFamily="18" charset="0"/>
              </a:rPr>
              <a:t>	b. supreme intelligence, such as belongs to God</a:t>
            </a:r>
            <a:endParaRPr lang="en-US" sz="4000" dirty="0"/>
          </a:p>
        </p:txBody>
      </p:sp>
    </p:spTree>
    <p:extLst>
      <p:ext uri="{BB962C8B-B14F-4D97-AF65-F5344CB8AC3E}">
        <p14:creationId xmlns:p14="http://schemas.microsoft.com/office/powerpoint/2010/main" val="1453665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49443-C831-38A4-45A4-4944A89F9131}"/>
              </a:ext>
            </a:extLst>
          </p:cNvPr>
          <p:cNvSpPr>
            <a:spLocks noGrp="1"/>
          </p:cNvSpPr>
          <p:nvPr>
            <p:ph type="title"/>
          </p:nvPr>
        </p:nvSpPr>
        <p:spPr/>
        <p:txBody>
          <a:bodyPr/>
          <a:lstStyle/>
          <a:p>
            <a:r>
              <a:rPr lang="en-US" dirty="0">
                <a:solidFill>
                  <a:srgbClr val="FFFF00"/>
                </a:solidFill>
              </a:rPr>
              <a:t>Supreme intelligence, such as belongs to God</a:t>
            </a:r>
          </a:p>
        </p:txBody>
      </p:sp>
      <p:sp>
        <p:nvSpPr>
          <p:cNvPr id="3" name="Content Placeholder 2">
            <a:extLst>
              <a:ext uri="{FF2B5EF4-FFF2-40B4-BE49-F238E27FC236}">
                <a16:creationId xmlns:a16="http://schemas.microsoft.com/office/drawing/2014/main" id="{BDC15BBC-200D-90A2-0890-42C8CF27F5D2}"/>
              </a:ext>
            </a:extLst>
          </p:cNvPr>
          <p:cNvSpPr>
            <a:spLocks noGrp="1"/>
          </p:cNvSpPr>
          <p:nvPr>
            <p:ph idx="1"/>
          </p:nvPr>
        </p:nvSpPr>
        <p:spPr>
          <a:xfrm>
            <a:off x="838200" y="1253331"/>
            <a:ext cx="10515600" cy="5239544"/>
          </a:xfrm>
        </p:spPr>
        <p:txBody>
          <a:bodyPr/>
          <a:lstStyle/>
          <a:p>
            <a:pPr marL="742950" indent="-742950">
              <a:buAutoNum type="arabicPeriod"/>
            </a:pPr>
            <a:r>
              <a:rPr lang="en-US" sz="4000" i="1" dirty="0">
                <a:latin typeface="Times New Roman" panose="02020603050405020304" pitchFamily="18" charset="0"/>
                <a:cs typeface="Times New Roman" panose="02020603050405020304" pitchFamily="18" charset="0"/>
              </a:rPr>
              <a:t>To Christ</a:t>
            </a:r>
          </a:p>
          <a:p>
            <a:pPr marL="742950" indent="-742950">
              <a:buAutoNum type="arabicPeriod"/>
            </a:pPr>
            <a:r>
              <a:rPr lang="en-US" sz="4000" i="1" dirty="0">
                <a:effectLst/>
                <a:latin typeface="Times New Roman" panose="02020603050405020304" pitchFamily="18" charset="0"/>
                <a:ea typeface="Calibri" panose="020F0502020204030204" pitchFamily="34" charset="0"/>
              </a:rPr>
              <a:t>the wisdom of God as evinced</a:t>
            </a:r>
            <a:r>
              <a:rPr lang="en-US" sz="4000" dirty="0">
                <a:effectLst/>
                <a:latin typeface="Times New Roman" panose="02020603050405020304" pitchFamily="18" charset="0"/>
                <a:ea typeface="Calibri" panose="020F0502020204030204" pitchFamily="34" charset="0"/>
              </a:rPr>
              <a:t> </a:t>
            </a:r>
            <a:r>
              <a:rPr lang="en-US" sz="4000" dirty="0">
                <a:solidFill>
                  <a:srgbClr val="00B0F0"/>
                </a:solidFill>
                <a:effectLst/>
                <a:latin typeface="Times New Roman" panose="02020603050405020304" pitchFamily="18" charset="0"/>
                <a:ea typeface="Calibri" panose="020F0502020204030204" pitchFamily="34" charset="0"/>
              </a:rPr>
              <a:t>[to constitute outward evidence of, to display clearly] </a:t>
            </a:r>
            <a:r>
              <a:rPr lang="en-US" sz="4000" i="1" dirty="0">
                <a:effectLst/>
                <a:latin typeface="Times New Roman" panose="02020603050405020304" pitchFamily="18" charset="0"/>
                <a:ea typeface="Calibri" panose="020F0502020204030204" pitchFamily="34" charset="0"/>
              </a:rPr>
              <a:t>in forming and executing counsels in the formation and government of the world and the Scriptures.”</a:t>
            </a:r>
            <a:endParaRPr lang="en-US" sz="4000" dirty="0"/>
          </a:p>
        </p:txBody>
      </p:sp>
    </p:spTree>
    <p:extLst>
      <p:ext uri="{BB962C8B-B14F-4D97-AF65-F5344CB8AC3E}">
        <p14:creationId xmlns:p14="http://schemas.microsoft.com/office/powerpoint/2010/main" val="2161388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49443-C831-38A4-45A4-4944A89F9131}"/>
              </a:ext>
            </a:extLst>
          </p:cNvPr>
          <p:cNvSpPr>
            <a:spLocks noGrp="1"/>
          </p:cNvSpPr>
          <p:nvPr>
            <p:ph type="title"/>
          </p:nvPr>
        </p:nvSpPr>
        <p:spPr/>
        <p:txBody>
          <a:bodyPr/>
          <a:lstStyle/>
          <a:p>
            <a:r>
              <a:rPr lang="en-US" dirty="0"/>
              <a:t>Supreme intelligence, such as belongs to God</a:t>
            </a:r>
          </a:p>
        </p:txBody>
      </p:sp>
      <p:sp>
        <p:nvSpPr>
          <p:cNvPr id="3" name="Content Placeholder 2">
            <a:extLst>
              <a:ext uri="{FF2B5EF4-FFF2-40B4-BE49-F238E27FC236}">
                <a16:creationId xmlns:a16="http://schemas.microsoft.com/office/drawing/2014/main" id="{BDC15BBC-200D-90A2-0890-42C8CF27F5D2}"/>
              </a:ext>
            </a:extLst>
          </p:cNvPr>
          <p:cNvSpPr>
            <a:spLocks noGrp="1"/>
          </p:cNvSpPr>
          <p:nvPr>
            <p:ph idx="1"/>
          </p:nvPr>
        </p:nvSpPr>
        <p:spPr>
          <a:xfrm>
            <a:off x="838200" y="1253331"/>
            <a:ext cx="10515600" cy="5239544"/>
          </a:xfrm>
        </p:spPr>
        <p:txBody>
          <a:bodyPr/>
          <a:lstStyle/>
          <a:p>
            <a:pPr marL="742950" indent="-742950">
              <a:buAutoNum type="arabicPeriod"/>
            </a:pPr>
            <a:r>
              <a:rPr lang="en-US" sz="4000" i="1" dirty="0">
                <a:latin typeface="Times New Roman" panose="02020603050405020304" pitchFamily="18" charset="0"/>
                <a:cs typeface="Times New Roman" panose="02020603050405020304" pitchFamily="18" charset="0"/>
              </a:rPr>
              <a:t>To Christ</a:t>
            </a:r>
          </a:p>
          <a:p>
            <a:pPr marL="742950" indent="-742950">
              <a:buAutoNum type="arabicPeriod"/>
            </a:pPr>
            <a:r>
              <a:rPr lang="en-US" sz="4000" i="1" dirty="0">
                <a:effectLst/>
                <a:latin typeface="Times New Roman" panose="02020603050405020304" pitchFamily="18" charset="0"/>
                <a:ea typeface="Calibri" panose="020F0502020204030204" pitchFamily="34" charset="0"/>
              </a:rPr>
              <a:t>the wisdom of God as evinced</a:t>
            </a:r>
            <a:r>
              <a:rPr lang="en-US" sz="4000" dirty="0">
                <a:effectLst/>
                <a:latin typeface="Times New Roman" panose="02020603050405020304" pitchFamily="18" charset="0"/>
                <a:ea typeface="Calibri" panose="020F0502020204030204" pitchFamily="34" charset="0"/>
              </a:rPr>
              <a:t> </a:t>
            </a:r>
            <a:r>
              <a:rPr lang="en-US" sz="4000" dirty="0">
                <a:solidFill>
                  <a:srgbClr val="00B0F0"/>
                </a:solidFill>
                <a:effectLst/>
                <a:latin typeface="Times New Roman" panose="02020603050405020304" pitchFamily="18" charset="0"/>
                <a:ea typeface="Calibri" panose="020F0502020204030204" pitchFamily="34" charset="0"/>
              </a:rPr>
              <a:t>[to constitute outward evidence of, to display clearly] </a:t>
            </a:r>
            <a:r>
              <a:rPr lang="en-US" sz="4000" i="1" dirty="0">
                <a:effectLst/>
                <a:latin typeface="Times New Roman" panose="02020603050405020304" pitchFamily="18" charset="0"/>
                <a:ea typeface="Calibri" panose="020F0502020204030204" pitchFamily="34" charset="0"/>
              </a:rPr>
              <a:t>in forming and executing counsels in the formation and government of the world and the Scriptures.”</a:t>
            </a:r>
          </a:p>
          <a:p>
            <a:pPr marL="0" indent="0">
              <a:buNone/>
            </a:pPr>
            <a:endParaRPr lang="en-US" sz="4000" i="1" dirty="0">
              <a:latin typeface="Times New Roman" panose="02020603050405020304" pitchFamily="18" charset="0"/>
            </a:endParaRPr>
          </a:p>
          <a:p>
            <a:pPr marL="0" indent="0">
              <a:buNone/>
            </a:pPr>
            <a:r>
              <a:rPr lang="en-US" sz="4000" i="1" dirty="0">
                <a:latin typeface="Times New Roman" panose="02020603050405020304" pitchFamily="18" charset="0"/>
              </a:rPr>
              <a:t>Richly – “full of thought, information, or matter”</a:t>
            </a:r>
            <a:endParaRPr lang="en-US" sz="4000" dirty="0"/>
          </a:p>
        </p:txBody>
      </p:sp>
    </p:spTree>
    <p:extLst>
      <p:ext uri="{BB962C8B-B14F-4D97-AF65-F5344CB8AC3E}">
        <p14:creationId xmlns:p14="http://schemas.microsoft.com/office/powerpoint/2010/main" val="31126572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lgn="ctr">
              <a:buNone/>
            </a:pPr>
            <a:r>
              <a:rPr lang="en-US" sz="8800" dirty="0">
                <a:effectLst/>
                <a:latin typeface="Times New Roman" panose="02020603050405020304" pitchFamily="18" charset="0"/>
                <a:ea typeface="Calibri" panose="020F0502020204030204" pitchFamily="34" charset="0"/>
              </a:rPr>
              <a:t>God’s plan of salvation is meant to be uncomplicated</a:t>
            </a:r>
            <a:endParaRPr lang="en-US" sz="8800" dirty="0"/>
          </a:p>
        </p:txBody>
      </p:sp>
    </p:spTree>
    <p:extLst>
      <p:ext uri="{BB962C8B-B14F-4D97-AF65-F5344CB8AC3E}">
        <p14:creationId xmlns:p14="http://schemas.microsoft.com/office/powerpoint/2010/main" val="3090820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lgn="ctr">
              <a:buNone/>
            </a:pPr>
            <a:r>
              <a:rPr lang="en-US" sz="8800" dirty="0">
                <a:effectLst/>
                <a:latin typeface="Times New Roman" panose="02020603050405020304" pitchFamily="18" charset="0"/>
                <a:ea typeface="Calibri" panose="020F0502020204030204" pitchFamily="34" charset="0"/>
              </a:rPr>
              <a:t>God’s plan of salvation is meant to be uncomplicated</a:t>
            </a:r>
          </a:p>
          <a:p>
            <a:pPr marL="0" indent="0" algn="ctr">
              <a:buNone/>
            </a:pPr>
            <a:r>
              <a:rPr lang="en-US" sz="5400" i="1" dirty="0">
                <a:solidFill>
                  <a:srgbClr val="FFFF00"/>
                </a:solidFill>
                <a:latin typeface="Times New Roman" panose="02020603050405020304" pitchFamily="18" charset="0"/>
                <a:cs typeface="Times New Roman" panose="02020603050405020304" pitchFamily="18" charset="0"/>
              </a:rPr>
              <a:t>Salvation by grace alone, through faith alone, in Christ alone!</a:t>
            </a:r>
          </a:p>
        </p:txBody>
      </p:sp>
    </p:spTree>
    <p:extLst>
      <p:ext uri="{BB962C8B-B14F-4D97-AF65-F5344CB8AC3E}">
        <p14:creationId xmlns:p14="http://schemas.microsoft.com/office/powerpoint/2010/main" val="26138594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endParaRPr lang="en-US" sz="4800" dirty="0"/>
          </a:p>
          <a:p>
            <a:pPr marL="0" indent="0">
              <a:buNone/>
            </a:pPr>
            <a:r>
              <a:rPr lang="en-US" sz="4800" dirty="0"/>
              <a:t>John 3:16</a:t>
            </a:r>
          </a:p>
          <a:p>
            <a:pPr marL="0" indent="0">
              <a:buNone/>
            </a:pPr>
            <a:r>
              <a:rPr lang="en-US" sz="4800" b="1" i="1" dirty="0">
                <a:effectLst/>
                <a:latin typeface="Times New Roman" panose="02020603050405020304" pitchFamily="18" charset="0"/>
                <a:ea typeface="Calibri" panose="020F0502020204030204" pitchFamily="34" charset="0"/>
              </a:rPr>
              <a:t>“For God so loved the world that He gave His only begotten Son, that whoever believes in Him should not perish but have everlasting life.”</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447705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endParaRPr lang="en-US" sz="4800" dirty="0"/>
          </a:p>
          <a:p>
            <a:pPr marL="0" indent="0">
              <a:buNone/>
            </a:pPr>
            <a:r>
              <a:rPr lang="en-US" sz="4800" dirty="0"/>
              <a:t>John 5:24</a:t>
            </a:r>
          </a:p>
          <a:p>
            <a:pPr marL="0" indent="0">
              <a:buNone/>
            </a:pPr>
            <a:r>
              <a:rPr lang="en-US" sz="4800" b="1" i="1" dirty="0">
                <a:effectLst/>
                <a:latin typeface="Times New Roman" panose="02020603050405020304" pitchFamily="18" charset="0"/>
                <a:ea typeface="Calibri" panose="020F0502020204030204" pitchFamily="34" charset="0"/>
              </a:rPr>
              <a:t>“Most assuredly, I say to you, he who hears My word and believes in Him who sent Me has everlasting life, and shall not come into judgment, but has passed from death into life.”</a:t>
            </a:r>
            <a:endParaRPr lang="en-US" sz="4800" dirty="0"/>
          </a:p>
        </p:txBody>
      </p:sp>
    </p:spTree>
    <p:extLst>
      <p:ext uri="{BB962C8B-B14F-4D97-AF65-F5344CB8AC3E}">
        <p14:creationId xmlns:p14="http://schemas.microsoft.com/office/powerpoint/2010/main" val="3802584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endParaRPr lang="en-US" sz="4800" dirty="0"/>
          </a:p>
          <a:p>
            <a:pPr marL="0" indent="0">
              <a:buNone/>
            </a:pPr>
            <a:endParaRPr lang="en-US" sz="4800" dirty="0"/>
          </a:p>
          <a:p>
            <a:pPr marL="0" indent="0">
              <a:buNone/>
            </a:pPr>
            <a:r>
              <a:rPr lang="en-US" sz="4800" dirty="0"/>
              <a:t>John 6:47</a:t>
            </a:r>
          </a:p>
          <a:p>
            <a:pPr marL="0" indent="0">
              <a:buNone/>
            </a:pPr>
            <a:r>
              <a:rPr lang="en-US" sz="4800" b="1" i="1" dirty="0">
                <a:effectLst/>
                <a:latin typeface="Times New Roman" panose="02020603050405020304" pitchFamily="18" charset="0"/>
                <a:ea typeface="Calibri" panose="020F0502020204030204" pitchFamily="34" charset="0"/>
              </a:rPr>
              <a:t>“Most assuredly, I say to you, he who believes in Me has everlasting life.”</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789808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John 1:1, 14</a:t>
            </a:r>
          </a:p>
          <a:p>
            <a:pPr marL="0" indent="0">
              <a:buNone/>
            </a:pPr>
            <a:r>
              <a:rPr lang="en-US" sz="4800" b="1" i="1" dirty="0">
                <a:effectLst/>
                <a:latin typeface="Times New Roman" panose="02020603050405020304" pitchFamily="18" charset="0"/>
                <a:ea typeface="Calibri" panose="020F0502020204030204" pitchFamily="34" charset="0"/>
              </a:rPr>
              <a:t>“In the beginning was the Word, and the Word was with God, and the Word was God. … And the Word became flesh and dwelt among us, and we beheld His glory, the glory as of the only begotten of the Father, full of grace and truth.”</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580947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lgn="ctr">
              <a:buNone/>
            </a:pPr>
            <a:r>
              <a:rPr lang="en-US" sz="6600" i="1" dirty="0">
                <a:latin typeface="Times New Roman" panose="02020603050405020304" pitchFamily="18" charset="0"/>
                <a:cs typeface="Times New Roman" panose="02020603050405020304" pitchFamily="18" charset="0"/>
              </a:rPr>
              <a:t>Belief in Christ for everlasting life is uncomplicated … but belief in Christ alone is not an easy thing to do, because it goes against every fiber of our being to do that.  </a:t>
            </a:r>
          </a:p>
        </p:txBody>
      </p:sp>
    </p:spTree>
    <p:extLst>
      <p:ext uri="{BB962C8B-B14F-4D97-AF65-F5344CB8AC3E}">
        <p14:creationId xmlns:p14="http://schemas.microsoft.com/office/powerpoint/2010/main" val="7176996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Colossians 3:16</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Let the word of Christ dwell in you richly in all wisdom</a:t>
            </a:r>
            <a:r>
              <a:rPr lang="en-US" sz="4800" b="1" i="1" dirty="0">
                <a:effectLst/>
                <a:latin typeface="Times New Roman" panose="02020603050405020304" pitchFamily="18" charset="0"/>
                <a:ea typeface="Calibri" panose="020F0502020204030204" pitchFamily="34" charset="0"/>
              </a:rPr>
              <a:t>, teaching and admonishing one another in psalms and hymns and spiritual songs, singing with grace in your hearts to the Lord.”</a:t>
            </a:r>
            <a:endParaRPr lang="en-US" sz="4800" dirty="0"/>
          </a:p>
        </p:txBody>
      </p:sp>
    </p:spTree>
    <p:extLst>
      <p:ext uri="{BB962C8B-B14F-4D97-AF65-F5344CB8AC3E}">
        <p14:creationId xmlns:p14="http://schemas.microsoft.com/office/powerpoint/2010/main" val="36630439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p:txBody>
          <a:bodyPr/>
          <a:lstStyle/>
          <a:p>
            <a:r>
              <a:rPr lang="en-US" dirty="0"/>
              <a:t>Wisdom which belongs to men … </a:t>
            </a:r>
          </a:p>
        </p:txBody>
      </p:sp>
    </p:spTree>
    <p:extLst>
      <p:ext uri="{BB962C8B-B14F-4D97-AF65-F5344CB8AC3E}">
        <p14:creationId xmlns:p14="http://schemas.microsoft.com/office/powerpoint/2010/main" val="842594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Specifically, the varied knowledge of things human and divine, acquired by acuteness and experience, and summed up in maxims and proverbs</a:t>
            </a:r>
          </a:p>
        </p:txBody>
      </p:sp>
    </p:spTree>
    <p:extLst>
      <p:ext uri="{BB962C8B-B14F-4D97-AF65-F5344CB8AC3E}">
        <p14:creationId xmlns:p14="http://schemas.microsoft.com/office/powerpoint/2010/main" val="7277422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Specifically, the varied knowledge of things human and divine, acquired by acuteness and experience, and summed up in maxims and proverbs</a:t>
            </a:r>
          </a:p>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Skill in the management of affairs</a:t>
            </a:r>
          </a:p>
        </p:txBody>
      </p:sp>
    </p:spTree>
    <p:extLst>
      <p:ext uri="{BB962C8B-B14F-4D97-AF65-F5344CB8AC3E}">
        <p14:creationId xmlns:p14="http://schemas.microsoft.com/office/powerpoint/2010/main" val="2966739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Specifically, the varied knowledge of things human and divine, acquired by acuteness and experience, and summed up in maxims and proverbs </a:t>
            </a:r>
          </a:p>
          <a:p>
            <a:pPr marL="342900" indent="-342900">
              <a:buAutoNum type="arabicPeriod"/>
            </a:pPr>
            <a:r>
              <a:rPr lang="en-US" sz="3800" i="1" dirty="0">
                <a:effectLst/>
                <a:latin typeface="Times New Roman" panose="02020603050405020304" pitchFamily="18" charset="0"/>
                <a:ea typeface="Calibri" panose="020F0502020204030204" pitchFamily="34" charset="0"/>
              </a:rPr>
              <a:t>Skill in the management of affairs</a:t>
            </a:r>
          </a:p>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Devout and proper prudence in intercourse with men not disciples of Christ, skill and discretion in imparting Christian truth</a:t>
            </a:r>
          </a:p>
        </p:txBody>
      </p:sp>
    </p:spTree>
    <p:extLst>
      <p:ext uri="{BB962C8B-B14F-4D97-AF65-F5344CB8AC3E}">
        <p14:creationId xmlns:p14="http://schemas.microsoft.com/office/powerpoint/2010/main" val="152650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Specifically, the varied knowledge of things human and divine, acquired by acuteness and experience, and summed up in maxims and proverbs </a:t>
            </a:r>
          </a:p>
          <a:p>
            <a:pPr marL="342900" indent="-342900">
              <a:buAutoNum type="arabicPeriod"/>
            </a:pPr>
            <a:r>
              <a:rPr lang="en-US" sz="3800" i="1" dirty="0">
                <a:effectLst/>
                <a:latin typeface="Times New Roman" panose="02020603050405020304" pitchFamily="18" charset="0"/>
                <a:ea typeface="Calibri" panose="020F0502020204030204" pitchFamily="34" charset="0"/>
              </a:rPr>
              <a:t>Skill in the management of affairs</a:t>
            </a:r>
          </a:p>
          <a:p>
            <a:pPr marL="342900" indent="-342900">
              <a:buAutoNum type="arabicPeriod"/>
            </a:pPr>
            <a:r>
              <a:rPr lang="en-US" sz="3800" i="1" dirty="0">
                <a:effectLst/>
                <a:latin typeface="Times New Roman" panose="02020603050405020304" pitchFamily="18" charset="0"/>
                <a:ea typeface="Calibri" panose="020F0502020204030204" pitchFamily="34" charset="0"/>
              </a:rPr>
              <a:t>Devout and proper prudence in intercourse with men not disciples of Christ, skill and discretion in imparting Christian truth</a:t>
            </a:r>
          </a:p>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The knowledge and practice of the requisites for godly and upright living</a:t>
            </a:r>
            <a:endParaRPr lang="en-US" sz="3800" dirty="0">
              <a:solidFill>
                <a:srgbClr val="FFFF00"/>
              </a:solidFill>
            </a:endParaRPr>
          </a:p>
        </p:txBody>
      </p:sp>
    </p:spTree>
    <p:extLst>
      <p:ext uri="{BB962C8B-B14F-4D97-AF65-F5344CB8AC3E}">
        <p14:creationId xmlns:p14="http://schemas.microsoft.com/office/powerpoint/2010/main" val="806447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Specifically, the varied knowledge of things human and divine, acquired by acuteness and experience, and summed up in maxims and proverbs</a:t>
            </a:r>
          </a:p>
        </p:txBody>
      </p:sp>
    </p:spTree>
    <p:extLst>
      <p:ext uri="{BB962C8B-B14F-4D97-AF65-F5344CB8AC3E}">
        <p14:creationId xmlns:p14="http://schemas.microsoft.com/office/powerpoint/2010/main" val="5943735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Specifically, the varied knowledge of things human and divine, acquired by </a:t>
            </a:r>
            <a:r>
              <a:rPr lang="en-US" sz="3800" i="1" dirty="0">
                <a:solidFill>
                  <a:srgbClr val="FFFF00"/>
                </a:solidFill>
                <a:effectLst/>
                <a:latin typeface="Times New Roman" panose="02020603050405020304" pitchFamily="18" charset="0"/>
                <a:ea typeface="Calibri" panose="020F0502020204030204" pitchFamily="34" charset="0"/>
              </a:rPr>
              <a:t>acuteness and experience</a:t>
            </a:r>
            <a:r>
              <a:rPr lang="en-US" sz="3800" i="1" dirty="0">
                <a:effectLst/>
                <a:latin typeface="Times New Roman" panose="02020603050405020304" pitchFamily="18" charset="0"/>
                <a:ea typeface="Calibri" panose="020F0502020204030204" pitchFamily="34" charset="0"/>
              </a:rPr>
              <a:t>, and summed up in maxims and proverbs</a:t>
            </a:r>
          </a:p>
        </p:txBody>
      </p:sp>
    </p:spTree>
    <p:extLst>
      <p:ext uri="{BB962C8B-B14F-4D97-AF65-F5344CB8AC3E}">
        <p14:creationId xmlns:p14="http://schemas.microsoft.com/office/powerpoint/2010/main" val="35435935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endParaRPr lang="en-US" sz="5400" dirty="0"/>
          </a:p>
          <a:p>
            <a:pPr marL="0" indent="0">
              <a:buNone/>
            </a:pPr>
            <a:r>
              <a:rPr lang="en-US" sz="5400" dirty="0"/>
              <a:t>Psalm 37:4</a:t>
            </a:r>
          </a:p>
          <a:p>
            <a:pPr marL="0" indent="0">
              <a:buNone/>
            </a:pPr>
            <a:r>
              <a:rPr lang="en-US" sz="5400" b="1" i="1" dirty="0">
                <a:effectLst/>
                <a:latin typeface="Times New Roman" panose="02020603050405020304" pitchFamily="18" charset="0"/>
                <a:ea typeface="Calibri" panose="020F0502020204030204" pitchFamily="34" charset="0"/>
              </a:rPr>
              <a:t>“Delight yourself also in the Lord, and He shall give you the desires of your heart.”</a:t>
            </a:r>
            <a:endParaRPr lang="en-US" sz="5400" dirty="0"/>
          </a:p>
        </p:txBody>
      </p:sp>
    </p:spTree>
    <p:extLst>
      <p:ext uri="{BB962C8B-B14F-4D97-AF65-F5344CB8AC3E}">
        <p14:creationId xmlns:p14="http://schemas.microsoft.com/office/powerpoint/2010/main" val="997591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Colossians 3:16</a:t>
            </a:r>
          </a:p>
          <a:p>
            <a:pPr marL="0" indent="0">
              <a:buNone/>
            </a:pPr>
            <a:r>
              <a:rPr lang="en-US" sz="4800" b="1" i="1" dirty="0">
                <a:effectLst/>
                <a:latin typeface="Times New Roman" panose="02020603050405020304" pitchFamily="18" charset="0"/>
                <a:ea typeface="Calibri" panose="020F0502020204030204" pitchFamily="34" charset="0"/>
              </a:rPr>
              <a:t>“Let the word of </a:t>
            </a:r>
            <a:r>
              <a:rPr lang="en-US" sz="4800" b="1" i="1" dirty="0">
                <a:solidFill>
                  <a:srgbClr val="FFFF00"/>
                </a:solidFill>
                <a:effectLst/>
                <a:latin typeface="Times New Roman" panose="02020603050405020304" pitchFamily="18" charset="0"/>
                <a:ea typeface="Calibri" panose="020F0502020204030204" pitchFamily="34" charset="0"/>
              </a:rPr>
              <a:t>Christ dwell in you </a:t>
            </a:r>
            <a:r>
              <a:rPr lang="en-US" sz="4800" b="1" i="1" dirty="0">
                <a:effectLst/>
                <a:latin typeface="Times New Roman" panose="02020603050405020304" pitchFamily="18" charset="0"/>
                <a:ea typeface="Calibri" panose="020F0502020204030204" pitchFamily="34" charset="0"/>
              </a:rPr>
              <a:t>richly in all wisdom, teaching and admonishing one another in psalms and hymns and spiritual songs, singing with grace in your hearts to the Lord.”</a:t>
            </a:r>
            <a:endParaRPr lang="en-US" sz="4800" dirty="0"/>
          </a:p>
        </p:txBody>
      </p:sp>
    </p:spTree>
    <p:extLst>
      <p:ext uri="{BB962C8B-B14F-4D97-AF65-F5344CB8AC3E}">
        <p14:creationId xmlns:p14="http://schemas.microsoft.com/office/powerpoint/2010/main" val="11528519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Specifically, the varied knowledge of things human and divine, acquired by </a:t>
            </a:r>
            <a:r>
              <a:rPr lang="en-US" sz="3800" i="1" dirty="0">
                <a:solidFill>
                  <a:srgbClr val="FFFF00"/>
                </a:solidFill>
                <a:effectLst/>
                <a:latin typeface="Times New Roman" panose="02020603050405020304" pitchFamily="18" charset="0"/>
                <a:ea typeface="Calibri" panose="020F0502020204030204" pitchFamily="34" charset="0"/>
              </a:rPr>
              <a:t>acuteness and experience</a:t>
            </a:r>
            <a:r>
              <a:rPr lang="en-US" sz="3800" i="1" dirty="0">
                <a:effectLst/>
                <a:latin typeface="Times New Roman" panose="02020603050405020304" pitchFamily="18" charset="0"/>
                <a:ea typeface="Calibri" panose="020F0502020204030204" pitchFamily="34" charset="0"/>
              </a:rPr>
              <a:t>, and summed up in maxims and proverbs</a:t>
            </a:r>
          </a:p>
          <a:p>
            <a:pPr marL="342900" indent="-342900">
              <a:buAutoNum type="arabicPeriod"/>
            </a:pPr>
            <a:endParaRPr lang="en-US" sz="3800" i="1" dirty="0">
              <a:latin typeface="Times New Roman" panose="02020603050405020304" pitchFamily="18" charset="0"/>
              <a:ea typeface="Calibri" panose="020F0502020204030204" pitchFamily="34" charset="0"/>
            </a:endParaRPr>
          </a:p>
          <a:p>
            <a:pPr marL="0" indent="0" algn="ctr">
              <a:buNone/>
            </a:pPr>
            <a:r>
              <a:rPr lang="en-US" sz="3800" i="1" dirty="0">
                <a:solidFill>
                  <a:srgbClr val="00B0F0"/>
                </a:solidFill>
                <a:effectLst/>
                <a:latin typeface="Times New Roman" panose="02020603050405020304" pitchFamily="18" charset="0"/>
                <a:ea typeface="Calibri" panose="020F0502020204030204" pitchFamily="34" charset="0"/>
              </a:rPr>
              <a:t>“Wisdom is the application of knowledge”</a:t>
            </a:r>
          </a:p>
        </p:txBody>
      </p:sp>
    </p:spTree>
    <p:extLst>
      <p:ext uri="{BB962C8B-B14F-4D97-AF65-F5344CB8AC3E}">
        <p14:creationId xmlns:p14="http://schemas.microsoft.com/office/powerpoint/2010/main" val="36347201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Specifically, the varied knowledge of things human and divine, acquired by acuteness and experience, and summed up in maxims and proverbs</a:t>
            </a:r>
          </a:p>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Skill in the management of affairs</a:t>
            </a:r>
          </a:p>
        </p:txBody>
      </p:sp>
    </p:spTree>
    <p:extLst>
      <p:ext uri="{BB962C8B-B14F-4D97-AF65-F5344CB8AC3E}">
        <p14:creationId xmlns:p14="http://schemas.microsoft.com/office/powerpoint/2010/main" val="39821434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Specifically, the varied knowledge of things human and divine, acquired by acuteness and experience, and summed up in maxims and proverbs </a:t>
            </a:r>
          </a:p>
          <a:p>
            <a:pPr marL="342900" indent="-342900">
              <a:buAutoNum type="arabicPeriod"/>
            </a:pPr>
            <a:r>
              <a:rPr lang="en-US" sz="3800" i="1" dirty="0">
                <a:effectLst/>
                <a:latin typeface="Times New Roman" panose="02020603050405020304" pitchFamily="18" charset="0"/>
                <a:ea typeface="Calibri" panose="020F0502020204030204" pitchFamily="34" charset="0"/>
              </a:rPr>
              <a:t>Skill in the management of affairs</a:t>
            </a:r>
          </a:p>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Devout and proper prudence in intercourse with men not disciples of Christ, skill and discretion in imparting Christian truth</a:t>
            </a:r>
          </a:p>
        </p:txBody>
      </p:sp>
    </p:spTree>
    <p:extLst>
      <p:ext uri="{BB962C8B-B14F-4D97-AF65-F5344CB8AC3E}">
        <p14:creationId xmlns:p14="http://schemas.microsoft.com/office/powerpoint/2010/main" val="22627304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endParaRPr lang="en-US" sz="5400" dirty="0"/>
          </a:p>
          <a:p>
            <a:pPr marL="0" indent="0">
              <a:buNone/>
            </a:pPr>
            <a:r>
              <a:rPr lang="en-US" sz="4800" dirty="0"/>
              <a:t>2 Timothy 2:15</a:t>
            </a:r>
          </a:p>
          <a:p>
            <a:pPr marL="0" indent="0">
              <a:buNone/>
            </a:pPr>
            <a:r>
              <a:rPr lang="en-US" sz="4800" b="1" i="1" dirty="0">
                <a:effectLst/>
                <a:latin typeface="Times New Roman" panose="02020603050405020304" pitchFamily="18" charset="0"/>
                <a:ea typeface="Calibri" panose="020F0502020204030204" pitchFamily="34" charset="0"/>
              </a:rPr>
              <a:t>“Be diligent to present yourself approved to God, a worker who does not need to be ashamed, rightly dividing the word of truth”</a:t>
            </a:r>
            <a:endParaRPr lang="en-US" sz="4800" dirty="0"/>
          </a:p>
        </p:txBody>
      </p:sp>
    </p:spTree>
    <p:extLst>
      <p:ext uri="{BB962C8B-B14F-4D97-AF65-F5344CB8AC3E}">
        <p14:creationId xmlns:p14="http://schemas.microsoft.com/office/powerpoint/2010/main" val="2843628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Specifically, the varied knowledge of things human and divine, acquired by acuteness and experience, and summed up in maxims and proverbs </a:t>
            </a:r>
          </a:p>
          <a:p>
            <a:pPr marL="342900" indent="-342900">
              <a:buAutoNum type="arabicPeriod"/>
            </a:pPr>
            <a:r>
              <a:rPr lang="en-US" sz="3800" i="1" dirty="0">
                <a:effectLst/>
                <a:latin typeface="Times New Roman" panose="02020603050405020304" pitchFamily="18" charset="0"/>
                <a:ea typeface="Calibri" panose="020F0502020204030204" pitchFamily="34" charset="0"/>
              </a:rPr>
              <a:t>Skill in the management of affairs</a:t>
            </a:r>
          </a:p>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Devout and proper prudence in intercourse with men not disciples of Christ, skill and discretion in imparting Christian truth</a:t>
            </a:r>
          </a:p>
        </p:txBody>
      </p:sp>
    </p:spTree>
    <p:extLst>
      <p:ext uri="{BB962C8B-B14F-4D97-AF65-F5344CB8AC3E}">
        <p14:creationId xmlns:p14="http://schemas.microsoft.com/office/powerpoint/2010/main" val="25018395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320040"/>
            <a:ext cx="10515600" cy="6377940"/>
          </a:xfrm>
        </p:spPr>
        <p:txBody>
          <a:bodyPr>
            <a:noAutofit/>
          </a:bodyPr>
          <a:lstStyle/>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Explaining different doctrines</a:t>
            </a:r>
            <a:endParaRPr lang="en-US" sz="3800" i="1" dirty="0">
              <a:solidFill>
                <a:srgbClr val="FFFF00"/>
              </a:solidFill>
              <a:latin typeface="Times New Roman" panose="02020603050405020304" pitchFamily="18" charset="0"/>
              <a:ea typeface="Calibri" panose="020F0502020204030204" pitchFamily="34" charset="0"/>
            </a:endParaRPr>
          </a:p>
          <a:p>
            <a:pPr marL="0" indent="0">
              <a:buNone/>
            </a:pPr>
            <a:endParaRPr lang="en-US" sz="3800"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657543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320040"/>
            <a:ext cx="10515600" cy="6377940"/>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Explaining different doctrines</a:t>
            </a:r>
            <a:endParaRPr lang="en-US" sz="3800" i="1" dirty="0">
              <a:solidFill>
                <a:srgbClr val="FFFF00"/>
              </a:solidFill>
              <a:latin typeface="Times New Roman" panose="02020603050405020304" pitchFamily="18" charset="0"/>
              <a:ea typeface="Calibri" panose="020F0502020204030204" pitchFamily="34" charset="0"/>
            </a:endParaRPr>
          </a:p>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Differentiating between salvation truths and discipleship truths</a:t>
            </a:r>
          </a:p>
          <a:p>
            <a:pPr marL="0" indent="0">
              <a:buNone/>
            </a:pPr>
            <a:endParaRPr lang="en-US" sz="3800"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095610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320040"/>
            <a:ext cx="10515600" cy="6377940"/>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Explaining different doctrines</a:t>
            </a:r>
            <a:endParaRPr lang="en-US" sz="3800" i="1" dirty="0">
              <a:solidFill>
                <a:srgbClr val="FFFF00"/>
              </a:solidFill>
              <a:latin typeface="Times New Roman" panose="02020603050405020304" pitchFamily="18" charset="0"/>
              <a:ea typeface="Calibri" panose="020F0502020204030204" pitchFamily="34" charset="0"/>
            </a:endParaRPr>
          </a:p>
          <a:p>
            <a:pPr marL="342900" indent="-342900">
              <a:buAutoNum type="arabicPeriod"/>
            </a:pPr>
            <a:r>
              <a:rPr lang="en-US" sz="3800" i="1" dirty="0">
                <a:effectLst/>
                <a:latin typeface="Times New Roman" panose="02020603050405020304" pitchFamily="18" charset="0"/>
                <a:ea typeface="Calibri" panose="020F0502020204030204" pitchFamily="34" charset="0"/>
              </a:rPr>
              <a:t>Differentiating between salvation truths and discipleship truths</a:t>
            </a:r>
          </a:p>
          <a:p>
            <a:pPr marL="342900" indent="-342900">
              <a:buAutoNum type="arabicPeriod"/>
            </a:pPr>
            <a:r>
              <a:rPr lang="en-US" sz="3800" i="1" dirty="0">
                <a:solidFill>
                  <a:srgbClr val="FFFF00"/>
                </a:solidFill>
                <a:latin typeface="Times New Roman" panose="02020603050405020304" pitchFamily="18" charset="0"/>
                <a:ea typeface="Calibri" panose="020F0502020204030204" pitchFamily="34" charset="0"/>
              </a:rPr>
              <a:t>Teaching about future prophetic events</a:t>
            </a:r>
          </a:p>
        </p:txBody>
      </p:sp>
    </p:spTree>
    <p:extLst>
      <p:ext uri="{BB962C8B-B14F-4D97-AF65-F5344CB8AC3E}">
        <p14:creationId xmlns:p14="http://schemas.microsoft.com/office/powerpoint/2010/main" val="27984629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320040"/>
            <a:ext cx="10515600" cy="6377940"/>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Explaining different doctrines</a:t>
            </a:r>
            <a:endParaRPr lang="en-US" sz="3800" i="1" dirty="0">
              <a:solidFill>
                <a:srgbClr val="FFFF00"/>
              </a:solidFill>
              <a:latin typeface="Times New Roman" panose="02020603050405020304" pitchFamily="18" charset="0"/>
              <a:ea typeface="Calibri" panose="020F0502020204030204" pitchFamily="34" charset="0"/>
            </a:endParaRPr>
          </a:p>
          <a:p>
            <a:pPr marL="342900" indent="-342900">
              <a:buAutoNum type="arabicPeriod"/>
            </a:pPr>
            <a:r>
              <a:rPr lang="en-US" sz="3800" i="1" dirty="0">
                <a:effectLst/>
                <a:latin typeface="Times New Roman" panose="02020603050405020304" pitchFamily="18" charset="0"/>
                <a:ea typeface="Calibri" panose="020F0502020204030204" pitchFamily="34" charset="0"/>
              </a:rPr>
              <a:t>Differentiating between salvation truths and discipleship truths</a:t>
            </a:r>
          </a:p>
          <a:p>
            <a:pPr marL="342900" indent="-342900">
              <a:buAutoNum type="arabicPeriod"/>
            </a:pPr>
            <a:r>
              <a:rPr lang="en-US" sz="3800" i="1" dirty="0">
                <a:latin typeface="Times New Roman" panose="02020603050405020304" pitchFamily="18" charset="0"/>
                <a:ea typeface="Calibri" panose="020F0502020204030204" pitchFamily="34" charset="0"/>
              </a:rPr>
              <a:t>Teaching about future prophetic events</a:t>
            </a:r>
          </a:p>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Overcoming the influence of poor teaching and mistaken ideas formed over a lifetime</a:t>
            </a:r>
          </a:p>
        </p:txBody>
      </p:sp>
    </p:spTree>
    <p:extLst>
      <p:ext uri="{BB962C8B-B14F-4D97-AF65-F5344CB8AC3E}">
        <p14:creationId xmlns:p14="http://schemas.microsoft.com/office/powerpoint/2010/main" val="10476828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320040"/>
            <a:ext cx="10515600" cy="6377940"/>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Explaining different doctrines</a:t>
            </a:r>
            <a:endParaRPr lang="en-US" sz="3800" i="1" dirty="0">
              <a:solidFill>
                <a:srgbClr val="FFFF00"/>
              </a:solidFill>
              <a:latin typeface="Times New Roman" panose="02020603050405020304" pitchFamily="18" charset="0"/>
              <a:ea typeface="Calibri" panose="020F0502020204030204" pitchFamily="34" charset="0"/>
            </a:endParaRPr>
          </a:p>
          <a:p>
            <a:pPr marL="342900" indent="-342900">
              <a:buAutoNum type="arabicPeriod"/>
            </a:pPr>
            <a:r>
              <a:rPr lang="en-US" sz="3800" i="1" dirty="0">
                <a:effectLst/>
                <a:latin typeface="Times New Roman" panose="02020603050405020304" pitchFamily="18" charset="0"/>
                <a:ea typeface="Calibri" panose="020F0502020204030204" pitchFamily="34" charset="0"/>
              </a:rPr>
              <a:t>Differentiating between salvation truths and discipleship truths</a:t>
            </a:r>
          </a:p>
          <a:p>
            <a:pPr marL="342900" indent="-342900">
              <a:buAutoNum type="arabicPeriod"/>
            </a:pPr>
            <a:r>
              <a:rPr lang="en-US" sz="3800" i="1" dirty="0">
                <a:latin typeface="Times New Roman" panose="02020603050405020304" pitchFamily="18" charset="0"/>
                <a:ea typeface="Calibri" panose="020F0502020204030204" pitchFamily="34" charset="0"/>
              </a:rPr>
              <a:t>Teaching about future prophetic events</a:t>
            </a:r>
          </a:p>
          <a:p>
            <a:pPr marL="342900" indent="-342900">
              <a:buAutoNum type="arabicPeriod"/>
            </a:pPr>
            <a:r>
              <a:rPr lang="en-US" sz="3800" i="1" dirty="0">
                <a:effectLst/>
                <a:latin typeface="Times New Roman" panose="02020603050405020304" pitchFamily="18" charset="0"/>
                <a:ea typeface="Calibri" panose="020F0502020204030204" pitchFamily="34" charset="0"/>
              </a:rPr>
              <a:t>Overcoming the influence of poor teaching and mistaken ideas formed over a lifetime</a:t>
            </a:r>
          </a:p>
          <a:p>
            <a:pPr marL="342900" indent="-342900">
              <a:buAutoNum type="arabicPeriod"/>
            </a:pPr>
            <a:r>
              <a:rPr lang="en-US" sz="3800" i="1" dirty="0">
                <a:solidFill>
                  <a:srgbClr val="FFFF00"/>
                </a:solidFill>
                <a:latin typeface="Times New Roman" panose="02020603050405020304" pitchFamily="18" charset="0"/>
                <a:ea typeface="Calibri" panose="020F0502020204030204" pitchFamily="34" charset="0"/>
              </a:rPr>
              <a:t>Defending our faith when skeptics and doubters confront us</a:t>
            </a:r>
          </a:p>
          <a:p>
            <a:pPr marL="0" indent="0">
              <a:buNone/>
            </a:pPr>
            <a:endParaRPr lang="en-US" sz="3800"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78437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620FDFD2-19AF-4124-A49A-BAC0929B1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scale model, funeral, LEGO, ground&#10;&#10;Description automatically generated">
            <a:extLst>
              <a:ext uri="{FF2B5EF4-FFF2-40B4-BE49-F238E27FC236}">
                <a16:creationId xmlns:a16="http://schemas.microsoft.com/office/drawing/2014/main" id="{4C8DDBC3-A85D-2899-8C5C-96FDD9A0158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2" b="25334"/>
          <a:stretch/>
        </p:blipFill>
        <p:spPr>
          <a:xfrm>
            <a:off x="20" y="1"/>
            <a:ext cx="6088360" cy="3333749"/>
          </a:xfrm>
          <a:custGeom>
            <a:avLst/>
            <a:gdLst/>
            <a:ahLst/>
            <a:cxnLst/>
            <a:rect l="l" t="t" r="r" b="b"/>
            <a:pathLst>
              <a:path w="6088380" h="3333749">
                <a:moveTo>
                  <a:pt x="0" y="0"/>
                </a:moveTo>
                <a:lnTo>
                  <a:pt x="6088380" y="0"/>
                </a:lnTo>
                <a:lnTo>
                  <a:pt x="6088380" y="2202180"/>
                </a:lnTo>
                <a:lnTo>
                  <a:pt x="5913795" y="3333749"/>
                </a:lnTo>
                <a:lnTo>
                  <a:pt x="0" y="3333749"/>
                </a:lnTo>
                <a:close/>
              </a:path>
            </a:pathLst>
          </a:custGeom>
        </p:spPr>
      </p:pic>
      <p:pic>
        <p:nvPicPr>
          <p:cNvPr id="4" name="Content Placeholder 3" descr="A picture containing newspaper, text, human face, news&#10;&#10;Description automatically generated">
            <a:extLst>
              <a:ext uri="{FF2B5EF4-FFF2-40B4-BE49-F238E27FC236}">
                <a16:creationId xmlns:a16="http://schemas.microsoft.com/office/drawing/2014/main" id="{9418A3A4-E7B1-6B41-26C5-0578D4804369}"/>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t="3284" r="1" b="654"/>
          <a:stretch/>
        </p:blipFill>
        <p:spPr>
          <a:xfrm>
            <a:off x="20" y="3524252"/>
            <a:ext cx="6088360" cy="3333748"/>
          </a:xfrm>
          <a:custGeom>
            <a:avLst/>
            <a:gdLst/>
            <a:ahLst/>
            <a:cxnLst/>
            <a:rect l="l" t="t" r="r" b="b"/>
            <a:pathLst>
              <a:path w="6088380" h="3333748">
                <a:moveTo>
                  <a:pt x="0" y="0"/>
                </a:moveTo>
                <a:lnTo>
                  <a:pt x="5884403" y="0"/>
                </a:lnTo>
                <a:lnTo>
                  <a:pt x="5882640" y="11428"/>
                </a:lnTo>
                <a:lnTo>
                  <a:pt x="5562600" y="1931668"/>
                </a:lnTo>
                <a:lnTo>
                  <a:pt x="6088380" y="3333748"/>
                </a:lnTo>
                <a:lnTo>
                  <a:pt x="0" y="3333748"/>
                </a:lnTo>
                <a:close/>
              </a:path>
            </a:pathLst>
          </a:custGeom>
        </p:spPr>
      </p:pic>
      <p:grpSp>
        <p:nvGrpSpPr>
          <p:cNvPr id="16" name="Group 15">
            <a:extLst>
              <a:ext uri="{FF2B5EF4-FFF2-40B4-BE49-F238E27FC236}">
                <a16:creationId xmlns:a16="http://schemas.microsoft.com/office/drawing/2014/main" id="{7F6F6FC6-9A5F-4E14-8105-15D94914A7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95370" y="544"/>
            <a:ext cx="874716" cy="6857455"/>
            <a:chOff x="5395370" y="544"/>
            <a:chExt cx="874716" cy="6857455"/>
          </a:xfrm>
        </p:grpSpPr>
        <p:sp>
          <p:nvSpPr>
            <p:cNvPr id="17" name="Freeform: Shape 16">
              <a:extLst>
                <a:ext uri="{FF2B5EF4-FFF2-40B4-BE49-F238E27FC236}">
                  <a16:creationId xmlns:a16="http://schemas.microsoft.com/office/drawing/2014/main" id="{2DCFA6DA-C89C-4BD9-A659-4E35D789BF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2404000" y="2991914"/>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8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8"/>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solidFill>
              <a:srgbClr val="FFFFFF"/>
            </a:solidFill>
            <a:ln>
              <a:noFill/>
            </a:ln>
            <a:effectLst>
              <a:outerShdw blurRad="381000" dist="152400" algn="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868AC5BD-C02C-4D96-813D-3C9ABB388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2404000" y="2991914"/>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7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7"/>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blipFill dpi="0" rotWithShape="1">
              <a:blip r:embed="rId6">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1" name="Content Placeholder 10">
            <a:extLst>
              <a:ext uri="{FF2B5EF4-FFF2-40B4-BE49-F238E27FC236}">
                <a16:creationId xmlns:a16="http://schemas.microsoft.com/office/drawing/2014/main" id="{324B6A66-F53B-4949-6220-914A1509E954}"/>
              </a:ext>
            </a:extLst>
          </p:cNvPr>
          <p:cNvSpPr>
            <a:spLocks noGrp="1"/>
          </p:cNvSpPr>
          <p:nvPr>
            <p:ph idx="1"/>
          </p:nvPr>
        </p:nvSpPr>
        <p:spPr>
          <a:xfrm>
            <a:off x="6973619" y="2183252"/>
            <a:ext cx="4391024" cy="2682000"/>
          </a:xfrm>
        </p:spPr>
        <p:txBody>
          <a:bodyPr>
            <a:noAutofit/>
          </a:bodyPr>
          <a:lstStyle/>
          <a:p>
            <a:pPr marL="0" indent="0">
              <a:buNone/>
            </a:pPr>
            <a:r>
              <a:rPr lang="en-US" sz="5400" dirty="0">
                <a:solidFill>
                  <a:schemeClr val="bg1">
                    <a:alpha val="80000"/>
                  </a:schemeClr>
                </a:solidFill>
              </a:rPr>
              <a:t>David Koresh and the Branch Davidians</a:t>
            </a:r>
          </a:p>
        </p:txBody>
      </p:sp>
    </p:spTree>
    <p:extLst>
      <p:ext uri="{BB962C8B-B14F-4D97-AF65-F5344CB8AC3E}">
        <p14:creationId xmlns:p14="http://schemas.microsoft.com/office/powerpoint/2010/main" val="6174363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320040"/>
            <a:ext cx="10515600" cy="6377940"/>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Explaining different doctrines</a:t>
            </a:r>
            <a:endParaRPr lang="en-US" sz="3800" i="1" dirty="0">
              <a:solidFill>
                <a:srgbClr val="FFFF00"/>
              </a:solidFill>
              <a:latin typeface="Times New Roman" panose="02020603050405020304" pitchFamily="18" charset="0"/>
              <a:ea typeface="Calibri" panose="020F0502020204030204" pitchFamily="34" charset="0"/>
            </a:endParaRPr>
          </a:p>
          <a:p>
            <a:pPr marL="342900" indent="-342900">
              <a:buAutoNum type="arabicPeriod"/>
            </a:pPr>
            <a:r>
              <a:rPr lang="en-US" sz="3800" i="1" dirty="0">
                <a:effectLst/>
                <a:latin typeface="Times New Roman" panose="02020603050405020304" pitchFamily="18" charset="0"/>
                <a:ea typeface="Calibri" panose="020F0502020204030204" pitchFamily="34" charset="0"/>
              </a:rPr>
              <a:t>Differentiating between salvation truths and discipleship truths</a:t>
            </a:r>
          </a:p>
          <a:p>
            <a:pPr marL="342900" indent="-342900">
              <a:buAutoNum type="arabicPeriod"/>
            </a:pPr>
            <a:r>
              <a:rPr lang="en-US" sz="3800" i="1" dirty="0">
                <a:latin typeface="Times New Roman" panose="02020603050405020304" pitchFamily="18" charset="0"/>
                <a:ea typeface="Calibri" panose="020F0502020204030204" pitchFamily="34" charset="0"/>
              </a:rPr>
              <a:t>Teaching about future prophetic events</a:t>
            </a:r>
          </a:p>
          <a:p>
            <a:pPr marL="342900" indent="-342900">
              <a:buAutoNum type="arabicPeriod"/>
            </a:pPr>
            <a:r>
              <a:rPr lang="en-US" sz="3800" i="1" dirty="0">
                <a:effectLst/>
                <a:latin typeface="Times New Roman" panose="02020603050405020304" pitchFamily="18" charset="0"/>
                <a:ea typeface="Calibri" panose="020F0502020204030204" pitchFamily="34" charset="0"/>
              </a:rPr>
              <a:t>Overcoming the influence of poor teaching and mistaken ideas formed over a lifetime</a:t>
            </a:r>
          </a:p>
          <a:p>
            <a:pPr marL="342900" indent="-342900">
              <a:buAutoNum type="arabicPeriod"/>
            </a:pPr>
            <a:r>
              <a:rPr lang="en-US" sz="3800" i="1" dirty="0">
                <a:latin typeface="Times New Roman" panose="02020603050405020304" pitchFamily="18" charset="0"/>
                <a:ea typeface="Calibri" panose="020F0502020204030204" pitchFamily="34" charset="0"/>
              </a:rPr>
              <a:t>Defending our faith when skeptics and doubters confront us</a:t>
            </a:r>
          </a:p>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Discerning when to withhold spiritual truth</a:t>
            </a:r>
          </a:p>
        </p:txBody>
      </p:sp>
    </p:spTree>
    <p:extLst>
      <p:ext uri="{BB962C8B-B14F-4D97-AF65-F5344CB8AC3E}">
        <p14:creationId xmlns:p14="http://schemas.microsoft.com/office/powerpoint/2010/main" val="40296567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endParaRPr lang="en-US" sz="5400" dirty="0"/>
          </a:p>
          <a:p>
            <a:pPr marL="0" indent="0">
              <a:buNone/>
            </a:pPr>
            <a:r>
              <a:rPr lang="en-US" sz="4800" dirty="0"/>
              <a:t>Matthew 7:6</a:t>
            </a:r>
          </a:p>
          <a:p>
            <a:pPr marL="0" indent="0">
              <a:buNone/>
            </a:pPr>
            <a:r>
              <a:rPr lang="en-US" sz="4800" b="1" i="1" dirty="0">
                <a:effectLst/>
                <a:latin typeface="Times New Roman" panose="02020603050405020304" pitchFamily="18" charset="0"/>
                <a:ea typeface="Calibri" panose="020F0502020204030204" pitchFamily="34" charset="0"/>
              </a:rPr>
              <a:t>“Do not give what is holy to the dogs; nor cast your pearls before swine, lest they trample them under their feet, and turn and tear you in pieces.”</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5871543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Autofit/>
          </a:bodyPr>
          <a:lstStyle/>
          <a:p>
            <a:pPr marL="0" indent="0">
              <a:buNone/>
            </a:pPr>
            <a:r>
              <a:rPr lang="en-US" sz="4400" dirty="0">
                <a:solidFill>
                  <a:srgbClr val="FFFF00"/>
                </a:solidFill>
                <a:effectLst/>
                <a:latin typeface="Times New Roman" panose="02020603050405020304" pitchFamily="18" charset="0"/>
                <a:ea typeface="Calibri" panose="020F0502020204030204" pitchFamily="34" charset="0"/>
              </a:rPr>
              <a:t>Only the Gospel of John was written for the express purpose of leading men to Christ.  </a:t>
            </a:r>
          </a:p>
          <a:p>
            <a:pPr marL="0" indent="0">
              <a:buNone/>
            </a:pPr>
            <a:endParaRPr lang="en-US" sz="4400" dirty="0">
              <a:latin typeface="Times New Roman" panose="02020603050405020304" pitchFamily="18" charset="0"/>
              <a:ea typeface="Calibri" panose="020F0502020204030204" pitchFamily="34" charset="0"/>
            </a:endParaRPr>
          </a:p>
          <a:p>
            <a:pPr marL="0" indent="0">
              <a:buNone/>
            </a:pPr>
            <a:r>
              <a:rPr lang="en-US" sz="4400" dirty="0">
                <a:effectLst/>
                <a:latin typeface="Times New Roman" panose="02020603050405020304" pitchFamily="18" charset="0"/>
                <a:ea typeface="Calibri" panose="020F0502020204030204" pitchFamily="34" charset="0"/>
              </a:rPr>
              <a:t>John 20:30-31 </a:t>
            </a:r>
            <a:r>
              <a:rPr lang="en-US" sz="4400" b="1" i="1" dirty="0">
                <a:effectLst/>
                <a:latin typeface="Times New Roman" panose="02020603050405020304" pitchFamily="18" charset="0"/>
                <a:ea typeface="Calibri" panose="020F0502020204030204" pitchFamily="34" charset="0"/>
              </a:rPr>
              <a:t>“And truly Jesus did many other signs in the presence of His disciples, which are not written in this book; but these are written that you may believe that Jesus is the Christ, the Son of God, and that believing you may have life in His name.”</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8757505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7F1A-88E2-BFCE-BDD5-73A884E00BE1}"/>
              </a:ext>
            </a:extLst>
          </p:cNvPr>
          <p:cNvSpPr>
            <a:spLocks noGrp="1"/>
          </p:cNvSpPr>
          <p:nvPr>
            <p:ph type="title"/>
          </p:nvPr>
        </p:nvSpPr>
        <p:spPr/>
        <p:txBody>
          <a:bodyPr/>
          <a:lstStyle/>
          <a:p>
            <a:r>
              <a:rPr lang="en-US" dirty="0"/>
              <a:t>Three overarching purposes of the NT</a:t>
            </a:r>
          </a:p>
        </p:txBody>
      </p:sp>
    </p:spTree>
    <p:extLst>
      <p:ext uri="{BB962C8B-B14F-4D97-AF65-F5344CB8AC3E}">
        <p14:creationId xmlns:p14="http://schemas.microsoft.com/office/powerpoint/2010/main" val="26906530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7F1A-88E2-BFCE-BDD5-73A884E00BE1}"/>
              </a:ext>
            </a:extLst>
          </p:cNvPr>
          <p:cNvSpPr>
            <a:spLocks noGrp="1"/>
          </p:cNvSpPr>
          <p:nvPr>
            <p:ph type="title"/>
          </p:nvPr>
        </p:nvSpPr>
        <p:spPr/>
        <p:txBody>
          <a:bodyPr/>
          <a:lstStyle/>
          <a:p>
            <a:r>
              <a:rPr lang="en-US" dirty="0"/>
              <a:t>Three overarching purposes of the NT</a:t>
            </a:r>
          </a:p>
        </p:txBody>
      </p:sp>
      <p:sp>
        <p:nvSpPr>
          <p:cNvPr id="3" name="Content Placeholder 2">
            <a:extLst>
              <a:ext uri="{FF2B5EF4-FFF2-40B4-BE49-F238E27FC236}">
                <a16:creationId xmlns:a16="http://schemas.microsoft.com/office/drawing/2014/main" id="{6ACAA3E3-5A21-C6C3-5FDD-CE891A0DD9C2}"/>
              </a:ext>
            </a:extLst>
          </p:cNvPr>
          <p:cNvSpPr>
            <a:spLocks noGrp="1"/>
          </p:cNvSpPr>
          <p:nvPr>
            <p:ph idx="1"/>
          </p:nvPr>
        </p:nvSpPr>
        <p:spPr/>
        <p:txBody>
          <a:bodyPr>
            <a:normAutofit/>
          </a:bodyPr>
          <a:lstStyle/>
          <a:p>
            <a:pPr marL="742950" indent="-742950">
              <a:buAutoNum type="arabicPeriod"/>
            </a:pPr>
            <a:r>
              <a:rPr lang="en-US" sz="3600" dirty="0">
                <a:solidFill>
                  <a:srgbClr val="FFFF00"/>
                </a:solidFill>
              </a:rPr>
              <a:t>For man to know who God is and see His infinite love for all of mankind in giving His Son as the Savior and Redeemer of the World.</a:t>
            </a:r>
          </a:p>
          <a:p>
            <a:pPr marL="0" indent="0">
              <a:buNone/>
            </a:pPr>
            <a:endParaRPr lang="en-US" sz="3600" dirty="0"/>
          </a:p>
        </p:txBody>
      </p:sp>
    </p:spTree>
    <p:extLst>
      <p:ext uri="{BB962C8B-B14F-4D97-AF65-F5344CB8AC3E}">
        <p14:creationId xmlns:p14="http://schemas.microsoft.com/office/powerpoint/2010/main" val="27007258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7F1A-88E2-BFCE-BDD5-73A884E00BE1}"/>
              </a:ext>
            </a:extLst>
          </p:cNvPr>
          <p:cNvSpPr>
            <a:spLocks noGrp="1"/>
          </p:cNvSpPr>
          <p:nvPr>
            <p:ph type="title"/>
          </p:nvPr>
        </p:nvSpPr>
        <p:spPr/>
        <p:txBody>
          <a:bodyPr/>
          <a:lstStyle/>
          <a:p>
            <a:r>
              <a:rPr lang="en-US" dirty="0"/>
              <a:t>Three overarching purposes of the NT</a:t>
            </a:r>
          </a:p>
        </p:txBody>
      </p:sp>
      <p:sp>
        <p:nvSpPr>
          <p:cNvPr id="3" name="Content Placeholder 2">
            <a:extLst>
              <a:ext uri="{FF2B5EF4-FFF2-40B4-BE49-F238E27FC236}">
                <a16:creationId xmlns:a16="http://schemas.microsoft.com/office/drawing/2014/main" id="{6ACAA3E3-5A21-C6C3-5FDD-CE891A0DD9C2}"/>
              </a:ext>
            </a:extLst>
          </p:cNvPr>
          <p:cNvSpPr>
            <a:spLocks noGrp="1"/>
          </p:cNvSpPr>
          <p:nvPr>
            <p:ph idx="1"/>
          </p:nvPr>
        </p:nvSpPr>
        <p:spPr/>
        <p:txBody>
          <a:bodyPr>
            <a:normAutofit/>
          </a:bodyPr>
          <a:lstStyle/>
          <a:p>
            <a:pPr marL="742950" indent="-742950">
              <a:buAutoNum type="arabicPeriod"/>
            </a:pPr>
            <a:r>
              <a:rPr lang="en-US" sz="3600" dirty="0"/>
              <a:t>For man to know who God is and see His infinite love for all of mankind in giving His Son as the Savior and Redeemer of the World.</a:t>
            </a:r>
          </a:p>
          <a:p>
            <a:pPr marL="742950" indent="-742950">
              <a:buAutoNum type="arabicPeriod"/>
            </a:pPr>
            <a:r>
              <a:rPr lang="en-US" sz="3600" dirty="0">
                <a:solidFill>
                  <a:srgbClr val="FFFF00"/>
                </a:solidFill>
              </a:rPr>
              <a:t>To show believers not only how to live for Christ but also how to treat their fellow man.</a:t>
            </a:r>
          </a:p>
          <a:p>
            <a:pPr marL="0" indent="0">
              <a:buNone/>
            </a:pPr>
            <a:endParaRPr lang="en-US" sz="3600" dirty="0"/>
          </a:p>
        </p:txBody>
      </p:sp>
    </p:spTree>
    <p:extLst>
      <p:ext uri="{BB962C8B-B14F-4D97-AF65-F5344CB8AC3E}">
        <p14:creationId xmlns:p14="http://schemas.microsoft.com/office/powerpoint/2010/main" val="9185507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7F1A-88E2-BFCE-BDD5-73A884E00BE1}"/>
              </a:ext>
            </a:extLst>
          </p:cNvPr>
          <p:cNvSpPr>
            <a:spLocks noGrp="1"/>
          </p:cNvSpPr>
          <p:nvPr>
            <p:ph type="title"/>
          </p:nvPr>
        </p:nvSpPr>
        <p:spPr/>
        <p:txBody>
          <a:bodyPr/>
          <a:lstStyle/>
          <a:p>
            <a:r>
              <a:rPr lang="en-US" dirty="0"/>
              <a:t>Three overarching purposes of the NT</a:t>
            </a:r>
          </a:p>
        </p:txBody>
      </p:sp>
      <p:sp>
        <p:nvSpPr>
          <p:cNvPr id="3" name="Content Placeholder 2">
            <a:extLst>
              <a:ext uri="{FF2B5EF4-FFF2-40B4-BE49-F238E27FC236}">
                <a16:creationId xmlns:a16="http://schemas.microsoft.com/office/drawing/2014/main" id="{6ACAA3E3-5A21-C6C3-5FDD-CE891A0DD9C2}"/>
              </a:ext>
            </a:extLst>
          </p:cNvPr>
          <p:cNvSpPr>
            <a:spLocks noGrp="1"/>
          </p:cNvSpPr>
          <p:nvPr>
            <p:ph idx="1"/>
          </p:nvPr>
        </p:nvSpPr>
        <p:spPr/>
        <p:txBody>
          <a:bodyPr>
            <a:normAutofit/>
          </a:bodyPr>
          <a:lstStyle/>
          <a:p>
            <a:pPr marL="742950" indent="-742950">
              <a:buAutoNum type="arabicPeriod"/>
            </a:pPr>
            <a:r>
              <a:rPr lang="en-US" sz="3600" dirty="0"/>
              <a:t>For man to know who God is and see His infinite love for all of mankind in giving His Son as the Savior and Redeemer of the World.</a:t>
            </a:r>
          </a:p>
          <a:p>
            <a:pPr marL="742950" indent="-742950">
              <a:buAutoNum type="arabicPeriod"/>
            </a:pPr>
            <a:r>
              <a:rPr lang="en-US" sz="3600" dirty="0"/>
              <a:t>To show believers not only how to live for Christ but also how to treat their fellow man.</a:t>
            </a:r>
          </a:p>
          <a:p>
            <a:pPr marL="742950" indent="-742950">
              <a:buAutoNum type="arabicPeriod"/>
            </a:pPr>
            <a:r>
              <a:rPr lang="en-US" sz="3600" dirty="0">
                <a:solidFill>
                  <a:srgbClr val="FFFF00"/>
                </a:solidFill>
              </a:rPr>
              <a:t>To give believers all they need to know for their own and other’s spiritual growth.</a:t>
            </a:r>
          </a:p>
          <a:p>
            <a:pPr marL="742950" indent="-742950">
              <a:buAutoNum type="arabicPeriod"/>
            </a:pPr>
            <a:endParaRPr lang="en-US" sz="3600" dirty="0"/>
          </a:p>
        </p:txBody>
      </p:sp>
    </p:spTree>
    <p:extLst>
      <p:ext uri="{BB962C8B-B14F-4D97-AF65-F5344CB8AC3E}">
        <p14:creationId xmlns:p14="http://schemas.microsoft.com/office/powerpoint/2010/main" val="23975745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Autofit/>
          </a:bodyPr>
          <a:lstStyle/>
          <a:p>
            <a:pPr marL="0" indent="0">
              <a:buNone/>
            </a:pPr>
            <a:r>
              <a:rPr lang="en-US" sz="4000" dirty="0"/>
              <a:t>Hebrews 5:12-14</a:t>
            </a:r>
          </a:p>
          <a:p>
            <a:pPr marL="0" indent="0">
              <a:buNone/>
            </a:pPr>
            <a:r>
              <a:rPr lang="en-US" sz="4000" b="1" i="1" dirty="0">
                <a:effectLst/>
                <a:latin typeface="Times New Roman" panose="02020603050405020304" pitchFamily="18" charset="0"/>
                <a:ea typeface="Calibri" panose="020F0502020204030204" pitchFamily="34" charset="0"/>
              </a:rPr>
              <a:t>“For though </a:t>
            </a:r>
            <a:r>
              <a:rPr lang="en-US" sz="4000" b="1" i="1" dirty="0">
                <a:solidFill>
                  <a:srgbClr val="FFFF00"/>
                </a:solidFill>
                <a:effectLst/>
                <a:latin typeface="Times New Roman" panose="02020603050405020304" pitchFamily="18" charset="0"/>
                <a:ea typeface="Calibri" panose="020F0502020204030204" pitchFamily="34" charset="0"/>
              </a:rPr>
              <a:t>by this time you ought to be teachers</a:t>
            </a:r>
            <a:r>
              <a:rPr lang="en-US" sz="4000" b="1" i="1" dirty="0">
                <a:effectLst/>
                <a:latin typeface="Times New Roman" panose="02020603050405020304" pitchFamily="18" charset="0"/>
                <a:ea typeface="Calibri" panose="020F0502020204030204" pitchFamily="34" charset="0"/>
              </a:rPr>
              <a:t>, you need someone to teach you again the first principles of the oracles of God; and you have come to need milk and not solid food.  For everyone who partakes only of milk is unskilled in the word of righteousness, for he is a babe.  But solid food belongs to those who are full age, that is, those who by reason of use have their senses exercised to discern both good and evil.”</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21957703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95F-52D7-8E0F-DDC6-25525B36C023}"/>
              </a:ext>
            </a:extLst>
          </p:cNvPr>
          <p:cNvSpPr>
            <a:spLocks noGrp="1"/>
          </p:cNvSpPr>
          <p:nvPr>
            <p:ph type="title"/>
          </p:nvPr>
        </p:nvSpPr>
        <p:spPr>
          <a:xfrm>
            <a:off x="838200" y="160020"/>
            <a:ext cx="10515600" cy="867728"/>
          </a:xfrm>
        </p:spPr>
        <p:txBody>
          <a:bodyPr/>
          <a:lstStyle/>
          <a:p>
            <a:r>
              <a:rPr lang="en-US" dirty="0"/>
              <a:t>Wisdom which belongs to men … </a:t>
            </a:r>
          </a:p>
        </p:txBody>
      </p:sp>
      <p:sp>
        <p:nvSpPr>
          <p:cNvPr id="3" name="Content Placeholder 2">
            <a:extLst>
              <a:ext uri="{FF2B5EF4-FFF2-40B4-BE49-F238E27FC236}">
                <a16:creationId xmlns:a16="http://schemas.microsoft.com/office/drawing/2014/main" id="{F8D9602E-600D-7427-2BC0-F0C3219F555B}"/>
              </a:ext>
            </a:extLst>
          </p:cNvPr>
          <p:cNvSpPr>
            <a:spLocks noGrp="1"/>
          </p:cNvSpPr>
          <p:nvPr>
            <p:ph idx="1"/>
          </p:nvPr>
        </p:nvSpPr>
        <p:spPr>
          <a:xfrm>
            <a:off x="838200" y="1027748"/>
            <a:ext cx="10515600" cy="5670232"/>
          </a:xfrm>
        </p:spPr>
        <p:txBody>
          <a:bodyPr>
            <a:noAutofit/>
          </a:bodyPr>
          <a:lstStyle/>
          <a:p>
            <a:pPr marL="342900" indent="-342900">
              <a:buAutoNum type="arabicPeriod"/>
            </a:pPr>
            <a:r>
              <a:rPr lang="en-US" sz="3800" i="1" dirty="0">
                <a:effectLst/>
                <a:latin typeface="Times New Roman" panose="02020603050405020304" pitchFamily="18" charset="0"/>
                <a:ea typeface="Calibri" panose="020F0502020204030204" pitchFamily="34" charset="0"/>
              </a:rPr>
              <a:t>Specifically, the varied knowledge of things human and divine, acquired by acuteness and experience, and summed up in maxims and proverbs </a:t>
            </a:r>
          </a:p>
          <a:p>
            <a:pPr marL="342900" indent="-342900">
              <a:buAutoNum type="arabicPeriod"/>
            </a:pPr>
            <a:r>
              <a:rPr lang="en-US" sz="3800" i="1" dirty="0">
                <a:effectLst/>
                <a:latin typeface="Times New Roman" panose="02020603050405020304" pitchFamily="18" charset="0"/>
                <a:ea typeface="Calibri" panose="020F0502020204030204" pitchFamily="34" charset="0"/>
              </a:rPr>
              <a:t>Skill in the management of affairs</a:t>
            </a:r>
          </a:p>
          <a:p>
            <a:pPr marL="342900" indent="-342900">
              <a:buAutoNum type="arabicPeriod"/>
            </a:pPr>
            <a:r>
              <a:rPr lang="en-US" sz="3800" i="1" dirty="0">
                <a:effectLst/>
                <a:latin typeface="Times New Roman" panose="02020603050405020304" pitchFamily="18" charset="0"/>
                <a:ea typeface="Calibri" panose="020F0502020204030204" pitchFamily="34" charset="0"/>
              </a:rPr>
              <a:t>Devout and proper prudence in intercourse with men not disciples of Christ, skill and discretion in imparting Christian truth</a:t>
            </a:r>
          </a:p>
          <a:p>
            <a:pPr marL="342900" indent="-342900">
              <a:buAutoNum type="arabicPeriod"/>
            </a:pPr>
            <a:r>
              <a:rPr lang="en-US" sz="3800" i="1" dirty="0">
                <a:solidFill>
                  <a:srgbClr val="FFFF00"/>
                </a:solidFill>
                <a:effectLst/>
                <a:latin typeface="Times New Roman" panose="02020603050405020304" pitchFamily="18" charset="0"/>
                <a:ea typeface="Calibri" panose="020F0502020204030204" pitchFamily="34" charset="0"/>
              </a:rPr>
              <a:t>The knowledge and practice of the requisites for godly and upright living</a:t>
            </a:r>
            <a:endParaRPr lang="en-US" sz="3800" dirty="0">
              <a:solidFill>
                <a:srgbClr val="FFFF00"/>
              </a:solidFill>
            </a:endParaRPr>
          </a:p>
        </p:txBody>
      </p:sp>
    </p:spTree>
    <p:extLst>
      <p:ext uri="{BB962C8B-B14F-4D97-AF65-F5344CB8AC3E}">
        <p14:creationId xmlns:p14="http://schemas.microsoft.com/office/powerpoint/2010/main" val="27528761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640080" y="621323"/>
            <a:ext cx="10972800" cy="5555640"/>
          </a:xfrm>
        </p:spPr>
        <p:txBody>
          <a:bodyPr>
            <a:noAutofit/>
          </a:bodyPr>
          <a:lstStyle/>
          <a:p>
            <a:pPr marL="0" indent="0">
              <a:buNone/>
            </a:pPr>
            <a:r>
              <a:rPr lang="en-US" sz="4400" i="1" dirty="0">
                <a:solidFill>
                  <a:srgbClr val="FFFF00"/>
                </a:solidFill>
                <a:effectLst/>
                <a:latin typeface="Times New Roman" panose="02020603050405020304" pitchFamily="18" charset="0"/>
                <a:ea typeface="Calibri" panose="020F0502020204030204" pitchFamily="34" charset="0"/>
              </a:rPr>
              <a:t>The knowledge and practice of the requisites for godly and upright living</a:t>
            </a:r>
            <a:endParaRPr lang="en-US" sz="4400" dirty="0">
              <a:solidFill>
                <a:srgbClr val="FFFF00"/>
              </a:solidFill>
            </a:endParaRPr>
          </a:p>
          <a:p>
            <a:pPr marL="0" indent="0">
              <a:buNone/>
            </a:pPr>
            <a:endParaRPr lang="en-US" sz="4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95156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E90EB45-EEE9-4563-8179-65EF62AE0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4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A person wearing sunglasses and a collared shirt&#10;&#10;Description automatically generated with medium confidence">
            <a:extLst>
              <a:ext uri="{FF2B5EF4-FFF2-40B4-BE49-F238E27FC236}">
                <a16:creationId xmlns:a16="http://schemas.microsoft.com/office/drawing/2014/main" id="{F9FFEB63-95AE-F4D1-7E6C-FBCC1E86243B}"/>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148561" y="1604424"/>
            <a:ext cx="6081920" cy="3649152"/>
          </a:xfrm>
          <a:prstGeom prst="rect">
            <a:avLst/>
          </a:prstGeom>
        </p:spPr>
      </p:pic>
      <p:sp>
        <p:nvSpPr>
          <p:cNvPr id="27" name="Rectangle 22">
            <a:extLst>
              <a:ext uri="{FF2B5EF4-FFF2-40B4-BE49-F238E27FC236}">
                <a16:creationId xmlns:a16="http://schemas.microsoft.com/office/drawing/2014/main" id="{23D0EF74-AD1E-4FD9-914D-8EC9058EBB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group of people lying on the floor&#10;&#10;Description automatically generated with medium confidence">
            <a:extLst>
              <a:ext uri="{FF2B5EF4-FFF2-40B4-BE49-F238E27FC236}">
                <a16:creationId xmlns:a16="http://schemas.microsoft.com/office/drawing/2014/main" id="{2E82D176-3250-5A39-8125-FBCCFEA0F81C}"/>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13763" r="21056"/>
          <a:stretch/>
        </p:blipFill>
        <p:spPr>
          <a:xfrm>
            <a:off x="673433" y="643467"/>
            <a:ext cx="5025988" cy="5571066"/>
          </a:xfrm>
          <a:prstGeom prst="rect">
            <a:avLst/>
          </a:prstGeom>
        </p:spPr>
      </p:pic>
    </p:spTree>
    <p:extLst>
      <p:ext uri="{BB962C8B-B14F-4D97-AF65-F5344CB8AC3E}">
        <p14:creationId xmlns:p14="http://schemas.microsoft.com/office/powerpoint/2010/main" val="810643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640080" y="621323"/>
            <a:ext cx="10972800" cy="5555640"/>
          </a:xfrm>
        </p:spPr>
        <p:txBody>
          <a:bodyPr>
            <a:noAutofit/>
          </a:bodyPr>
          <a:lstStyle/>
          <a:p>
            <a:pPr marL="0" indent="0">
              <a:buNone/>
            </a:pPr>
            <a:r>
              <a:rPr lang="en-US" sz="4400" i="1" dirty="0">
                <a:effectLst/>
                <a:latin typeface="Times New Roman" panose="02020603050405020304" pitchFamily="18" charset="0"/>
                <a:ea typeface="Calibri" panose="020F0502020204030204" pitchFamily="34" charset="0"/>
              </a:rPr>
              <a:t>The knowledge and practice of the requisites for godly and upright living</a:t>
            </a:r>
            <a:endParaRPr lang="en-US" sz="4400" dirty="0"/>
          </a:p>
          <a:p>
            <a:pPr marL="0" indent="0">
              <a:buNone/>
            </a:pPr>
            <a:endParaRPr lang="en-US" sz="4400" dirty="0">
              <a:latin typeface="Times New Roman" panose="02020603050405020304" pitchFamily="18" charset="0"/>
              <a:ea typeface="Calibri" panose="020F0502020204030204" pitchFamily="34" charset="0"/>
            </a:endParaRPr>
          </a:p>
          <a:p>
            <a:pPr marL="0" indent="0">
              <a:buNone/>
            </a:pPr>
            <a:r>
              <a:rPr lang="en-US" sz="4400" dirty="0">
                <a:solidFill>
                  <a:srgbClr val="FFFF00"/>
                </a:solidFill>
                <a:effectLst/>
                <a:latin typeface="Times New Roman" panose="02020603050405020304" pitchFamily="18" charset="0"/>
                <a:ea typeface="Calibri" panose="020F0502020204030204" pitchFamily="34" charset="0"/>
              </a:rPr>
              <a:t>Requisites – </a:t>
            </a:r>
            <a:r>
              <a:rPr lang="en-US" sz="4400" i="1" dirty="0">
                <a:solidFill>
                  <a:srgbClr val="FFFF00"/>
                </a:solidFill>
                <a:effectLst/>
                <a:latin typeface="Times New Roman" panose="02020603050405020304" pitchFamily="18" charset="0"/>
                <a:ea typeface="Calibri" panose="020F0502020204030204" pitchFamily="34" charset="0"/>
              </a:rPr>
              <a:t>“needed for a particular purpose”</a:t>
            </a:r>
          </a:p>
          <a:p>
            <a:pPr marL="0" indent="0">
              <a:buNone/>
            </a:pPr>
            <a:endParaRPr lang="en-US" sz="4400" i="1" dirty="0">
              <a:latin typeface="Times New Roman" panose="02020603050405020304" pitchFamily="18" charset="0"/>
            </a:endParaRPr>
          </a:p>
        </p:txBody>
      </p:sp>
    </p:spTree>
    <p:extLst>
      <p:ext uri="{BB962C8B-B14F-4D97-AF65-F5344CB8AC3E}">
        <p14:creationId xmlns:p14="http://schemas.microsoft.com/office/powerpoint/2010/main" val="33363452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640080" y="621323"/>
            <a:ext cx="10972800" cy="5555640"/>
          </a:xfrm>
        </p:spPr>
        <p:txBody>
          <a:bodyPr>
            <a:noAutofit/>
          </a:bodyPr>
          <a:lstStyle/>
          <a:p>
            <a:pPr marL="0" indent="0">
              <a:buNone/>
            </a:pPr>
            <a:r>
              <a:rPr lang="en-US" sz="4400" i="1" dirty="0">
                <a:effectLst/>
                <a:latin typeface="Times New Roman" panose="02020603050405020304" pitchFamily="18" charset="0"/>
                <a:ea typeface="Calibri" panose="020F0502020204030204" pitchFamily="34" charset="0"/>
              </a:rPr>
              <a:t>The knowledge and practice of the requisites for godly and upright living</a:t>
            </a:r>
            <a:endParaRPr lang="en-US" sz="4400" dirty="0"/>
          </a:p>
          <a:p>
            <a:pPr marL="0" indent="0">
              <a:buNone/>
            </a:pPr>
            <a:endParaRPr lang="en-US" sz="4400" dirty="0">
              <a:latin typeface="Times New Roman" panose="02020603050405020304" pitchFamily="18" charset="0"/>
              <a:ea typeface="Calibri" panose="020F0502020204030204" pitchFamily="34" charset="0"/>
            </a:endParaRPr>
          </a:p>
          <a:p>
            <a:pPr marL="0" indent="0">
              <a:buNone/>
            </a:pPr>
            <a:r>
              <a:rPr lang="en-US" sz="4400" dirty="0">
                <a:effectLst/>
                <a:latin typeface="Times New Roman" panose="02020603050405020304" pitchFamily="18" charset="0"/>
                <a:ea typeface="Calibri" panose="020F0502020204030204" pitchFamily="34" charset="0"/>
              </a:rPr>
              <a:t>Requisites – </a:t>
            </a:r>
            <a:r>
              <a:rPr lang="en-US" sz="4400" i="1" dirty="0">
                <a:effectLst/>
                <a:latin typeface="Times New Roman" panose="02020603050405020304" pitchFamily="18" charset="0"/>
                <a:ea typeface="Calibri" panose="020F0502020204030204" pitchFamily="34" charset="0"/>
              </a:rPr>
              <a:t>“needed for a particular purpose”</a:t>
            </a:r>
          </a:p>
          <a:p>
            <a:pPr marL="0" indent="0">
              <a:buNone/>
            </a:pPr>
            <a:endParaRPr lang="en-US" sz="4400" i="1" dirty="0">
              <a:latin typeface="Times New Roman" panose="02020603050405020304" pitchFamily="18" charset="0"/>
            </a:endParaRPr>
          </a:p>
          <a:p>
            <a:pPr marL="0" indent="0">
              <a:buNone/>
            </a:pPr>
            <a:r>
              <a:rPr lang="en-US" sz="4400" i="1" dirty="0">
                <a:solidFill>
                  <a:srgbClr val="FFFF00"/>
                </a:solidFill>
                <a:effectLst/>
                <a:latin typeface="Times New Roman" panose="02020603050405020304" pitchFamily="18" charset="0"/>
                <a:ea typeface="Calibri" panose="020F0502020204030204" pitchFamily="34" charset="0"/>
              </a:rPr>
              <a:t>“Wisdom is the knowledge and practice of what is needed for godly and upright living.”</a:t>
            </a:r>
            <a:r>
              <a:rPr lang="en-US" sz="4400" dirty="0">
                <a:solidFill>
                  <a:srgbClr val="FFFF00"/>
                </a:solidFill>
                <a:effectLst/>
                <a:latin typeface="Times New Roman" panose="02020603050405020304" pitchFamily="18" charset="0"/>
                <a:ea typeface="Calibri" panose="020F0502020204030204" pitchFamily="34" charset="0"/>
              </a:rPr>
              <a:t> </a:t>
            </a:r>
            <a:endParaRPr lang="en-US" sz="4400" i="1" dirty="0">
              <a:solidFill>
                <a:srgbClr val="FFFF00"/>
              </a:solidFill>
            </a:endParaRPr>
          </a:p>
        </p:txBody>
      </p:sp>
    </p:spTree>
    <p:extLst>
      <p:ext uri="{BB962C8B-B14F-4D97-AF65-F5344CB8AC3E}">
        <p14:creationId xmlns:p14="http://schemas.microsoft.com/office/powerpoint/2010/main" val="29928686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Colossians 3:16</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Let the word of Christ dwell in you richly in all wisdom</a:t>
            </a:r>
            <a:r>
              <a:rPr lang="en-US" sz="4800" b="1" i="1" dirty="0">
                <a:effectLst/>
                <a:latin typeface="Times New Roman" panose="02020603050405020304" pitchFamily="18" charset="0"/>
                <a:ea typeface="Calibri" panose="020F0502020204030204" pitchFamily="34" charset="0"/>
              </a:rPr>
              <a:t>, teaching and admonishing one another in psalms and hymns and spiritual songs, singing with grace in your hearts to the Lord.”</a:t>
            </a:r>
            <a:endParaRPr lang="en-US" sz="4800" dirty="0"/>
          </a:p>
        </p:txBody>
      </p:sp>
      <p:sp>
        <p:nvSpPr>
          <p:cNvPr id="2" name="TextBox 1">
            <a:extLst>
              <a:ext uri="{FF2B5EF4-FFF2-40B4-BE49-F238E27FC236}">
                <a16:creationId xmlns:a16="http://schemas.microsoft.com/office/drawing/2014/main" id="{D7F10282-870D-703B-FB0C-C4F2FF61C9BD}"/>
              </a:ext>
            </a:extLst>
          </p:cNvPr>
          <p:cNvSpPr txBox="1"/>
          <p:nvPr/>
        </p:nvSpPr>
        <p:spPr>
          <a:xfrm>
            <a:off x="838200" y="5405680"/>
            <a:ext cx="9780947" cy="830997"/>
          </a:xfrm>
          <a:prstGeom prst="rect">
            <a:avLst/>
          </a:prstGeom>
          <a:noFill/>
        </p:spPr>
        <p:txBody>
          <a:bodyPr wrap="none" rtlCol="0">
            <a:spAutoFit/>
          </a:bodyPr>
          <a:lstStyle/>
          <a:p>
            <a:r>
              <a:rPr lang="en-US" sz="4800" dirty="0"/>
              <a:t>Full of thought, information, or matter</a:t>
            </a:r>
          </a:p>
        </p:txBody>
      </p:sp>
      <p:sp>
        <p:nvSpPr>
          <p:cNvPr id="4" name="Arrow: Up 3">
            <a:extLst>
              <a:ext uri="{FF2B5EF4-FFF2-40B4-BE49-F238E27FC236}">
                <a16:creationId xmlns:a16="http://schemas.microsoft.com/office/drawing/2014/main" id="{9444F67C-640D-27D9-9E3A-681AA55EAAB1}"/>
              </a:ext>
            </a:extLst>
          </p:cNvPr>
          <p:cNvSpPr/>
          <p:nvPr/>
        </p:nvSpPr>
        <p:spPr>
          <a:xfrm rot="20894805">
            <a:off x="1714501" y="2741344"/>
            <a:ext cx="594360" cy="2571040"/>
          </a:xfrm>
          <a:prstGeom prst="upArrow">
            <a:avLst/>
          </a:prstGeom>
          <a:solidFill>
            <a:srgbClr val="FF0000">
              <a:alpha val="6117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7918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5400" dirty="0"/>
              <a:t>Romans 12:2</a:t>
            </a:r>
          </a:p>
          <a:p>
            <a:pPr marL="0" indent="0">
              <a:buNone/>
            </a:pPr>
            <a:r>
              <a:rPr lang="en-US" sz="5400" b="1" i="1" dirty="0">
                <a:effectLst/>
                <a:latin typeface="Times New Roman" panose="02020603050405020304" pitchFamily="18" charset="0"/>
                <a:ea typeface="Calibri" panose="020F0502020204030204" pitchFamily="34" charset="0"/>
              </a:rPr>
              <a:t>“And do not be conformed to this world, but be transformed by the renewing of your mind, that you may prove what is that good and acceptable and perfect will of God.”</a:t>
            </a:r>
            <a:endParaRPr lang="en-US" sz="5400" dirty="0"/>
          </a:p>
        </p:txBody>
      </p:sp>
    </p:spTree>
    <p:extLst>
      <p:ext uri="{BB962C8B-B14F-4D97-AF65-F5344CB8AC3E}">
        <p14:creationId xmlns:p14="http://schemas.microsoft.com/office/powerpoint/2010/main" val="2024708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E90EB45-EEE9-4563-8179-65EF62AE0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4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yellow crescent moon and star&#10;&#10;Description automatically generated with medium confidence">
            <a:extLst>
              <a:ext uri="{FF2B5EF4-FFF2-40B4-BE49-F238E27FC236}">
                <a16:creationId xmlns:a16="http://schemas.microsoft.com/office/drawing/2014/main" id="{E9E09DB8-22D6-C3B8-3039-8D0EC0B9B1E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176433" y="742950"/>
            <a:ext cx="5372100" cy="5372100"/>
          </a:xfrm>
          <a:prstGeom prst="rect">
            <a:avLst/>
          </a:prstGeom>
        </p:spPr>
      </p:pic>
      <p:sp>
        <p:nvSpPr>
          <p:cNvPr id="14" name="Rectangle 13">
            <a:extLst>
              <a:ext uri="{FF2B5EF4-FFF2-40B4-BE49-F238E27FC236}">
                <a16:creationId xmlns:a16="http://schemas.microsoft.com/office/drawing/2014/main" id="{23D0EF74-AD1E-4FD9-914D-8EC9058EBB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painting of a person holding a book&#10;&#10;Description automatically generated">
            <a:extLst>
              <a:ext uri="{FF2B5EF4-FFF2-40B4-BE49-F238E27FC236}">
                <a16:creationId xmlns:a16="http://schemas.microsoft.com/office/drawing/2014/main" id="{32BD707C-ADFA-541D-5943-2962EB28BBBB}"/>
              </a:ext>
            </a:extLst>
          </p:cNvPr>
          <p:cNvPicPr>
            <a:picLocks noGrp="1" noChangeAspect="1"/>
          </p:cNvPicPr>
          <p:nvPr>
            <p:ph idx="1"/>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05585" y="643467"/>
            <a:ext cx="4647860" cy="5571066"/>
          </a:xfrm>
          <a:prstGeom prst="rect">
            <a:avLst/>
          </a:prstGeom>
        </p:spPr>
      </p:pic>
    </p:spTree>
    <p:extLst>
      <p:ext uri="{BB962C8B-B14F-4D97-AF65-F5344CB8AC3E}">
        <p14:creationId xmlns:p14="http://schemas.microsoft.com/office/powerpoint/2010/main" val="2419921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Content Placeholder 3" descr="A picture containing bow tie, clothing, person, text&#10;&#10;Description automatically generated">
            <a:extLst>
              <a:ext uri="{FF2B5EF4-FFF2-40B4-BE49-F238E27FC236}">
                <a16:creationId xmlns:a16="http://schemas.microsoft.com/office/drawing/2014/main" id="{E3D9D3FC-4922-EACE-B6DD-ABF427E60F5A}"/>
              </a:ext>
            </a:extLst>
          </p:cNvPr>
          <p:cNvPicPr>
            <a:picLocks noGrp="1" noChangeAspect="1"/>
          </p:cNvPicPr>
          <p:nvPr>
            <p:ph idx="1"/>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1" b="22253"/>
          <a:stretch/>
        </p:blipFill>
        <p:spPr>
          <a:xfrm>
            <a:off x="196850" y="173518"/>
            <a:ext cx="11798300" cy="6512763"/>
          </a:xfrm>
          <a:prstGeom prst="rect">
            <a:avLst/>
          </a:prstGeom>
        </p:spPr>
      </p:pic>
    </p:spTree>
    <p:extLst>
      <p:ext uri="{BB962C8B-B14F-4D97-AF65-F5344CB8AC3E}">
        <p14:creationId xmlns:p14="http://schemas.microsoft.com/office/powerpoint/2010/main" val="3399130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14B6C-49D1-DEB9-D948-58FFD7210757}"/>
              </a:ext>
            </a:extLst>
          </p:cNvPr>
          <p:cNvSpPr>
            <a:spLocks noGrp="1"/>
          </p:cNvSpPr>
          <p:nvPr>
            <p:ph idx="1"/>
          </p:nvPr>
        </p:nvSpPr>
        <p:spPr>
          <a:xfrm>
            <a:off x="838200" y="621323"/>
            <a:ext cx="10515600" cy="5555640"/>
          </a:xfrm>
        </p:spPr>
        <p:txBody>
          <a:bodyPr>
            <a:normAutofit/>
          </a:bodyPr>
          <a:lstStyle/>
          <a:p>
            <a:pPr marL="0" indent="0">
              <a:buNone/>
            </a:pPr>
            <a:r>
              <a:rPr lang="en-US" sz="4800" dirty="0"/>
              <a:t>2 Timothy 3:16-17</a:t>
            </a:r>
          </a:p>
          <a:p>
            <a:pPr marL="0" indent="0">
              <a:buNone/>
            </a:pPr>
            <a:r>
              <a:rPr lang="en-US" sz="4800" b="1" i="1" dirty="0">
                <a:effectLst/>
                <a:latin typeface="Times New Roman" panose="02020603050405020304" pitchFamily="18" charset="0"/>
                <a:ea typeface="Calibri" panose="020F0502020204030204" pitchFamily="34" charset="0"/>
              </a:rPr>
              <a:t>“All Scripture is given by inspiration of God, and is profitable for doctrine, for reproof, for correction, for instruction in righteousness, that the man of God may be complete, thoroughly equipped for every good work.”</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23316322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TotalTime>
  <Words>2201</Words>
  <Application>Microsoft Office PowerPoint</Application>
  <PresentationFormat>Widescreen</PresentationFormat>
  <Paragraphs>176</Paragraphs>
  <Slides>63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Calibri Light</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Supreme intelligence, such as belongs to God</vt:lpstr>
      <vt:lpstr>Supreme intelligence, such as belongs to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Wisdom which belongs to men … </vt:lpstr>
      <vt:lpstr>Wisdom which belongs to men … </vt:lpstr>
      <vt:lpstr>Wisdom which belongs to men … </vt:lpstr>
      <vt:lpstr>Wisdom which belongs to men … </vt:lpstr>
      <vt:lpstr>Wisdom which belongs to men … </vt:lpstr>
      <vt:lpstr>Wisdom which belongs to men … </vt:lpstr>
      <vt:lpstr>Wisdom which belongs to men … </vt:lpstr>
      <vt:lpstr>PowerPoint Presentation</vt:lpstr>
      <vt:lpstr>Wisdom which belongs to men … </vt:lpstr>
      <vt:lpstr>Wisdom which belongs to men … </vt:lpstr>
      <vt:lpstr>Wisdom which belongs to men … </vt:lpstr>
      <vt:lpstr>PowerPoint Presentation</vt:lpstr>
      <vt:lpstr>Wisdom which belongs to men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Three overarching purposes of the NT</vt:lpstr>
      <vt:lpstr>Three overarching purposes of the NT</vt:lpstr>
      <vt:lpstr>Three overarching purposes of the NT</vt:lpstr>
      <vt:lpstr>Three overarching purposes of the NT</vt:lpstr>
      <vt:lpstr>PowerPoint Presentation</vt:lpstr>
      <vt:lpstr>Wisdom which belongs to men …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7</cp:revision>
  <dcterms:created xsi:type="dcterms:W3CDTF">2023-04-30T02:21:32Z</dcterms:created>
  <dcterms:modified xsi:type="dcterms:W3CDTF">2023-04-30T04:17:23Z</dcterms:modified>
</cp:coreProperties>
</file>