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96816"/>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lgn="ctr">
              <a:buNone/>
            </a:pPr>
            <a:endParaRPr lang="en-US" sz="6600" i="1" dirty="0">
              <a:latin typeface="Times New Roman" panose="02020603050405020304" pitchFamily="18" charset="0"/>
              <a:cs typeface="Times New Roman" panose="02020603050405020304" pitchFamily="18" charset="0"/>
            </a:endParaRPr>
          </a:p>
          <a:p>
            <a:pPr marL="0" indent="0" algn="ctr">
              <a:buNone/>
            </a:pPr>
            <a:endParaRPr lang="en-US" sz="4000" i="1" dirty="0">
              <a:latin typeface="Times New Roman" panose="02020603050405020304" pitchFamily="18" charset="0"/>
              <a:cs typeface="Times New Roman" panose="02020603050405020304" pitchFamily="18" charset="0"/>
            </a:endParaRPr>
          </a:p>
          <a:p>
            <a:pPr marL="0" indent="0" algn="ctr">
              <a:buNone/>
            </a:pPr>
            <a:r>
              <a:rPr lang="en-US" sz="6600" i="1" dirty="0">
                <a:latin typeface="Times New Roman" panose="02020603050405020304" pitchFamily="18" charset="0"/>
                <a:cs typeface="Times New Roman" panose="02020603050405020304" pitchFamily="18" charset="0"/>
              </a:rPr>
              <a:t>“There’s no such thing as bad weather, just bad clothing.”</a:t>
            </a:r>
          </a:p>
        </p:txBody>
      </p:sp>
    </p:spTree>
    <p:extLst>
      <p:ext uri="{BB962C8B-B14F-4D97-AF65-F5344CB8AC3E}">
        <p14:creationId xmlns:p14="http://schemas.microsoft.com/office/powerpoint/2010/main" val="2424128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800" dirty="0"/>
              <a:t>Ephesians 6:13-17</a:t>
            </a:r>
          </a:p>
          <a:p>
            <a:pPr marL="0" marR="0" indent="0">
              <a:spcBef>
                <a:spcPts val="0"/>
              </a:spcBef>
              <a:spcAft>
                <a:spcPts val="0"/>
              </a:spcAft>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“Therefore take up the whole armor of God, that you may be able to withstand in the evil day, and having done all, to stand.  Stand therefore, having girded your waist with truth, having put on the breastplate of righteousness, and having shod your feet with the preparation </a:t>
            </a:r>
            <a:endParaRPr lang="en-US" sz="4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632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800" dirty="0"/>
              <a:t>Ephesians 6:13-17</a:t>
            </a:r>
          </a:p>
          <a:p>
            <a:pPr marL="0" marR="0" indent="0">
              <a:spcBef>
                <a:spcPts val="0"/>
              </a:spcBef>
              <a:spcAft>
                <a:spcPts val="0"/>
              </a:spcAft>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of the gospel of peace; above all, taking the shield of faith with which you will be able to quench all the fiery darts of the wicked one.  And take the helmet of salvation, and the sword of the Spirit, which is the word of God …”.</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947108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7200" dirty="0"/>
              <a:t>Colossians 3:14</a:t>
            </a:r>
          </a:p>
          <a:p>
            <a:pPr marL="0" indent="0">
              <a:buNone/>
            </a:pPr>
            <a:r>
              <a:rPr lang="en-US" sz="7200" b="1" i="1" dirty="0">
                <a:effectLst/>
                <a:latin typeface="Times New Roman" panose="02020603050405020304" pitchFamily="18" charset="0"/>
                <a:ea typeface="Calibri" panose="020F0502020204030204" pitchFamily="34" charset="0"/>
              </a:rPr>
              <a:t>“But above all these things put on love, which is the bond of perfection.”</a:t>
            </a:r>
            <a:r>
              <a:rPr lang="en-US" sz="7200" dirty="0">
                <a:effectLst/>
                <a:latin typeface="Times New Roman" panose="02020603050405020304" pitchFamily="18" charset="0"/>
                <a:ea typeface="Calibri" panose="020F0502020204030204" pitchFamily="34" charset="0"/>
              </a:rPr>
              <a:t> </a:t>
            </a:r>
            <a:endParaRPr lang="en-US" sz="7200" dirty="0"/>
          </a:p>
        </p:txBody>
      </p:sp>
    </p:spTree>
    <p:extLst>
      <p:ext uri="{BB962C8B-B14F-4D97-AF65-F5344CB8AC3E}">
        <p14:creationId xmlns:p14="http://schemas.microsoft.com/office/powerpoint/2010/main" val="3885343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16B38-3649-1FE1-C30A-7745223BF605}"/>
              </a:ext>
            </a:extLst>
          </p:cNvPr>
          <p:cNvSpPr>
            <a:spLocks noGrp="1"/>
          </p:cNvSpPr>
          <p:nvPr>
            <p:ph type="title"/>
          </p:nvPr>
        </p:nvSpPr>
        <p:spPr>
          <a:xfrm>
            <a:off x="838200" y="365125"/>
            <a:ext cx="10515600" cy="983615"/>
          </a:xfrm>
        </p:spPr>
        <p:txBody>
          <a:bodyPr>
            <a:normAutofit fontScale="90000"/>
          </a:bodyPr>
          <a:lstStyle/>
          <a:p>
            <a:r>
              <a:rPr lang="en-US" sz="8800" dirty="0"/>
              <a:t>Love</a:t>
            </a:r>
          </a:p>
        </p:txBody>
      </p:sp>
      <p:sp>
        <p:nvSpPr>
          <p:cNvPr id="3" name="Content Placeholder 2">
            <a:extLst>
              <a:ext uri="{FF2B5EF4-FFF2-40B4-BE49-F238E27FC236}">
                <a16:creationId xmlns:a16="http://schemas.microsoft.com/office/drawing/2014/main" id="{38183F11-749D-9A28-834D-0B2DBEE5AE1E}"/>
              </a:ext>
            </a:extLst>
          </p:cNvPr>
          <p:cNvSpPr>
            <a:spLocks noGrp="1"/>
          </p:cNvSpPr>
          <p:nvPr>
            <p:ph idx="1"/>
          </p:nvPr>
        </p:nvSpPr>
        <p:spPr>
          <a:xfrm>
            <a:off x="838200" y="1348740"/>
            <a:ext cx="10515600" cy="4828223"/>
          </a:xfrm>
        </p:spPr>
        <p:txBody>
          <a:bodyPr>
            <a:normAutofit lnSpcReduction="10000"/>
          </a:bodyPr>
          <a:lstStyle/>
          <a:p>
            <a:r>
              <a:rPr lang="en-US" sz="4000" dirty="0"/>
              <a:t>Strong’s </a:t>
            </a:r>
          </a:p>
          <a:p>
            <a:pPr marL="0" indent="0">
              <a:buNone/>
            </a:pPr>
            <a:r>
              <a:rPr lang="en-US" sz="4000" i="1" dirty="0">
                <a:effectLst/>
                <a:latin typeface="Times New Roman" panose="02020603050405020304" pitchFamily="18" charset="0"/>
                <a:ea typeface="Calibri" panose="020F0502020204030204" pitchFamily="34" charset="0"/>
              </a:rPr>
              <a:t>love that is affection or benevolence; specifically (plural) a love feast: - (feast of) charity ([-ably]) dear love.”</a:t>
            </a:r>
          </a:p>
          <a:p>
            <a:r>
              <a:rPr lang="en-US" sz="4000" dirty="0">
                <a:latin typeface="Times New Roman" panose="02020603050405020304" pitchFamily="18" charset="0"/>
              </a:rPr>
              <a:t>Thayer’s</a:t>
            </a:r>
          </a:p>
          <a:p>
            <a:pPr marL="742950" indent="-742950">
              <a:buAutoNum type="arabicPeriod"/>
            </a:pPr>
            <a:r>
              <a:rPr lang="en-US" sz="4000" i="1" dirty="0">
                <a:effectLst/>
                <a:latin typeface="Times New Roman" panose="02020603050405020304" pitchFamily="18" charset="0"/>
                <a:ea typeface="Calibri" panose="020F0502020204030204" pitchFamily="34" charset="0"/>
              </a:rPr>
              <a:t>affection, good will, love, benevolence, brotherly love </a:t>
            </a:r>
          </a:p>
          <a:p>
            <a:pPr marL="0" indent="0">
              <a:buNone/>
            </a:pPr>
            <a:r>
              <a:rPr lang="en-US" sz="4000" i="1" dirty="0">
                <a:effectLst/>
                <a:latin typeface="Times New Roman" panose="02020603050405020304" pitchFamily="18" charset="0"/>
                <a:ea typeface="Calibri" panose="020F0502020204030204" pitchFamily="34" charset="0"/>
              </a:rPr>
              <a:t>2. love feasts.”</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448675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It does not dishonor others, it is not self-seeking,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60753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a:t>
            </a:r>
            <a:r>
              <a:rPr lang="en-US" sz="4400" b="1" i="1" dirty="0">
                <a:solidFill>
                  <a:srgbClr val="FFFF00"/>
                </a:solidFill>
                <a:effectLst/>
                <a:latin typeface="Times New Roman" panose="02020603050405020304" pitchFamily="18" charset="0"/>
                <a:ea typeface="Calibri" panose="020F0502020204030204" pitchFamily="34" charset="0"/>
              </a:rPr>
              <a:t>It does not envy</a:t>
            </a:r>
            <a:r>
              <a:rPr lang="en-US" sz="4400" b="1" i="1" dirty="0">
                <a:effectLst/>
                <a:latin typeface="Times New Roman" panose="02020603050405020304" pitchFamily="18" charset="0"/>
                <a:ea typeface="Calibri" panose="020F0502020204030204" pitchFamily="34" charset="0"/>
              </a:rPr>
              <a:t>, it does not boast, it is not proud.  It does not dishonor others, it is not self-seeking,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5379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a:t>
            </a:r>
            <a:r>
              <a:rPr lang="en-US" sz="4400" b="1" i="1" dirty="0">
                <a:solidFill>
                  <a:srgbClr val="FFFF00"/>
                </a:solidFill>
                <a:effectLst/>
                <a:latin typeface="Times New Roman" panose="02020603050405020304" pitchFamily="18" charset="0"/>
                <a:ea typeface="Calibri" panose="020F0502020204030204" pitchFamily="34" charset="0"/>
              </a:rPr>
              <a:t>it does not boast</a:t>
            </a:r>
            <a:r>
              <a:rPr lang="en-US" sz="4400" b="1" i="1" dirty="0">
                <a:effectLst/>
                <a:latin typeface="Times New Roman" panose="02020603050405020304" pitchFamily="18" charset="0"/>
                <a:ea typeface="Calibri" panose="020F0502020204030204" pitchFamily="34" charset="0"/>
              </a:rPr>
              <a:t>, it is not proud.  It does not dishonor others, it is not self-seeking,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46664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a:t>
            </a:r>
            <a:r>
              <a:rPr lang="en-US" sz="4400" b="1" i="1" dirty="0">
                <a:solidFill>
                  <a:srgbClr val="FFFF00"/>
                </a:solidFill>
                <a:effectLst/>
                <a:latin typeface="Times New Roman" panose="02020603050405020304" pitchFamily="18" charset="0"/>
                <a:ea typeface="Calibri" panose="020F0502020204030204" pitchFamily="34" charset="0"/>
              </a:rPr>
              <a:t>it is not proud</a:t>
            </a:r>
            <a:r>
              <a:rPr lang="en-US" sz="4400" b="1" i="1" dirty="0">
                <a:effectLst/>
                <a:latin typeface="Times New Roman" panose="02020603050405020304" pitchFamily="18" charset="0"/>
                <a:ea typeface="Calibri" panose="020F0502020204030204" pitchFamily="34" charset="0"/>
              </a:rPr>
              <a:t>.  It does not dishonor others, it is not self-seeking,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504814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a:t>
            </a:r>
            <a:r>
              <a:rPr lang="en-US" sz="4400" b="1" i="1" dirty="0">
                <a:solidFill>
                  <a:srgbClr val="FFFF00"/>
                </a:solidFill>
                <a:effectLst/>
                <a:latin typeface="Times New Roman" panose="02020603050405020304" pitchFamily="18" charset="0"/>
                <a:ea typeface="Calibri" panose="020F0502020204030204" pitchFamily="34" charset="0"/>
              </a:rPr>
              <a:t>It does not dishonor others</a:t>
            </a:r>
            <a:r>
              <a:rPr lang="en-US" sz="4400" b="1" i="1" dirty="0">
                <a:effectLst/>
                <a:latin typeface="Times New Roman" panose="02020603050405020304" pitchFamily="18" charset="0"/>
                <a:ea typeface="Calibri" panose="020F0502020204030204" pitchFamily="34" charset="0"/>
              </a:rPr>
              <a:t>, it is not self-seeking,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65550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3:12-14</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longsuffering; bearing with one another and forgiving one another, if anyone has a complaint against another; even as Christ forgave you, so you also must do.  But above all these things put on love, which is the bond of perfection.”</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036678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It does not dishonor others, </a:t>
            </a:r>
            <a:r>
              <a:rPr lang="en-US" sz="4400" b="1" i="1" dirty="0">
                <a:solidFill>
                  <a:srgbClr val="FFFF00"/>
                </a:solidFill>
                <a:effectLst/>
                <a:latin typeface="Times New Roman" panose="02020603050405020304" pitchFamily="18" charset="0"/>
                <a:ea typeface="Calibri" panose="020F0502020204030204" pitchFamily="34" charset="0"/>
              </a:rPr>
              <a:t>it is not self-seeking</a:t>
            </a:r>
            <a:r>
              <a:rPr lang="en-US" sz="4400" b="1" i="1" dirty="0">
                <a:effectLst/>
                <a:latin typeface="Times New Roman" panose="02020603050405020304" pitchFamily="18" charset="0"/>
                <a:ea typeface="Calibri" panose="020F0502020204030204" pitchFamily="34" charset="0"/>
              </a:rPr>
              <a:t>, it is not easily angered,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677661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It does not dishonor others, it is not self-seeking, </a:t>
            </a:r>
            <a:r>
              <a:rPr lang="en-US" sz="4400" b="1" i="1" dirty="0">
                <a:solidFill>
                  <a:srgbClr val="FFFF00"/>
                </a:solidFill>
                <a:effectLst/>
                <a:latin typeface="Times New Roman" panose="02020603050405020304" pitchFamily="18" charset="0"/>
                <a:ea typeface="Calibri" panose="020F0502020204030204" pitchFamily="34" charset="0"/>
              </a:rPr>
              <a:t>it is not easily angered</a:t>
            </a:r>
            <a:r>
              <a:rPr lang="en-US" sz="4400" b="1" i="1" dirty="0">
                <a:effectLst/>
                <a:latin typeface="Times New Roman" panose="02020603050405020304" pitchFamily="18" charset="0"/>
                <a:ea typeface="Calibri" panose="020F0502020204030204" pitchFamily="34" charset="0"/>
              </a:rPr>
              <a:t>, it keeps no record of wrongs.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768521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It does not dishonor others, it is not self-seeking, it is not easily angered, </a:t>
            </a:r>
            <a:r>
              <a:rPr lang="en-US" sz="4400" b="1" i="1" dirty="0">
                <a:solidFill>
                  <a:srgbClr val="FFFF00"/>
                </a:solidFill>
                <a:effectLst/>
                <a:latin typeface="Times New Roman" panose="02020603050405020304" pitchFamily="18" charset="0"/>
                <a:ea typeface="Calibri" panose="020F0502020204030204" pitchFamily="34" charset="0"/>
              </a:rPr>
              <a:t>it keeps no record of wrongs</a:t>
            </a:r>
            <a:r>
              <a:rPr lang="en-US" sz="4400" b="1" i="1" dirty="0">
                <a:effectLst/>
                <a:latin typeface="Times New Roman" panose="02020603050405020304" pitchFamily="18" charset="0"/>
                <a:ea typeface="Calibri" panose="020F0502020204030204" pitchFamily="34" charset="0"/>
              </a:rPr>
              <a:t>.  Love does not delight in evil 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347492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patient, love is kind.  It does not envy, it does not boast, it is not proud.  It does not dishonor others, it is not self-seeking, it is not easily angered, it keeps no record of wrongs.  </a:t>
            </a:r>
            <a:r>
              <a:rPr lang="en-US" sz="4400" b="1" i="1" dirty="0">
                <a:solidFill>
                  <a:srgbClr val="FFFF00"/>
                </a:solidFill>
                <a:effectLst/>
                <a:latin typeface="Times New Roman" panose="02020603050405020304" pitchFamily="18" charset="0"/>
                <a:ea typeface="Calibri" panose="020F0502020204030204" pitchFamily="34" charset="0"/>
              </a:rPr>
              <a:t>Love does not delight in evil </a:t>
            </a:r>
            <a:r>
              <a:rPr lang="en-US" sz="4400" b="1" i="1" dirty="0">
                <a:effectLst/>
                <a:latin typeface="Times New Roman" panose="02020603050405020304" pitchFamily="18" charset="0"/>
                <a:ea typeface="Calibri" panose="020F0502020204030204" pitchFamily="34" charset="0"/>
              </a:rPr>
              <a:t>but rejoices with the truth.  It always protects, always trusts, always hopes, always perseveres.  Love never fails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68781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845203"/>
          </a:xfrm>
        </p:spPr>
        <p:txBody>
          <a:bodyPr>
            <a:noAutofit/>
          </a:bodyPr>
          <a:lstStyle/>
          <a:p>
            <a:pPr marL="0" indent="0">
              <a:buNone/>
            </a:pPr>
            <a:r>
              <a:rPr lang="en-US" sz="4400" dirty="0"/>
              <a:t>1 Corinthians 13:4-8 (NIV)</a:t>
            </a:r>
          </a:p>
          <a:p>
            <a:pPr marL="0" indent="0">
              <a:buNone/>
            </a:pPr>
            <a:r>
              <a:rPr lang="en-US" sz="4400" b="1" i="1" dirty="0">
                <a:effectLst/>
                <a:latin typeface="Times New Roman" panose="02020603050405020304" pitchFamily="18" charset="0"/>
                <a:ea typeface="Calibri" panose="020F0502020204030204" pitchFamily="34" charset="0"/>
              </a:rPr>
              <a:t>“Love is </a:t>
            </a:r>
            <a:r>
              <a:rPr lang="en-US" sz="4400" b="1" i="1" dirty="0">
                <a:solidFill>
                  <a:srgbClr val="FFFF00"/>
                </a:solidFill>
                <a:effectLst/>
                <a:latin typeface="Times New Roman" panose="02020603050405020304" pitchFamily="18" charset="0"/>
                <a:ea typeface="Calibri" panose="020F0502020204030204" pitchFamily="34" charset="0"/>
              </a:rPr>
              <a:t>patient, </a:t>
            </a:r>
            <a:r>
              <a:rPr lang="en-US" sz="4400" b="1" i="1" dirty="0">
                <a:effectLst/>
                <a:latin typeface="Times New Roman" panose="02020603050405020304" pitchFamily="18" charset="0"/>
                <a:ea typeface="Calibri" panose="020F0502020204030204" pitchFamily="34" charset="0"/>
              </a:rPr>
              <a:t>love is </a:t>
            </a:r>
            <a:r>
              <a:rPr lang="en-US" sz="4400" b="1" i="1" dirty="0">
                <a:solidFill>
                  <a:srgbClr val="FFFF00"/>
                </a:solidFill>
                <a:effectLst/>
                <a:latin typeface="Times New Roman" panose="02020603050405020304" pitchFamily="18" charset="0"/>
                <a:ea typeface="Calibri" panose="020F0502020204030204" pitchFamily="34" charset="0"/>
              </a:rPr>
              <a:t>kind</a:t>
            </a:r>
            <a:r>
              <a:rPr lang="en-US" sz="4400" b="1" i="1" dirty="0">
                <a:effectLst/>
                <a:latin typeface="Times New Roman" panose="02020603050405020304" pitchFamily="18" charset="0"/>
                <a:ea typeface="Calibri" panose="020F0502020204030204" pitchFamily="34" charset="0"/>
              </a:rPr>
              <a:t>.  It does not envy, it does not boast, it is not proud.  It does not dishonor others, it is not self-seeking, it is not easily angered, it keeps no record of wrongs.  Love does not delight in evil but </a:t>
            </a:r>
            <a:r>
              <a:rPr lang="en-US" sz="4400" b="1" i="1" dirty="0">
                <a:solidFill>
                  <a:srgbClr val="FFFF00"/>
                </a:solidFill>
                <a:effectLst/>
                <a:latin typeface="Times New Roman" panose="02020603050405020304" pitchFamily="18" charset="0"/>
                <a:ea typeface="Calibri" panose="020F0502020204030204" pitchFamily="34" charset="0"/>
              </a:rPr>
              <a:t>rejoices with the truth.  </a:t>
            </a:r>
            <a:r>
              <a:rPr lang="en-US" sz="4400" b="1" i="1" dirty="0">
                <a:effectLst/>
                <a:latin typeface="Times New Roman" panose="02020603050405020304" pitchFamily="18" charset="0"/>
                <a:ea typeface="Calibri" panose="020F0502020204030204" pitchFamily="34" charset="0"/>
              </a:rPr>
              <a:t>It</a:t>
            </a:r>
            <a:r>
              <a:rPr lang="en-US" sz="4400" b="1" i="1" dirty="0">
                <a:solidFill>
                  <a:srgbClr val="FFFF00"/>
                </a:solidFill>
                <a:effectLst/>
                <a:latin typeface="Times New Roman" panose="02020603050405020304" pitchFamily="18" charset="0"/>
                <a:ea typeface="Calibri" panose="020F0502020204030204" pitchFamily="34" charset="0"/>
              </a:rPr>
              <a:t> always protects, always trusts, always hopes, always perseveres.  Love never fails </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79230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7200" dirty="0"/>
              <a:t>Colossians 3:14</a:t>
            </a:r>
          </a:p>
          <a:p>
            <a:pPr marL="0" indent="0">
              <a:buNone/>
            </a:pPr>
            <a:r>
              <a:rPr lang="en-US" sz="7200" b="1" i="1" dirty="0">
                <a:effectLst/>
                <a:latin typeface="Times New Roman" panose="02020603050405020304" pitchFamily="18" charset="0"/>
                <a:ea typeface="Calibri" panose="020F0502020204030204" pitchFamily="34" charset="0"/>
              </a:rPr>
              <a:t>“But above all these things put on love, which is the bond of perfection.”</a:t>
            </a:r>
            <a:r>
              <a:rPr lang="en-US" sz="7200" dirty="0">
                <a:effectLst/>
                <a:latin typeface="Times New Roman" panose="02020603050405020304" pitchFamily="18" charset="0"/>
                <a:ea typeface="Calibri" panose="020F0502020204030204" pitchFamily="34" charset="0"/>
              </a:rPr>
              <a:t> </a:t>
            </a:r>
            <a:endParaRPr lang="en-US" sz="7200" dirty="0"/>
          </a:p>
        </p:txBody>
      </p:sp>
    </p:spTree>
    <p:extLst>
      <p:ext uri="{BB962C8B-B14F-4D97-AF65-F5344CB8AC3E}">
        <p14:creationId xmlns:p14="http://schemas.microsoft.com/office/powerpoint/2010/main" val="427111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7200" dirty="0"/>
              <a:t>Colossians 3:14</a:t>
            </a:r>
          </a:p>
          <a:p>
            <a:pPr marL="0" indent="0">
              <a:buNone/>
            </a:pPr>
            <a:r>
              <a:rPr lang="en-US" sz="7200" b="1" i="1" dirty="0">
                <a:effectLst/>
                <a:latin typeface="Times New Roman" panose="02020603050405020304" pitchFamily="18" charset="0"/>
                <a:ea typeface="Calibri" panose="020F0502020204030204" pitchFamily="34" charset="0"/>
              </a:rPr>
              <a:t>“But above all these things put on </a:t>
            </a:r>
            <a:r>
              <a:rPr lang="en-US" sz="7200" b="1" i="1" dirty="0">
                <a:solidFill>
                  <a:srgbClr val="FFFF00"/>
                </a:solidFill>
                <a:effectLst/>
                <a:latin typeface="Times New Roman" panose="02020603050405020304" pitchFamily="18" charset="0"/>
                <a:ea typeface="Calibri" panose="020F0502020204030204" pitchFamily="34" charset="0"/>
              </a:rPr>
              <a:t>love</a:t>
            </a:r>
            <a:r>
              <a:rPr lang="en-US" sz="7200" b="1" i="1" dirty="0">
                <a:effectLst/>
                <a:latin typeface="Times New Roman" panose="02020603050405020304" pitchFamily="18" charset="0"/>
                <a:ea typeface="Calibri" panose="020F0502020204030204" pitchFamily="34" charset="0"/>
              </a:rPr>
              <a:t>, which is </a:t>
            </a:r>
            <a:r>
              <a:rPr lang="en-US" sz="7200" b="1" i="1" dirty="0">
                <a:solidFill>
                  <a:srgbClr val="FFFF00"/>
                </a:solidFill>
                <a:effectLst/>
                <a:latin typeface="Times New Roman" panose="02020603050405020304" pitchFamily="18" charset="0"/>
                <a:ea typeface="Calibri" panose="020F0502020204030204" pitchFamily="34" charset="0"/>
              </a:rPr>
              <a:t>the bond of perfection</a:t>
            </a:r>
            <a:r>
              <a:rPr lang="en-US" sz="7200" b="1" i="1" dirty="0">
                <a:effectLst/>
                <a:latin typeface="Times New Roman" panose="02020603050405020304" pitchFamily="18" charset="0"/>
                <a:ea typeface="Calibri" panose="020F0502020204030204" pitchFamily="34" charset="0"/>
              </a:rPr>
              <a:t>.”</a:t>
            </a:r>
            <a:r>
              <a:rPr lang="en-US" sz="7200" dirty="0">
                <a:effectLst/>
                <a:latin typeface="Times New Roman" panose="02020603050405020304" pitchFamily="18" charset="0"/>
                <a:ea typeface="Calibri" panose="020F0502020204030204" pitchFamily="34" charset="0"/>
              </a:rPr>
              <a:t> </a:t>
            </a:r>
            <a:endParaRPr lang="en-US" sz="7200" dirty="0"/>
          </a:p>
        </p:txBody>
      </p:sp>
    </p:spTree>
    <p:extLst>
      <p:ext uri="{BB962C8B-B14F-4D97-AF65-F5344CB8AC3E}">
        <p14:creationId xmlns:p14="http://schemas.microsoft.com/office/powerpoint/2010/main" val="1481701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16B38-3649-1FE1-C30A-7745223BF605}"/>
              </a:ext>
            </a:extLst>
          </p:cNvPr>
          <p:cNvSpPr>
            <a:spLocks noGrp="1"/>
          </p:cNvSpPr>
          <p:nvPr>
            <p:ph type="title"/>
          </p:nvPr>
        </p:nvSpPr>
        <p:spPr>
          <a:xfrm>
            <a:off x="838200" y="365125"/>
            <a:ext cx="10515600" cy="983615"/>
          </a:xfrm>
        </p:spPr>
        <p:txBody>
          <a:bodyPr>
            <a:normAutofit fontScale="90000"/>
          </a:bodyPr>
          <a:lstStyle/>
          <a:p>
            <a:r>
              <a:rPr lang="en-US" sz="8800" dirty="0"/>
              <a:t>Bond</a:t>
            </a:r>
          </a:p>
        </p:txBody>
      </p:sp>
      <p:sp>
        <p:nvSpPr>
          <p:cNvPr id="3" name="Content Placeholder 2">
            <a:extLst>
              <a:ext uri="{FF2B5EF4-FFF2-40B4-BE49-F238E27FC236}">
                <a16:creationId xmlns:a16="http://schemas.microsoft.com/office/drawing/2014/main" id="{38183F11-749D-9A28-834D-0B2DBEE5AE1E}"/>
              </a:ext>
            </a:extLst>
          </p:cNvPr>
          <p:cNvSpPr>
            <a:spLocks noGrp="1"/>
          </p:cNvSpPr>
          <p:nvPr>
            <p:ph idx="1"/>
          </p:nvPr>
        </p:nvSpPr>
        <p:spPr>
          <a:xfrm>
            <a:off x="838200" y="1348740"/>
            <a:ext cx="10515600" cy="4828223"/>
          </a:xfrm>
        </p:spPr>
        <p:txBody>
          <a:bodyPr>
            <a:normAutofit/>
          </a:bodyPr>
          <a:lstStyle/>
          <a:p>
            <a:r>
              <a:rPr lang="en-US" sz="3600" dirty="0"/>
              <a:t>Strong’s </a:t>
            </a:r>
          </a:p>
          <a:p>
            <a:pPr marL="0" indent="0">
              <a:buNone/>
            </a:pPr>
            <a:r>
              <a:rPr lang="en-US" sz="3600" i="1" dirty="0">
                <a:effectLst/>
                <a:latin typeface="Times New Roman" panose="02020603050405020304" pitchFamily="18" charset="0"/>
                <a:ea typeface="Calibri" panose="020F0502020204030204" pitchFamily="34" charset="0"/>
              </a:rPr>
              <a:t>“a joint tie that is ligament (figuratively) uniting principle control: - band bond.”</a:t>
            </a:r>
          </a:p>
          <a:p>
            <a:r>
              <a:rPr lang="en-US" sz="3600" dirty="0">
                <a:latin typeface="Times New Roman" panose="02020603050405020304" pitchFamily="18" charset="0"/>
              </a:rPr>
              <a:t>Thayer’s</a:t>
            </a:r>
          </a:p>
          <a:p>
            <a:pPr marL="0" indent="0">
              <a:buNone/>
            </a:pPr>
            <a:r>
              <a:rPr lang="en-US" sz="3600" i="1" dirty="0">
                <a:effectLst/>
                <a:latin typeface="Times New Roman" panose="02020603050405020304" pitchFamily="18" charset="0"/>
                <a:ea typeface="Calibri" panose="020F0502020204030204" pitchFamily="34" charset="0"/>
              </a:rPr>
              <a:t>“1. that which binds together, a band, bond </a:t>
            </a:r>
          </a:p>
          <a:p>
            <a:pPr marL="0" indent="0">
              <a:buNone/>
            </a:pPr>
            <a:r>
              <a:rPr lang="en-US" sz="3600" i="1" dirty="0">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a. of ligaments by which the members of the human 	   body are united together </a:t>
            </a:r>
          </a:p>
          <a:p>
            <a:pPr marL="0" indent="0">
              <a:buNone/>
            </a:pPr>
            <a:r>
              <a:rPr lang="en-US" sz="3600" i="1" dirty="0">
                <a:effectLst/>
                <a:latin typeface="Times New Roman" panose="02020603050405020304" pitchFamily="18" charset="0"/>
                <a:ea typeface="Calibri" panose="020F0502020204030204" pitchFamily="34" charset="0"/>
              </a:rPr>
              <a:t>2. that which is bound together, a bundle.”</a:t>
            </a:r>
            <a:endParaRPr lang="en-US" sz="3600" dirty="0"/>
          </a:p>
        </p:txBody>
      </p:sp>
    </p:spTree>
    <p:extLst>
      <p:ext uri="{BB962C8B-B14F-4D97-AF65-F5344CB8AC3E}">
        <p14:creationId xmlns:p14="http://schemas.microsoft.com/office/powerpoint/2010/main" val="2288690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3:12-14</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longsuffering; bearing with one another and forgiving one another,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999437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solidFill>
                  <a:srgbClr val="FFFF00"/>
                </a:solidFill>
              </a:rPr>
              <a:t>Love is the key to tender mercies.</a:t>
            </a:r>
          </a:p>
        </p:txBody>
      </p:sp>
    </p:spTree>
    <p:extLst>
      <p:ext uri="{BB962C8B-B14F-4D97-AF65-F5344CB8AC3E}">
        <p14:creationId xmlns:p14="http://schemas.microsoft.com/office/powerpoint/2010/main" val="2166803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3:12-14</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a:t>
            </a:r>
            <a:r>
              <a:rPr lang="en-US" sz="4400" b="1" i="1" dirty="0">
                <a:solidFill>
                  <a:srgbClr val="FFFF00"/>
                </a:solidFill>
                <a:effectLst/>
                <a:latin typeface="Times New Roman" panose="02020603050405020304" pitchFamily="18" charset="0"/>
                <a:ea typeface="Calibri" panose="020F0502020204030204" pitchFamily="34" charset="0"/>
              </a:rPr>
              <a:t>tender mercies, kindness, humility, meekness, longsuffering; bearing with one another </a:t>
            </a:r>
            <a:r>
              <a:rPr lang="en-US" sz="4400" b="1" i="1" dirty="0">
                <a:effectLst/>
                <a:latin typeface="Times New Roman" panose="02020603050405020304" pitchFamily="18" charset="0"/>
                <a:ea typeface="Calibri" panose="020F0502020204030204" pitchFamily="34" charset="0"/>
              </a:rPr>
              <a:t>and forgiving one another, if anyone has a complaint against another; even as Christ forgave you, so you also must do.  But above all these things put on love, which is the bond of perfection.”</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111739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solidFill>
                  <a:srgbClr val="FFFF00"/>
                </a:solidFill>
              </a:rPr>
              <a:t>Love is the key to kindness.</a:t>
            </a:r>
          </a:p>
        </p:txBody>
      </p:sp>
    </p:spTree>
    <p:extLst>
      <p:ext uri="{BB962C8B-B14F-4D97-AF65-F5344CB8AC3E}">
        <p14:creationId xmlns:p14="http://schemas.microsoft.com/office/powerpoint/2010/main" val="642279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t>Love is the key to kindness.</a:t>
            </a:r>
          </a:p>
          <a:p>
            <a:pPr marL="0" indent="0">
              <a:buNone/>
            </a:pPr>
            <a:r>
              <a:rPr lang="en-US" sz="4400" dirty="0">
                <a:solidFill>
                  <a:srgbClr val="FFFF00"/>
                </a:solidFill>
              </a:rPr>
              <a:t>Love is the key to humility.</a:t>
            </a:r>
          </a:p>
        </p:txBody>
      </p:sp>
    </p:spTree>
    <p:extLst>
      <p:ext uri="{BB962C8B-B14F-4D97-AF65-F5344CB8AC3E}">
        <p14:creationId xmlns:p14="http://schemas.microsoft.com/office/powerpoint/2010/main" val="2317182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t>Love is the key to kindness.</a:t>
            </a:r>
          </a:p>
          <a:p>
            <a:pPr marL="0" indent="0">
              <a:buNone/>
            </a:pPr>
            <a:r>
              <a:rPr lang="en-US" sz="4400" dirty="0"/>
              <a:t>Love is the key to humility.</a:t>
            </a:r>
          </a:p>
          <a:p>
            <a:pPr marL="0" indent="0">
              <a:buNone/>
            </a:pPr>
            <a:r>
              <a:rPr lang="en-US" sz="4400" dirty="0">
                <a:solidFill>
                  <a:srgbClr val="FFFF00"/>
                </a:solidFill>
              </a:rPr>
              <a:t>Love is the key to meekness.</a:t>
            </a:r>
          </a:p>
        </p:txBody>
      </p:sp>
    </p:spTree>
    <p:extLst>
      <p:ext uri="{BB962C8B-B14F-4D97-AF65-F5344CB8AC3E}">
        <p14:creationId xmlns:p14="http://schemas.microsoft.com/office/powerpoint/2010/main" val="1035460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t>Love is the key to kindness.</a:t>
            </a:r>
          </a:p>
          <a:p>
            <a:pPr marL="0" indent="0">
              <a:buNone/>
            </a:pPr>
            <a:r>
              <a:rPr lang="en-US" sz="4400" dirty="0"/>
              <a:t>Love is the key to humility.</a:t>
            </a:r>
          </a:p>
          <a:p>
            <a:pPr marL="0" indent="0">
              <a:buNone/>
            </a:pPr>
            <a:r>
              <a:rPr lang="en-US" sz="4400" dirty="0"/>
              <a:t>Love is the key to meekness.</a:t>
            </a:r>
          </a:p>
          <a:p>
            <a:pPr marL="0" indent="0">
              <a:buNone/>
            </a:pPr>
            <a:r>
              <a:rPr lang="en-US" sz="4400" dirty="0">
                <a:solidFill>
                  <a:srgbClr val="FFFF00"/>
                </a:solidFill>
              </a:rPr>
              <a:t>Love is the key to longsuffering.</a:t>
            </a:r>
          </a:p>
        </p:txBody>
      </p:sp>
    </p:spTree>
    <p:extLst>
      <p:ext uri="{BB962C8B-B14F-4D97-AF65-F5344CB8AC3E}">
        <p14:creationId xmlns:p14="http://schemas.microsoft.com/office/powerpoint/2010/main" val="3122043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t>Love is the key to kindness.</a:t>
            </a:r>
          </a:p>
          <a:p>
            <a:pPr marL="0" indent="0">
              <a:buNone/>
            </a:pPr>
            <a:r>
              <a:rPr lang="en-US" sz="4400" dirty="0"/>
              <a:t>Love is the key to humility.</a:t>
            </a:r>
          </a:p>
          <a:p>
            <a:pPr marL="0" indent="0">
              <a:buNone/>
            </a:pPr>
            <a:r>
              <a:rPr lang="en-US" sz="4400" dirty="0"/>
              <a:t>Love is the key to meekness.</a:t>
            </a:r>
          </a:p>
          <a:p>
            <a:pPr marL="0" indent="0">
              <a:buNone/>
            </a:pPr>
            <a:r>
              <a:rPr lang="en-US" sz="4400" dirty="0"/>
              <a:t>Love is the key to longsuffering.</a:t>
            </a:r>
          </a:p>
          <a:p>
            <a:pPr marL="0" indent="0">
              <a:buNone/>
            </a:pPr>
            <a:r>
              <a:rPr lang="en-US" sz="4400" dirty="0">
                <a:solidFill>
                  <a:srgbClr val="FFFF00"/>
                </a:solidFill>
              </a:rPr>
              <a:t>Love is the key to bearing with one another.</a:t>
            </a:r>
          </a:p>
        </p:txBody>
      </p:sp>
    </p:spTree>
    <p:extLst>
      <p:ext uri="{BB962C8B-B14F-4D97-AF65-F5344CB8AC3E}">
        <p14:creationId xmlns:p14="http://schemas.microsoft.com/office/powerpoint/2010/main" val="4094351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Love is the key to tender mercies.</a:t>
            </a:r>
          </a:p>
          <a:p>
            <a:pPr marL="0" indent="0">
              <a:buNone/>
            </a:pPr>
            <a:r>
              <a:rPr lang="en-US" sz="4400" dirty="0"/>
              <a:t>Love is the key to kindness.</a:t>
            </a:r>
          </a:p>
          <a:p>
            <a:pPr marL="0" indent="0">
              <a:buNone/>
            </a:pPr>
            <a:r>
              <a:rPr lang="en-US" sz="4400" dirty="0"/>
              <a:t>Love is the key to humility.</a:t>
            </a:r>
          </a:p>
          <a:p>
            <a:pPr marL="0" indent="0">
              <a:buNone/>
            </a:pPr>
            <a:r>
              <a:rPr lang="en-US" sz="4400" dirty="0"/>
              <a:t>Love is the key to meekness.</a:t>
            </a:r>
          </a:p>
          <a:p>
            <a:pPr marL="0" indent="0">
              <a:buNone/>
            </a:pPr>
            <a:r>
              <a:rPr lang="en-US" sz="4400" dirty="0"/>
              <a:t>Love is the key to longsuffering.</a:t>
            </a:r>
          </a:p>
          <a:p>
            <a:pPr marL="0" indent="0">
              <a:buNone/>
            </a:pPr>
            <a:r>
              <a:rPr lang="en-US" sz="4400" dirty="0"/>
              <a:t>Love is the key to bearing with one another.</a:t>
            </a:r>
          </a:p>
          <a:p>
            <a:pPr marL="0" indent="0">
              <a:buNone/>
            </a:pPr>
            <a:r>
              <a:rPr lang="en-US" sz="4400" dirty="0">
                <a:solidFill>
                  <a:srgbClr val="FFFF00"/>
                </a:solidFill>
              </a:rPr>
              <a:t>Love is the key to forgiveness.</a:t>
            </a:r>
          </a:p>
        </p:txBody>
      </p:sp>
    </p:spTree>
    <p:extLst>
      <p:ext uri="{BB962C8B-B14F-4D97-AF65-F5344CB8AC3E}">
        <p14:creationId xmlns:p14="http://schemas.microsoft.com/office/powerpoint/2010/main" val="1975822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lgn="ctr">
              <a:buNone/>
            </a:pPr>
            <a:r>
              <a:rPr lang="en-US" sz="6600" i="1" dirty="0">
                <a:latin typeface="Times New Roman" panose="02020603050405020304" pitchFamily="18" charset="0"/>
                <a:cs typeface="Times New Roman" panose="02020603050405020304" pitchFamily="18" charset="0"/>
              </a:rPr>
              <a:t>“There’s no such thing as bad weather, just bad clothing.”</a:t>
            </a:r>
          </a:p>
        </p:txBody>
      </p:sp>
    </p:spTree>
    <p:extLst>
      <p:ext uri="{BB962C8B-B14F-4D97-AF65-F5344CB8AC3E}">
        <p14:creationId xmlns:p14="http://schemas.microsoft.com/office/powerpoint/2010/main" val="35377129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5959503"/>
          </a:xfrm>
        </p:spPr>
        <p:txBody>
          <a:bodyPr>
            <a:noAutofit/>
          </a:bodyPr>
          <a:lstStyle/>
          <a:p>
            <a:pPr marL="0" indent="0" algn="ctr">
              <a:buNone/>
            </a:pPr>
            <a:r>
              <a:rPr lang="en-US" sz="6600" i="1" dirty="0">
                <a:latin typeface="Times New Roman" panose="02020603050405020304" pitchFamily="18" charset="0"/>
                <a:cs typeface="Times New Roman" panose="02020603050405020304" pitchFamily="18" charset="0"/>
              </a:rPr>
              <a:t>“There’s no such thing as bad weather, just bad clothing.”</a:t>
            </a:r>
          </a:p>
          <a:p>
            <a:pPr marL="0" indent="0" algn="ctr">
              <a:buNone/>
            </a:pPr>
            <a:endParaRPr lang="en-US" sz="6600" i="1" dirty="0">
              <a:latin typeface="Times New Roman" panose="02020603050405020304" pitchFamily="18" charset="0"/>
              <a:cs typeface="Times New Roman" panose="02020603050405020304" pitchFamily="18" charset="0"/>
            </a:endParaRPr>
          </a:p>
          <a:p>
            <a:pPr marL="0" indent="0" algn="ctr">
              <a:buNone/>
            </a:pPr>
            <a:r>
              <a:rPr lang="en-US" sz="6600" i="1" dirty="0">
                <a:solidFill>
                  <a:srgbClr val="FFFF00"/>
                </a:solidFill>
                <a:latin typeface="Times New Roman" panose="02020603050405020304" pitchFamily="18" charset="0"/>
                <a:cs typeface="Times New Roman" panose="02020603050405020304" pitchFamily="18" charset="0"/>
              </a:rPr>
              <a:t>Love is the ultimate winter parka that makes us able to weather the storm!</a:t>
            </a:r>
          </a:p>
        </p:txBody>
      </p:sp>
    </p:spTree>
    <p:extLst>
      <p:ext uri="{BB962C8B-B14F-4D97-AF65-F5344CB8AC3E}">
        <p14:creationId xmlns:p14="http://schemas.microsoft.com/office/powerpoint/2010/main" val="1787142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3:5</a:t>
            </a:r>
          </a:p>
          <a:p>
            <a:pPr marL="0" indent="0">
              <a:buNone/>
            </a:pPr>
            <a:r>
              <a:rPr lang="en-US" sz="4400" b="1" i="1" dirty="0">
                <a:effectLst/>
                <a:latin typeface="Times New Roman" panose="02020603050405020304" pitchFamily="18" charset="0"/>
                <a:ea typeface="Calibri" panose="020F0502020204030204" pitchFamily="34" charset="0"/>
              </a:rPr>
              <a:t>“Therefore </a:t>
            </a:r>
            <a:r>
              <a:rPr lang="en-US" sz="4400" b="1" i="1" dirty="0">
                <a:solidFill>
                  <a:srgbClr val="FFFF00"/>
                </a:solidFill>
                <a:effectLst/>
                <a:latin typeface="Times New Roman" panose="02020603050405020304" pitchFamily="18" charset="0"/>
                <a:ea typeface="Calibri" panose="020F0502020204030204" pitchFamily="34" charset="0"/>
              </a:rPr>
              <a:t>put to death </a:t>
            </a:r>
            <a:r>
              <a:rPr lang="en-US" sz="4400" b="1" i="1" dirty="0">
                <a:effectLst/>
                <a:latin typeface="Times New Roman" panose="02020603050405020304" pitchFamily="18" charset="0"/>
                <a:ea typeface="Calibri" panose="020F0502020204030204" pitchFamily="34" charset="0"/>
              </a:rPr>
              <a:t>your members …”</a:t>
            </a:r>
            <a:endParaRPr lang="en-US" sz="4400" dirty="0"/>
          </a:p>
        </p:txBody>
      </p:sp>
    </p:spTree>
    <p:extLst>
      <p:ext uri="{BB962C8B-B14F-4D97-AF65-F5344CB8AC3E}">
        <p14:creationId xmlns:p14="http://schemas.microsoft.com/office/powerpoint/2010/main" val="267507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6"/>
            <a:ext cx="10515600" cy="6142383"/>
          </a:xfrm>
        </p:spPr>
        <p:txBody>
          <a:bodyPr>
            <a:noAutofit/>
          </a:bodyPr>
          <a:lstStyle/>
          <a:p>
            <a:pPr marL="0" indent="0">
              <a:buNone/>
            </a:pPr>
            <a:r>
              <a:rPr lang="en-US" sz="4400" dirty="0"/>
              <a:t>Colossians 3:5</a:t>
            </a:r>
          </a:p>
          <a:p>
            <a:pPr marL="0" indent="0">
              <a:buNone/>
            </a:pPr>
            <a:r>
              <a:rPr lang="en-US" sz="4400" b="1" i="1" dirty="0">
                <a:effectLst/>
                <a:latin typeface="Times New Roman" panose="02020603050405020304" pitchFamily="18" charset="0"/>
                <a:ea typeface="Calibri" panose="020F0502020204030204" pitchFamily="34" charset="0"/>
              </a:rPr>
              <a:t>“Therefore </a:t>
            </a:r>
            <a:r>
              <a:rPr lang="en-US" sz="4400" b="1" i="1" dirty="0">
                <a:solidFill>
                  <a:srgbClr val="FFFF00"/>
                </a:solidFill>
                <a:effectLst/>
                <a:latin typeface="Times New Roman" panose="02020603050405020304" pitchFamily="18" charset="0"/>
                <a:ea typeface="Calibri" panose="020F0502020204030204" pitchFamily="34" charset="0"/>
              </a:rPr>
              <a:t>put to death </a:t>
            </a:r>
            <a:r>
              <a:rPr lang="en-US" sz="4400" b="1" i="1" dirty="0">
                <a:effectLst/>
                <a:latin typeface="Times New Roman" panose="02020603050405020304" pitchFamily="18" charset="0"/>
                <a:ea typeface="Calibri" panose="020F0502020204030204" pitchFamily="34" charset="0"/>
              </a:rPr>
              <a:t>your members …”</a:t>
            </a:r>
          </a:p>
          <a:p>
            <a:pPr marL="0" indent="0">
              <a:buNone/>
            </a:pPr>
            <a:endParaRPr lang="en-US" sz="1100" b="1" i="1" dirty="0">
              <a:latin typeface="Times New Roman" panose="02020603050405020304" pitchFamily="18" charset="0"/>
            </a:endParaRPr>
          </a:p>
          <a:p>
            <a:pPr marL="0" indent="0">
              <a:buNone/>
            </a:pPr>
            <a:r>
              <a:rPr lang="en-US" sz="4400" dirty="0">
                <a:latin typeface="Times New Roman" panose="02020603050405020304" pitchFamily="18" charset="0"/>
              </a:rPr>
              <a:t>Colossians 3:8</a:t>
            </a:r>
          </a:p>
          <a:p>
            <a:pPr marL="0" indent="0">
              <a:buNone/>
            </a:pPr>
            <a:r>
              <a:rPr lang="en-US" sz="4400" b="1" i="1" dirty="0">
                <a:latin typeface="Times New Roman" panose="02020603050405020304" pitchFamily="18" charset="0"/>
              </a:rPr>
              <a:t>“But now you yourselves are to </a:t>
            </a:r>
            <a:r>
              <a:rPr lang="en-US" sz="4400" b="1" i="1" dirty="0">
                <a:solidFill>
                  <a:srgbClr val="FFFF00"/>
                </a:solidFill>
                <a:latin typeface="Times New Roman" panose="02020603050405020304" pitchFamily="18" charset="0"/>
              </a:rPr>
              <a:t>put off </a:t>
            </a:r>
            <a:r>
              <a:rPr lang="en-US" sz="4400" b="1" i="1" dirty="0">
                <a:latin typeface="Times New Roman" panose="02020603050405020304" pitchFamily="18" charset="0"/>
              </a:rPr>
              <a:t>all these …”</a:t>
            </a:r>
          </a:p>
          <a:p>
            <a:pPr marL="0" indent="0">
              <a:buNone/>
            </a:pPr>
            <a:endParaRPr lang="en-US" sz="1100" b="1" i="1" dirty="0">
              <a:latin typeface="Times New Roman" panose="02020603050405020304" pitchFamily="18" charset="0"/>
            </a:endParaRPr>
          </a:p>
          <a:p>
            <a:pPr marL="0" indent="0">
              <a:buNone/>
            </a:pPr>
            <a:r>
              <a:rPr lang="en-US" sz="4400" dirty="0">
                <a:latin typeface="Times New Roman" panose="02020603050405020304" pitchFamily="18" charset="0"/>
              </a:rPr>
              <a:t>Colossians 3:12</a:t>
            </a:r>
          </a:p>
          <a:p>
            <a:pPr marL="0" indent="0">
              <a:buNone/>
            </a:pPr>
            <a:r>
              <a:rPr lang="en-US" sz="4400" b="1" i="1" dirty="0">
                <a:latin typeface="Times New Roman" panose="02020603050405020304" pitchFamily="18" charset="0"/>
              </a:rPr>
              <a:t>“</a:t>
            </a:r>
            <a:r>
              <a:rPr lang="en-US" sz="4400" b="1" i="1" dirty="0">
                <a:solidFill>
                  <a:srgbClr val="FFFF00"/>
                </a:solidFill>
                <a:latin typeface="Times New Roman" panose="02020603050405020304" pitchFamily="18" charset="0"/>
              </a:rPr>
              <a:t>put on </a:t>
            </a:r>
            <a:r>
              <a:rPr lang="en-US" sz="4400" b="1" i="1" dirty="0">
                <a:latin typeface="Times New Roman" panose="02020603050405020304" pitchFamily="18" charset="0"/>
              </a:rPr>
              <a:t>…”</a:t>
            </a:r>
            <a:endParaRPr lang="en-US" sz="4400" b="1" i="1" dirty="0"/>
          </a:p>
        </p:txBody>
      </p:sp>
    </p:spTree>
    <p:extLst>
      <p:ext uri="{BB962C8B-B14F-4D97-AF65-F5344CB8AC3E}">
        <p14:creationId xmlns:p14="http://schemas.microsoft.com/office/powerpoint/2010/main" val="3623818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182880"/>
            <a:ext cx="10515600" cy="6675119"/>
          </a:xfrm>
        </p:spPr>
        <p:txBody>
          <a:bodyPr>
            <a:noAutofit/>
          </a:bodyPr>
          <a:lstStyle/>
          <a:p>
            <a:pPr marL="0" indent="0">
              <a:buNone/>
            </a:pPr>
            <a:r>
              <a:rPr lang="en-US" sz="4400" dirty="0">
                <a:latin typeface="Times New Roman" panose="02020603050405020304" pitchFamily="18" charset="0"/>
              </a:rPr>
              <a:t>Colossians 3:8</a:t>
            </a:r>
          </a:p>
          <a:p>
            <a:pPr marL="0" indent="0">
              <a:buNone/>
            </a:pPr>
            <a:r>
              <a:rPr lang="en-US" sz="4400" b="1" i="1" dirty="0">
                <a:effectLst/>
                <a:latin typeface="Times New Roman" panose="02020603050405020304" pitchFamily="18" charset="0"/>
                <a:ea typeface="Calibri" panose="020F0502020204030204" pitchFamily="34" charset="0"/>
              </a:rPr>
              <a:t>“But now you yourselves are to put off all these: anger, wrath, malice, blasphemy, filthy language out of your mouth.  Do not lie to one another …”.</a:t>
            </a:r>
            <a:r>
              <a:rPr lang="en-US" sz="4400" dirty="0">
                <a:effectLst/>
                <a:latin typeface="Times New Roman" panose="02020603050405020304" pitchFamily="18" charset="0"/>
                <a:ea typeface="Calibri" panose="020F0502020204030204" pitchFamily="34" charset="0"/>
              </a:rPr>
              <a:t> </a:t>
            </a:r>
            <a:endParaRPr lang="en-US" sz="4400" b="1" i="1" dirty="0">
              <a:latin typeface="Times New Roman" panose="02020603050405020304" pitchFamily="18" charset="0"/>
            </a:endParaRPr>
          </a:p>
        </p:txBody>
      </p:sp>
    </p:spTree>
    <p:extLst>
      <p:ext uri="{BB962C8B-B14F-4D97-AF65-F5344CB8AC3E}">
        <p14:creationId xmlns:p14="http://schemas.microsoft.com/office/powerpoint/2010/main" val="2903234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228600"/>
            <a:ext cx="10515600" cy="6629399"/>
          </a:xfrm>
        </p:spPr>
        <p:txBody>
          <a:bodyPr>
            <a:noAutofit/>
          </a:bodyPr>
          <a:lstStyle/>
          <a:p>
            <a:pPr marL="0" indent="0">
              <a:buNone/>
            </a:pPr>
            <a:r>
              <a:rPr lang="en-US" sz="4400" dirty="0">
                <a:latin typeface="Times New Roman" panose="02020603050405020304" pitchFamily="18" charset="0"/>
              </a:rPr>
              <a:t>Colossians 3:8</a:t>
            </a:r>
          </a:p>
          <a:p>
            <a:pPr marL="0" indent="0">
              <a:buNone/>
            </a:pPr>
            <a:r>
              <a:rPr lang="en-US" sz="4400" b="1" i="1" dirty="0">
                <a:effectLst/>
                <a:latin typeface="Times New Roman" panose="02020603050405020304" pitchFamily="18" charset="0"/>
                <a:ea typeface="Calibri" panose="020F0502020204030204" pitchFamily="34" charset="0"/>
              </a:rPr>
              <a:t>“But now you yourselves are to put off all these: anger, wrath, malice, blasphemy, filthy language out of your mouth.  Do not lie to one another …”.</a:t>
            </a:r>
          </a:p>
          <a:p>
            <a:pPr marL="0" indent="0">
              <a:buNone/>
            </a:pPr>
            <a:endParaRPr lang="en-US" sz="1200" dirty="0">
              <a:effectLst/>
              <a:latin typeface="Times New Roman" panose="02020603050405020304" pitchFamily="18" charset="0"/>
              <a:ea typeface="Calibri" panose="020F0502020204030204" pitchFamily="34" charset="0"/>
            </a:endParaRPr>
          </a:p>
          <a:p>
            <a:pPr marL="0" indent="0">
              <a:buNone/>
            </a:pPr>
            <a:r>
              <a:rPr lang="en-US" sz="4000" dirty="0">
                <a:effectLst/>
                <a:latin typeface="Times New Roman" panose="02020603050405020304" pitchFamily="18" charset="0"/>
                <a:ea typeface="Calibri" panose="020F0502020204030204" pitchFamily="34" charset="0"/>
              </a:rPr>
              <a:t>These kinds of individuals are totally swayed by the circumstances around them, and they have no foundation to keep them strong without having to resort to immature outbursts and other kinds of responses. </a:t>
            </a:r>
            <a:endParaRPr lang="en-US" sz="4000" b="1" i="1" dirty="0">
              <a:latin typeface="Times New Roman" panose="02020603050405020304" pitchFamily="18" charset="0"/>
            </a:endParaRPr>
          </a:p>
        </p:txBody>
      </p:sp>
    </p:spTree>
    <p:extLst>
      <p:ext uri="{BB962C8B-B14F-4D97-AF65-F5344CB8AC3E}">
        <p14:creationId xmlns:p14="http://schemas.microsoft.com/office/powerpoint/2010/main" val="173993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3:12-13</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longsuffering; bearing with one another and forgiving one another, if anyone has a complaint against another; even as Christ forgave you, so you also must do.”</a:t>
            </a:r>
            <a:endParaRPr lang="en-US" sz="4400" dirty="0"/>
          </a:p>
        </p:txBody>
      </p:sp>
    </p:spTree>
    <p:extLst>
      <p:ext uri="{BB962C8B-B14F-4D97-AF65-F5344CB8AC3E}">
        <p14:creationId xmlns:p14="http://schemas.microsoft.com/office/powerpoint/2010/main" val="573699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7EB06-A769-89C3-7995-C6CA35A119B6}"/>
              </a:ext>
            </a:extLst>
          </p:cNvPr>
          <p:cNvSpPr>
            <a:spLocks noGrp="1"/>
          </p:cNvSpPr>
          <p:nvPr>
            <p:ph idx="1"/>
          </p:nvPr>
        </p:nvSpPr>
        <p:spPr>
          <a:xfrm>
            <a:off x="838200" y="715617"/>
            <a:ext cx="10515600" cy="5461346"/>
          </a:xfrm>
        </p:spPr>
        <p:txBody>
          <a:bodyPr>
            <a:noAutofit/>
          </a:bodyPr>
          <a:lstStyle/>
          <a:p>
            <a:pPr marL="0" indent="0">
              <a:buNone/>
            </a:pPr>
            <a:r>
              <a:rPr lang="en-US" sz="4400" dirty="0"/>
              <a:t>Colossians 3:12-13</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a:t>
            </a:r>
            <a:r>
              <a:rPr lang="en-US" sz="4400" b="1" i="1" dirty="0">
                <a:solidFill>
                  <a:srgbClr val="FFFF00"/>
                </a:solidFill>
                <a:effectLst/>
                <a:latin typeface="Times New Roman" panose="02020603050405020304" pitchFamily="18" charset="0"/>
                <a:ea typeface="Calibri" panose="020F0502020204030204" pitchFamily="34" charset="0"/>
              </a:rPr>
              <a:t>tender mercies, kindness, humility, meekness, longsuffering; bearing with one another and forgiving one another</a:t>
            </a:r>
            <a:r>
              <a:rPr lang="en-US" sz="4400" b="1" i="1" dirty="0">
                <a:effectLst/>
                <a:latin typeface="Times New Roman" panose="02020603050405020304" pitchFamily="18" charset="0"/>
                <a:ea typeface="Calibri" panose="020F0502020204030204" pitchFamily="34" charset="0"/>
              </a:rPr>
              <a:t>, if anyone has a complaint against another; even as Christ forgave you, so you also must do.”</a:t>
            </a:r>
            <a:endParaRPr lang="en-US" sz="4400" dirty="0"/>
          </a:p>
        </p:txBody>
      </p:sp>
    </p:spTree>
    <p:extLst>
      <p:ext uri="{BB962C8B-B14F-4D97-AF65-F5344CB8AC3E}">
        <p14:creationId xmlns:p14="http://schemas.microsoft.com/office/powerpoint/2010/main" val="3295151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1835</Words>
  <Application>Microsoft Office PowerPoint</Application>
  <PresentationFormat>Widescreen</PresentationFormat>
  <Paragraphs>105</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Bond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6</cp:revision>
  <dcterms:created xsi:type="dcterms:W3CDTF">2023-03-10T05:42:28Z</dcterms:created>
  <dcterms:modified xsi:type="dcterms:W3CDTF">2023-03-10T05:29:03Z</dcterms:modified>
</cp:coreProperties>
</file>