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309" r:id="rId15"/>
    <p:sldId id="270" r:id="rId16"/>
    <p:sldId id="271" r:id="rId17"/>
    <p:sldId id="272" r:id="rId18"/>
    <p:sldId id="273" r:id="rId19"/>
    <p:sldId id="274" r:id="rId20"/>
    <p:sldId id="275" r:id="rId21"/>
    <p:sldId id="276" r:id="rId22"/>
    <p:sldId id="277" r:id="rId23"/>
    <p:sldId id="278" r:id="rId24"/>
    <p:sldId id="279" r:id="rId25"/>
    <p:sldId id="281" r:id="rId26"/>
    <p:sldId id="282" r:id="rId27"/>
    <p:sldId id="283" r:id="rId28"/>
    <p:sldId id="284" r:id="rId29"/>
    <p:sldId id="285" r:id="rId30"/>
    <p:sldId id="286" r:id="rId31"/>
    <p:sldId id="287" r:id="rId32"/>
    <p:sldId id="288" r:id="rId33"/>
    <p:sldId id="289" r:id="rId34"/>
    <p:sldId id="290"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72" d="100"/>
          <a:sy n="72" d="100"/>
        </p:scale>
        <p:origin x="45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2/17/2023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2/17/2023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2/17/2023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2/17/2023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2/17/2023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2/17/2023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568061"/>
            <a:ext cx="9144000" cy="2387600"/>
          </a:xfrm>
        </p:spPr>
        <p:txBody>
          <a:bodyPr>
            <a:normAutofit/>
          </a:bodyPr>
          <a:lstStyle/>
          <a:p>
            <a:r>
              <a:rPr lang="en-US" sz="9600" b="1" dirty="0">
                <a:cs typeface="Calibri Light"/>
              </a:rPr>
              <a:t>Colossians</a:t>
            </a: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4583F-D209-247E-7A6F-80B15BE69968}"/>
              </a:ext>
            </a:extLst>
          </p:cNvPr>
          <p:cNvSpPr>
            <a:spLocks noGrp="1"/>
          </p:cNvSpPr>
          <p:nvPr>
            <p:ph type="title"/>
          </p:nvPr>
        </p:nvSpPr>
        <p:spPr/>
        <p:txBody>
          <a:bodyPr>
            <a:normAutofit/>
          </a:bodyPr>
          <a:lstStyle/>
          <a:p>
            <a:r>
              <a:rPr lang="en-US" sz="8000" b="1" dirty="0"/>
              <a:t>The Law of the Sower …</a:t>
            </a:r>
          </a:p>
        </p:txBody>
      </p:sp>
      <p:sp>
        <p:nvSpPr>
          <p:cNvPr id="3" name="Content Placeholder 2">
            <a:extLst>
              <a:ext uri="{FF2B5EF4-FFF2-40B4-BE49-F238E27FC236}">
                <a16:creationId xmlns:a16="http://schemas.microsoft.com/office/drawing/2014/main" id="{CD73A026-19B0-7297-6A27-0C0B2EC7012A}"/>
              </a:ext>
            </a:extLst>
          </p:cNvPr>
          <p:cNvSpPr>
            <a:spLocks noGrp="1"/>
          </p:cNvSpPr>
          <p:nvPr>
            <p:ph idx="1"/>
          </p:nvPr>
        </p:nvSpPr>
        <p:spPr/>
        <p:txBody>
          <a:bodyPr>
            <a:normAutofit/>
          </a:bodyPr>
          <a:lstStyle/>
          <a:p>
            <a:pPr marL="0" indent="0" algn="ctr">
              <a:buNone/>
            </a:pPr>
            <a:endParaRPr lang="en-US" sz="7200" dirty="0">
              <a:effectLst/>
              <a:latin typeface="Times New Roman" panose="02020603050405020304" pitchFamily="18" charset="0"/>
              <a:ea typeface="Calibri" panose="020F0502020204030204" pitchFamily="34" charset="0"/>
            </a:endParaRPr>
          </a:p>
          <a:p>
            <a:pPr marL="0" indent="0" algn="ctr">
              <a:buNone/>
            </a:pPr>
            <a:r>
              <a:rPr lang="en-US" sz="7200" dirty="0">
                <a:effectLst/>
                <a:latin typeface="Times New Roman" panose="02020603050405020304" pitchFamily="18" charset="0"/>
                <a:ea typeface="Calibri" panose="020F0502020204030204" pitchFamily="34" charset="0"/>
              </a:rPr>
              <a:t>“Whatever a man sows … that, he shall also reap.”</a:t>
            </a:r>
            <a:endParaRPr lang="en-US" sz="7200" dirty="0"/>
          </a:p>
        </p:txBody>
      </p:sp>
    </p:spTree>
    <p:extLst>
      <p:ext uri="{BB962C8B-B14F-4D97-AF65-F5344CB8AC3E}">
        <p14:creationId xmlns:p14="http://schemas.microsoft.com/office/powerpoint/2010/main" val="6715902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D89B22-3A7B-619B-4F33-62F6B4CC3420}"/>
              </a:ext>
            </a:extLst>
          </p:cNvPr>
          <p:cNvSpPr>
            <a:spLocks noGrp="1"/>
          </p:cNvSpPr>
          <p:nvPr>
            <p:ph idx="1"/>
          </p:nvPr>
        </p:nvSpPr>
        <p:spPr>
          <a:xfrm>
            <a:off x="838200" y="548640"/>
            <a:ext cx="10515600" cy="5628323"/>
          </a:xfrm>
        </p:spPr>
        <p:txBody>
          <a:bodyPr>
            <a:noAutofit/>
          </a:bodyPr>
          <a:lstStyle/>
          <a:p>
            <a:pPr marL="0" indent="0" algn="ctr">
              <a:buNone/>
            </a:pPr>
            <a:r>
              <a:rPr lang="en-US" sz="7200" i="1" dirty="0">
                <a:effectLst/>
                <a:latin typeface="Times New Roman" panose="02020603050405020304" pitchFamily="18" charset="0"/>
                <a:ea typeface="Calibri" panose="020F0502020204030204" pitchFamily="34" charset="0"/>
              </a:rPr>
              <a:t>“God demonstrates His wrath by releasing the world to suffer sin’s full consequences.”</a:t>
            </a:r>
            <a:r>
              <a:rPr lang="en-US" sz="7200" dirty="0">
                <a:effectLst/>
                <a:latin typeface="Times New Roman" panose="02020603050405020304" pitchFamily="18" charset="0"/>
                <a:ea typeface="Calibri" panose="020F0502020204030204" pitchFamily="34" charset="0"/>
              </a:rPr>
              <a:t> </a:t>
            </a:r>
          </a:p>
          <a:p>
            <a:pPr marL="0" indent="0">
              <a:buNone/>
            </a:pPr>
            <a:r>
              <a:rPr lang="en-US" sz="7200" dirty="0">
                <a:latin typeface="Times New Roman" panose="02020603050405020304" pitchFamily="18" charset="0"/>
              </a:rPr>
              <a:t>                           </a:t>
            </a:r>
            <a:r>
              <a:rPr lang="en-US" sz="5400" dirty="0">
                <a:latin typeface="Times New Roman" panose="02020603050405020304" pitchFamily="18" charset="0"/>
              </a:rPr>
              <a:t>Lucas Kitchen</a:t>
            </a:r>
            <a:endParaRPr lang="en-US" sz="5400" dirty="0"/>
          </a:p>
        </p:txBody>
      </p:sp>
    </p:spTree>
    <p:extLst>
      <p:ext uri="{BB962C8B-B14F-4D97-AF65-F5344CB8AC3E}">
        <p14:creationId xmlns:p14="http://schemas.microsoft.com/office/powerpoint/2010/main" val="13593578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D89B22-3A7B-619B-4F33-62F6B4CC3420}"/>
              </a:ext>
            </a:extLst>
          </p:cNvPr>
          <p:cNvSpPr>
            <a:spLocks noGrp="1"/>
          </p:cNvSpPr>
          <p:nvPr>
            <p:ph idx="1"/>
          </p:nvPr>
        </p:nvSpPr>
        <p:spPr>
          <a:xfrm>
            <a:off x="731520" y="548640"/>
            <a:ext cx="10622280" cy="5628323"/>
          </a:xfrm>
        </p:spPr>
        <p:txBody>
          <a:bodyPr>
            <a:noAutofit/>
          </a:bodyPr>
          <a:lstStyle/>
          <a:p>
            <a:pPr marL="0" indent="0">
              <a:buNone/>
            </a:pPr>
            <a:r>
              <a:rPr lang="en-US" sz="4800" dirty="0"/>
              <a:t>Romans 1:29-32</a:t>
            </a:r>
          </a:p>
          <a:p>
            <a:pPr marL="0" indent="0">
              <a:buNone/>
            </a:pPr>
            <a:r>
              <a:rPr lang="en-US" sz="4800" b="1" i="1" dirty="0">
                <a:effectLst/>
                <a:latin typeface="Times New Roman" panose="02020603050405020304" pitchFamily="18" charset="0"/>
                <a:ea typeface="Calibri" panose="020F0502020204030204" pitchFamily="34" charset="0"/>
              </a:rPr>
              <a:t>“… unrighteousness, sexual immorality, wickedness, covetousness, maliciousness; full of envy, murder, strife, deceit, evil-mindedness; they are whisperers, backbiters, haters of God, violent, proud, boasters, inventors of evil things, disobedient to parents, undiscerning, </a:t>
            </a:r>
            <a:endParaRPr lang="en-US" sz="4800" dirty="0"/>
          </a:p>
        </p:txBody>
      </p:sp>
    </p:spTree>
    <p:extLst>
      <p:ext uri="{BB962C8B-B14F-4D97-AF65-F5344CB8AC3E}">
        <p14:creationId xmlns:p14="http://schemas.microsoft.com/office/powerpoint/2010/main" val="28651483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D89B22-3A7B-619B-4F33-62F6B4CC3420}"/>
              </a:ext>
            </a:extLst>
          </p:cNvPr>
          <p:cNvSpPr>
            <a:spLocks noGrp="1"/>
          </p:cNvSpPr>
          <p:nvPr>
            <p:ph idx="1"/>
          </p:nvPr>
        </p:nvSpPr>
        <p:spPr>
          <a:xfrm>
            <a:off x="838200" y="548640"/>
            <a:ext cx="10515600" cy="5628323"/>
          </a:xfrm>
        </p:spPr>
        <p:txBody>
          <a:bodyPr>
            <a:noAutofit/>
          </a:bodyPr>
          <a:lstStyle/>
          <a:p>
            <a:pPr marL="0" indent="0">
              <a:buNone/>
            </a:pPr>
            <a:r>
              <a:rPr lang="en-US" sz="4800" dirty="0"/>
              <a:t>Romans 1:29-32</a:t>
            </a:r>
          </a:p>
          <a:p>
            <a:pPr marL="0" indent="0">
              <a:buNone/>
            </a:pPr>
            <a:r>
              <a:rPr lang="en-US" sz="4800" b="1" i="1" dirty="0">
                <a:effectLst/>
                <a:latin typeface="Times New Roman" panose="02020603050405020304" pitchFamily="18" charset="0"/>
                <a:ea typeface="Calibri" panose="020F0502020204030204" pitchFamily="34" charset="0"/>
              </a:rPr>
              <a:t>untrustworthy, unloving, unforgiving, unmerciful; who, knowing the righteous judgment of God, that those who practice such things are deserving of death, not only do the same but also approve of those who practice them.”</a:t>
            </a:r>
            <a:r>
              <a:rPr lang="en-US" sz="4800" dirty="0">
                <a:effectLst/>
                <a:latin typeface="Times New Roman" panose="02020603050405020304" pitchFamily="18" charset="0"/>
                <a:ea typeface="Calibri" panose="020F0502020204030204" pitchFamily="34" charset="0"/>
              </a:rPr>
              <a:t> </a:t>
            </a:r>
            <a:endParaRPr lang="en-US" sz="4800" dirty="0"/>
          </a:p>
        </p:txBody>
      </p:sp>
    </p:spTree>
    <p:extLst>
      <p:ext uri="{BB962C8B-B14F-4D97-AF65-F5344CB8AC3E}">
        <p14:creationId xmlns:p14="http://schemas.microsoft.com/office/powerpoint/2010/main" val="36690070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D89B22-3A7B-619B-4F33-62F6B4CC3420}"/>
              </a:ext>
            </a:extLst>
          </p:cNvPr>
          <p:cNvSpPr>
            <a:spLocks noGrp="1"/>
          </p:cNvSpPr>
          <p:nvPr>
            <p:ph idx="1"/>
          </p:nvPr>
        </p:nvSpPr>
        <p:spPr>
          <a:xfrm>
            <a:off x="838200" y="548640"/>
            <a:ext cx="10515600" cy="5628323"/>
          </a:xfrm>
        </p:spPr>
        <p:txBody>
          <a:bodyPr>
            <a:noAutofit/>
          </a:bodyPr>
          <a:lstStyle/>
          <a:p>
            <a:pPr marL="0" indent="0">
              <a:buNone/>
            </a:pPr>
            <a:r>
              <a:rPr lang="en-US" sz="4400" dirty="0"/>
              <a:t>Colossians 3</a:t>
            </a:r>
          </a:p>
          <a:p>
            <a:pPr marL="0" indent="0">
              <a:buNone/>
            </a:pPr>
            <a:r>
              <a:rPr lang="en-US" sz="4400" dirty="0">
                <a:latin typeface="Times New Roman" panose="02020603050405020304" pitchFamily="18" charset="0"/>
                <a:ea typeface="Calibri" panose="020F0502020204030204" pitchFamily="34" charset="0"/>
              </a:rPr>
              <a:t>Verse 5 </a:t>
            </a:r>
            <a:r>
              <a:rPr lang="en-US" sz="4400" b="1" i="1" dirty="0">
                <a:latin typeface="Times New Roman" panose="02020603050405020304" pitchFamily="18" charset="0"/>
                <a:ea typeface="Calibri" panose="020F0502020204030204" pitchFamily="34" charset="0"/>
              </a:rPr>
              <a:t>… </a:t>
            </a:r>
            <a:r>
              <a:rPr lang="en-US" sz="4400" b="1" i="1" dirty="0">
                <a:effectLst/>
                <a:latin typeface="Times New Roman" panose="02020603050405020304" pitchFamily="18" charset="0"/>
                <a:ea typeface="Calibri" panose="020F0502020204030204" pitchFamily="34" charset="0"/>
              </a:rPr>
              <a:t>Therefore </a:t>
            </a:r>
            <a:r>
              <a:rPr lang="en-US" sz="4400" b="1" i="1" dirty="0">
                <a:solidFill>
                  <a:srgbClr val="FFFF00"/>
                </a:solidFill>
                <a:effectLst/>
                <a:latin typeface="Times New Roman" panose="02020603050405020304" pitchFamily="18" charset="0"/>
                <a:ea typeface="Calibri" panose="020F0502020204030204" pitchFamily="34" charset="0"/>
              </a:rPr>
              <a:t>put to death </a:t>
            </a:r>
            <a:r>
              <a:rPr lang="en-US" sz="4400" b="1" i="1" dirty="0">
                <a:effectLst/>
                <a:latin typeface="Times New Roman" panose="02020603050405020304" pitchFamily="18" charset="0"/>
                <a:ea typeface="Calibri" panose="020F0502020204030204" pitchFamily="34" charset="0"/>
              </a:rPr>
              <a:t>your members</a:t>
            </a:r>
          </a:p>
          <a:p>
            <a:pPr marL="0" indent="0">
              <a:buNone/>
            </a:pPr>
            <a:endParaRPr lang="en-US" sz="4400" b="1" i="1" dirty="0">
              <a:effectLst/>
              <a:latin typeface="Times New Roman" panose="02020603050405020304" pitchFamily="18" charset="0"/>
              <a:ea typeface="Calibri" panose="020F0502020204030204" pitchFamily="34" charset="0"/>
            </a:endParaRPr>
          </a:p>
          <a:p>
            <a:pPr marL="0" indent="0">
              <a:buNone/>
            </a:pPr>
            <a:r>
              <a:rPr lang="en-US" sz="4400" dirty="0">
                <a:latin typeface="Times New Roman" panose="02020603050405020304" pitchFamily="18" charset="0"/>
              </a:rPr>
              <a:t>Verse 8 </a:t>
            </a:r>
            <a:r>
              <a:rPr lang="en-US" sz="4400" b="1" i="1" dirty="0">
                <a:latin typeface="Times New Roman" panose="02020603050405020304" pitchFamily="18" charset="0"/>
              </a:rPr>
              <a:t>… </a:t>
            </a:r>
            <a:r>
              <a:rPr lang="en-US" sz="4400" b="1" i="1" dirty="0">
                <a:solidFill>
                  <a:srgbClr val="FFFF00"/>
                </a:solidFill>
                <a:latin typeface="Times New Roman" panose="02020603050405020304" pitchFamily="18" charset="0"/>
              </a:rPr>
              <a:t>Put off </a:t>
            </a:r>
            <a:r>
              <a:rPr lang="en-US" sz="4400" b="1" i="1" dirty="0">
                <a:latin typeface="Times New Roman" panose="02020603050405020304" pitchFamily="18" charset="0"/>
              </a:rPr>
              <a:t>all these … </a:t>
            </a:r>
          </a:p>
          <a:p>
            <a:pPr marL="0" indent="0">
              <a:buNone/>
            </a:pPr>
            <a:endParaRPr lang="en-US" sz="4400" b="1" i="1" dirty="0">
              <a:latin typeface="Times New Roman" panose="02020603050405020304" pitchFamily="18" charset="0"/>
            </a:endParaRPr>
          </a:p>
        </p:txBody>
      </p:sp>
    </p:spTree>
    <p:extLst>
      <p:ext uri="{BB962C8B-B14F-4D97-AF65-F5344CB8AC3E}">
        <p14:creationId xmlns:p14="http://schemas.microsoft.com/office/powerpoint/2010/main" val="27276271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D89B22-3A7B-619B-4F33-62F6B4CC3420}"/>
              </a:ext>
            </a:extLst>
          </p:cNvPr>
          <p:cNvSpPr>
            <a:spLocks noGrp="1"/>
          </p:cNvSpPr>
          <p:nvPr>
            <p:ph idx="1"/>
          </p:nvPr>
        </p:nvSpPr>
        <p:spPr>
          <a:xfrm>
            <a:off x="838200" y="548640"/>
            <a:ext cx="10515600" cy="5628323"/>
          </a:xfrm>
        </p:spPr>
        <p:txBody>
          <a:bodyPr>
            <a:noAutofit/>
          </a:bodyPr>
          <a:lstStyle/>
          <a:p>
            <a:pPr marL="0" indent="0">
              <a:buNone/>
            </a:pPr>
            <a:r>
              <a:rPr lang="en-US" sz="4400" dirty="0"/>
              <a:t>Colossians 3</a:t>
            </a:r>
          </a:p>
          <a:p>
            <a:pPr marL="0" indent="0">
              <a:buNone/>
            </a:pPr>
            <a:r>
              <a:rPr lang="en-US" sz="4400" dirty="0">
                <a:latin typeface="Times New Roman" panose="02020603050405020304" pitchFamily="18" charset="0"/>
                <a:ea typeface="Calibri" panose="020F0502020204030204" pitchFamily="34" charset="0"/>
              </a:rPr>
              <a:t>Verse 5 </a:t>
            </a:r>
            <a:r>
              <a:rPr lang="en-US" sz="4400" b="1" i="1" dirty="0">
                <a:latin typeface="Times New Roman" panose="02020603050405020304" pitchFamily="18" charset="0"/>
                <a:ea typeface="Calibri" panose="020F0502020204030204" pitchFamily="34" charset="0"/>
              </a:rPr>
              <a:t>… </a:t>
            </a:r>
            <a:r>
              <a:rPr lang="en-US" sz="4400" b="1" i="1" dirty="0">
                <a:effectLst/>
                <a:latin typeface="Times New Roman" panose="02020603050405020304" pitchFamily="18" charset="0"/>
                <a:ea typeface="Calibri" panose="020F0502020204030204" pitchFamily="34" charset="0"/>
              </a:rPr>
              <a:t>Therefore </a:t>
            </a:r>
            <a:r>
              <a:rPr lang="en-US" sz="4400" b="1" i="1" dirty="0">
                <a:solidFill>
                  <a:srgbClr val="FFFF00"/>
                </a:solidFill>
                <a:effectLst/>
                <a:latin typeface="Times New Roman" panose="02020603050405020304" pitchFamily="18" charset="0"/>
                <a:ea typeface="Calibri" panose="020F0502020204030204" pitchFamily="34" charset="0"/>
              </a:rPr>
              <a:t>put to death </a:t>
            </a:r>
            <a:r>
              <a:rPr lang="en-US" sz="4400" b="1" i="1" dirty="0">
                <a:effectLst/>
                <a:latin typeface="Times New Roman" panose="02020603050405020304" pitchFamily="18" charset="0"/>
                <a:ea typeface="Calibri" panose="020F0502020204030204" pitchFamily="34" charset="0"/>
              </a:rPr>
              <a:t>your members</a:t>
            </a:r>
          </a:p>
          <a:p>
            <a:pPr marL="0" indent="0">
              <a:buNone/>
            </a:pPr>
            <a:endParaRPr lang="en-US" sz="4400" b="1" i="1" dirty="0">
              <a:effectLst/>
              <a:latin typeface="Times New Roman" panose="02020603050405020304" pitchFamily="18" charset="0"/>
              <a:ea typeface="Calibri" panose="020F0502020204030204" pitchFamily="34" charset="0"/>
            </a:endParaRPr>
          </a:p>
          <a:p>
            <a:pPr marL="0" indent="0">
              <a:buNone/>
            </a:pPr>
            <a:r>
              <a:rPr lang="en-US" sz="4400" dirty="0">
                <a:latin typeface="Times New Roman" panose="02020603050405020304" pitchFamily="18" charset="0"/>
              </a:rPr>
              <a:t>Verse 8 </a:t>
            </a:r>
            <a:r>
              <a:rPr lang="en-US" sz="4400" b="1" i="1" dirty="0">
                <a:latin typeface="Times New Roman" panose="02020603050405020304" pitchFamily="18" charset="0"/>
              </a:rPr>
              <a:t>… </a:t>
            </a:r>
            <a:r>
              <a:rPr lang="en-US" sz="4400" b="1" i="1" dirty="0">
                <a:solidFill>
                  <a:srgbClr val="FFFF00"/>
                </a:solidFill>
                <a:latin typeface="Times New Roman" panose="02020603050405020304" pitchFamily="18" charset="0"/>
              </a:rPr>
              <a:t>Put off </a:t>
            </a:r>
            <a:r>
              <a:rPr lang="en-US" sz="4400" b="1" i="1" dirty="0">
                <a:latin typeface="Times New Roman" panose="02020603050405020304" pitchFamily="18" charset="0"/>
              </a:rPr>
              <a:t>all these … </a:t>
            </a:r>
          </a:p>
          <a:p>
            <a:pPr marL="0" indent="0">
              <a:buNone/>
            </a:pPr>
            <a:endParaRPr lang="en-US" sz="4400" b="1" i="1" dirty="0">
              <a:latin typeface="Times New Roman" panose="02020603050405020304" pitchFamily="18" charset="0"/>
            </a:endParaRPr>
          </a:p>
          <a:p>
            <a:pPr marL="0" indent="0">
              <a:buNone/>
            </a:pPr>
            <a:r>
              <a:rPr lang="en-US" sz="4400" dirty="0">
                <a:latin typeface="Times New Roman" panose="02020603050405020304" pitchFamily="18" charset="0"/>
              </a:rPr>
              <a:t>Verse 12 </a:t>
            </a:r>
            <a:r>
              <a:rPr lang="en-US" sz="4400" b="1" i="1" dirty="0">
                <a:latin typeface="Times New Roman" panose="02020603050405020304" pitchFamily="18" charset="0"/>
              </a:rPr>
              <a:t>… </a:t>
            </a:r>
            <a:r>
              <a:rPr lang="en-US" sz="4400" b="1" i="1" dirty="0">
                <a:solidFill>
                  <a:srgbClr val="FFFF00"/>
                </a:solidFill>
                <a:latin typeface="Times New Roman" panose="02020603050405020304" pitchFamily="18" charset="0"/>
              </a:rPr>
              <a:t>Put on </a:t>
            </a:r>
            <a:r>
              <a:rPr lang="en-US" sz="4400" b="1" i="1" dirty="0">
                <a:latin typeface="Times New Roman" panose="02020603050405020304" pitchFamily="18" charset="0"/>
              </a:rPr>
              <a:t>(the new man) … </a:t>
            </a:r>
            <a:endParaRPr lang="en-US" sz="4400" dirty="0"/>
          </a:p>
        </p:txBody>
      </p:sp>
    </p:spTree>
    <p:extLst>
      <p:ext uri="{BB962C8B-B14F-4D97-AF65-F5344CB8AC3E}">
        <p14:creationId xmlns:p14="http://schemas.microsoft.com/office/powerpoint/2010/main" val="27061739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4583F-D209-247E-7A6F-80B15BE69968}"/>
              </a:ext>
            </a:extLst>
          </p:cNvPr>
          <p:cNvSpPr>
            <a:spLocks noGrp="1"/>
          </p:cNvSpPr>
          <p:nvPr>
            <p:ph type="title"/>
          </p:nvPr>
        </p:nvSpPr>
        <p:spPr/>
        <p:txBody>
          <a:bodyPr>
            <a:normAutofit/>
          </a:bodyPr>
          <a:lstStyle/>
          <a:p>
            <a:r>
              <a:rPr lang="en-US" sz="8000" b="1" dirty="0"/>
              <a:t>The Law of the Sower …</a:t>
            </a:r>
          </a:p>
        </p:txBody>
      </p:sp>
      <p:sp>
        <p:nvSpPr>
          <p:cNvPr id="3" name="Content Placeholder 2">
            <a:extLst>
              <a:ext uri="{FF2B5EF4-FFF2-40B4-BE49-F238E27FC236}">
                <a16:creationId xmlns:a16="http://schemas.microsoft.com/office/drawing/2014/main" id="{CD73A026-19B0-7297-6A27-0C0B2EC7012A}"/>
              </a:ext>
            </a:extLst>
          </p:cNvPr>
          <p:cNvSpPr>
            <a:spLocks noGrp="1"/>
          </p:cNvSpPr>
          <p:nvPr>
            <p:ph idx="1"/>
          </p:nvPr>
        </p:nvSpPr>
        <p:spPr/>
        <p:txBody>
          <a:bodyPr>
            <a:normAutofit/>
          </a:bodyPr>
          <a:lstStyle/>
          <a:p>
            <a:pPr marL="0" indent="0">
              <a:buNone/>
            </a:pPr>
            <a:r>
              <a:rPr lang="en-US" sz="4800" dirty="0">
                <a:effectLst/>
                <a:latin typeface="Times New Roman" panose="02020603050405020304" pitchFamily="18" charset="0"/>
                <a:ea typeface="Calibri" panose="020F0502020204030204" pitchFamily="34" charset="0"/>
              </a:rPr>
              <a:t>Can result in positive results …</a:t>
            </a:r>
          </a:p>
          <a:p>
            <a:pPr marL="914400" indent="-914400">
              <a:buAutoNum type="arabicPeriod"/>
            </a:pPr>
            <a:r>
              <a:rPr lang="en-US" sz="4800" dirty="0">
                <a:solidFill>
                  <a:srgbClr val="FFFF00"/>
                </a:solidFill>
                <a:latin typeface="Times New Roman" panose="02020603050405020304" pitchFamily="18" charset="0"/>
              </a:rPr>
              <a:t>The believer can reap God’s blessing</a:t>
            </a:r>
          </a:p>
          <a:p>
            <a:pPr marL="0" indent="0">
              <a:buNone/>
            </a:pPr>
            <a:r>
              <a:rPr lang="en-US" sz="4800" dirty="0">
                <a:latin typeface="Times New Roman" panose="02020603050405020304" pitchFamily="18" charset="0"/>
              </a:rPr>
              <a:t>	</a:t>
            </a:r>
            <a:endParaRPr lang="en-US" sz="4800" dirty="0"/>
          </a:p>
        </p:txBody>
      </p:sp>
    </p:spTree>
    <p:extLst>
      <p:ext uri="{BB962C8B-B14F-4D97-AF65-F5344CB8AC3E}">
        <p14:creationId xmlns:p14="http://schemas.microsoft.com/office/powerpoint/2010/main" val="9912332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4583F-D209-247E-7A6F-80B15BE69968}"/>
              </a:ext>
            </a:extLst>
          </p:cNvPr>
          <p:cNvSpPr>
            <a:spLocks noGrp="1"/>
          </p:cNvSpPr>
          <p:nvPr>
            <p:ph type="title"/>
          </p:nvPr>
        </p:nvSpPr>
        <p:spPr/>
        <p:txBody>
          <a:bodyPr>
            <a:normAutofit/>
          </a:bodyPr>
          <a:lstStyle/>
          <a:p>
            <a:r>
              <a:rPr lang="en-US" sz="8000" b="1" dirty="0">
                <a:solidFill>
                  <a:srgbClr val="00B0F0"/>
                </a:solidFill>
              </a:rPr>
              <a:t>The Law of the Sower </a:t>
            </a:r>
            <a:r>
              <a:rPr lang="en-US" sz="8000" b="1" dirty="0"/>
              <a:t>…</a:t>
            </a:r>
          </a:p>
        </p:txBody>
      </p:sp>
      <p:sp>
        <p:nvSpPr>
          <p:cNvPr id="3" name="Content Placeholder 2">
            <a:extLst>
              <a:ext uri="{FF2B5EF4-FFF2-40B4-BE49-F238E27FC236}">
                <a16:creationId xmlns:a16="http://schemas.microsoft.com/office/drawing/2014/main" id="{CD73A026-19B0-7297-6A27-0C0B2EC7012A}"/>
              </a:ext>
            </a:extLst>
          </p:cNvPr>
          <p:cNvSpPr>
            <a:spLocks noGrp="1"/>
          </p:cNvSpPr>
          <p:nvPr>
            <p:ph idx="1"/>
          </p:nvPr>
        </p:nvSpPr>
        <p:spPr/>
        <p:txBody>
          <a:bodyPr>
            <a:normAutofit/>
          </a:bodyPr>
          <a:lstStyle/>
          <a:p>
            <a:pPr marL="0" indent="0">
              <a:buNone/>
            </a:pPr>
            <a:r>
              <a:rPr lang="en-US" sz="4800" dirty="0">
                <a:effectLst/>
                <a:latin typeface="Times New Roman" panose="02020603050405020304" pitchFamily="18" charset="0"/>
                <a:ea typeface="Calibri" panose="020F0502020204030204" pitchFamily="34" charset="0"/>
              </a:rPr>
              <a:t>Can result in positive results …</a:t>
            </a:r>
          </a:p>
          <a:p>
            <a:pPr marL="914400" indent="-914400">
              <a:buAutoNum type="arabicPeriod"/>
            </a:pPr>
            <a:r>
              <a:rPr lang="en-US" sz="4800" dirty="0">
                <a:latin typeface="Times New Roman" panose="02020603050405020304" pitchFamily="18" charset="0"/>
              </a:rPr>
              <a:t>The believer can reap God’s blessing</a:t>
            </a:r>
          </a:p>
          <a:p>
            <a:pPr marL="0" indent="0">
              <a:buNone/>
            </a:pPr>
            <a:r>
              <a:rPr lang="en-US" sz="4800" dirty="0">
                <a:latin typeface="Times New Roman" panose="02020603050405020304" pitchFamily="18" charset="0"/>
              </a:rPr>
              <a:t>	a.  </a:t>
            </a:r>
            <a:r>
              <a:rPr lang="en-US" sz="4800" dirty="0">
                <a:solidFill>
                  <a:srgbClr val="FFFF00"/>
                </a:solidFill>
                <a:latin typeface="Times New Roman" panose="02020603050405020304" pitchFamily="18" charset="0"/>
              </a:rPr>
              <a:t>Temporal blessing</a:t>
            </a:r>
            <a:endParaRPr lang="en-US" sz="4800" dirty="0">
              <a:solidFill>
                <a:srgbClr val="FFFF00"/>
              </a:solidFill>
            </a:endParaRPr>
          </a:p>
        </p:txBody>
      </p:sp>
    </p:spTree>
    <p:extLst>
      <p:ext uri="{BB962C8B-B14F-4D97-AF65-F5344CB8AC3E}">
        <p14:creationId xmlns:p14="http://schemas.microsoft.com/office/powerpoint/2010/main" val="28957582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D89B22-3A7B-619B-4F33-62F6B4CC3420}"/>
              </a:ext>
            </a:extLst>
          </p:cNvPr>
          <p:cNvSpPr>
            <a:spLocks noGrp="1"/>
          </p:cNvSpPr>
          <p:nvPr>
            <p:ph idx="1"/>
          </p:nvPr>
        </p:nvSpPr>
        <p:spPr>
          <a:xfrm>
            <a:off x="838200" y="548640"/>
            <a:ext cx="10515600" cy="5628323"/>
          </a:xfrm>
        </p:spPr>
        <p:txBody>
          <a:bodyPr>
            <a:noAutofit/>
          </a:bodyPr>
          <a:lstStyle/>
          <a:p>
            <a:pPr marL="0" indent="0">
              <a:buNone/>
            </a:pPr>
            <a:endParaRPr lang="en-US" sz="4800" dirty="0"/>
          </a:p>
          <a:p>
            <a:pPr marL="0" indent="0">
              <a:buNone/>
            </a:pPr>
            <a:r>
              <a:rPr lang="en-US" sz="4800" dirty="0"/>
              <a:t>Proverbs 3:1</a:t>
            </a:r>
          </a:p>
          <a:p>
            <a:pPr marL="0" indent="0">
              <a:buNone/>
            </a:pPr>
            <a:r>
              <a:rPr lang="en-US" sz="4800" b="1" i="1" dirty="0">
                <a:effectLst/>
                <a:latin typeface="Times New Roman" panose="02020603050405020304" pitchFamily="18" charset="0"/>
                <a:ea typeface="Calibri" panose="020F0502020204030204" pitchFamily="34" charset="0"/>
              </a:rPr>
              <a:t>“My son, do not forget my law, but let your heart keep my commands; for length of days and long life and peace they will add to you.”</a:t>
            </a:r>
            <a:r>
              <a:rPr lang="en-US" sz="4800" dirty="0">
                <a:effectLst/>
                <a:latin typeface="Times New Roman" panose="02020603050405020304" pitchFamily="18" charset="0"/>
                <a:ea typeface="Calibri" panose="020F0502020204030204" pitchFamily="34" charset="0"/>
              </a:rPr>
              <a:t> </a:t>
            </a:r>
            <a:endParaRPr lang="en-US" sz="4800" dirty="0"/>
          </a:p>
        </p:txBody>
      </p:sp>
    </p:spTree>
    <p:extLst>
      <p:ext uri="{BB962C8B-B14F-4D97-AF65-F5344CB8AC3E}">
        <p14:creationId xmlns:p14="http://schemas.microsoft.com/office/powerpoint/2010/main" val="42849441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4583F-D209-247E-7A6F-80B15BE69968}"/>
              </a:ext>
            </a:extLst>
          </p:cNvPr>
          <p:cNvSpPr>
            <a:spLocks noGrp="1"/>
          </p:cNvSpPr>
          <p:nvPr>
            <p:ph type="title"/>
          </p:nvPr>
        </p:nvSpPr>
        <p:spPr/>
        <p:txBody>
          <a:bodyPr>
            <a:normAutofit/>
          </a:bodyPr>
          <a:lstStyle/>
          <a:p>
            <a:r>
              <a:rPr lang="en-US" sz="8000" b="1" dirty="0">
                <a:solidFill>
                  <a:srgbClr val="00B0F0"/>
                </a:solidFill>
              </a:rPr>
              <a:t>The Law of the Sower </a:t>
            </a:r>
            <a:r>
              <a:rPr lang="en-US" sz="8000" b="1" dirty="0"/>
              <a:t>…</a:t>
            </a:r>
          </a:p>
        </p:txBody>
      </p:sp>
      <p:sp>
        <p:nvSpPr>
          <p:cNvPr id="3" name="Content Placeholder 2">
            <a:extLst>
              <a:ext uri="{FF2B5EF4-FFF2-40B4-BE49-F238E27FC236}">
                <a16:creationId xmlns:a16="http://schemas.microsoft.com/office/drawing/2014/main" id="{CD73A026-19B0-7297-6A27-0C0B2EC7012A}"/>
              </a:ext>
            </a:extLst>
          </p:cNvPr>
          <p:cNvSpPr>
            <a:spLocks noGrp="1"/>
          </p:cNvSpPr>
          <p:nvPr>
            <p:ph idx="1"/>
          </p:nvPr>
        </p:nvSpPr>
        <p:spPr/>
        <p:txBody>
          <a:bodyPr>
            <a:normAutofit/>
          </a:bodyPr>
          <a:lstStyle/>
          <a:p>
            <a:pPr marL="0" indent="0">
              <a:buNone/>
            </a:pPr>
            <a:r>
              <a:rPr lang="en-US" sz="4800" dirty="0">
                <a:effectLst/>
                <a:latin typeface="Times New Roman" panose="02020603050405020304" pitchFamily="18" charset="0"/>
                <a:ea typeface="Calibri" panose="020F0502020204030204" pitchFamily="34" charset="0"/>
              </a:rPr>
              <a:t>Can result in positive results …</a:t>
            </a:r>
          </a:p>
          <a:p>
            <a:pPr marL="914400" indent="-914400">
              <a:buAutoNum type="arabicPeriod"/>
            </a:pPr>
            <a:r>
              <a:rPr lang="en-US" sz="4800" dirty="0">
                <a:latin typeface="Times New Roman" panose="02020603050405020304" pitchFamily="18" charset="0"/>
              </a:rPr>
              <a:t>The believer can reap God’s blessing</a:t>
            </a:r>
          </a:p>
          <a:p>
            <a:pPr marL="0" indent="0">
              <a:buNone/>
            </a:pPr>
            <a:r>
              <a:rPr lang="en-US" sz="4800" dirty="0">
                <a:latin typeface="Times New Roman" panose="02020603050405020304" pitchFamily="18" charset="0"/>
              </a:rPr>
              <a:t>	a.  Temporal blessing</a:t>
            </a:r>
          </a:p>
          <a:p>
            <a:pPr marL="0" indent="0">
              <a:buNone/>
            </a:pPr>
            <a:r>
              <a:rPr lang="en-US" sz="4800" dirty="0">
                <a:latin typeface="Times New Roman" panose="02020603050405020304" pitchFamily="18" charset="0"/>
              </a:rPr>
              <a:t>	b.  </a:t>
            </a:r>
            <a:r>
              <a:rPr lang="en-US" sz="4800" dirty="0">
                <a:solidFill>
                  <a:srgbClr val="FFFF00"/>
                </a:solidFill>
                <a:latin typeface="Times New Roman" panose="02020603050405020304" pitchFamily="18" charset="0"/>
              </a:rPr>
              <a:t>The blessing of eternal reward</a:t>
            </a:r>
            <a:endParaRPr lang="en-US" sz="4800" dirty="0">
              <a:solidFill>
                <a:srgbClr val="FFFF00"/>
              </a:solidFill>
            </a:endParaRPr>
          </a:p>
        </p:txBody>
      </p:sp>
    </p:spTree>
    <p:extLst>
      <p:ext uri="{BB962C8B-B14F-4D97-AF65-F5344CB8AC3E}">
        <p14:creationId xmlns:p14="http://schemas.microsoft.com/office/powerpoint/2010/main" val="1742688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D89B22-3A7B-619B-4F33-62F6B4CC3420}"/>
              </a:ext>
            </a:extLst>
          </p:cNvPr>
          <p:cNvSpPr>
            <a:spLocks noGrp="1"/>
          </p:cNvSpPr>
          <p:nvPr>
            <p:ph idx="1"/>
          </p:nvPr>
        </p:nvSpPr>
        <p:spPr>
          <a:xfrm>
            <a:off x="838200" y="548640"/>
            <a:ext cx="10515600" cy="5628323"/>
          </a:xfrm>
        </p:spPr>
        <p:txBody>
          <a:bodyPr>
            <a:normAutofit/>
          </a:bodyPr>
          <a:lstStyle/>
          <a:p>
            <a:pPr marL="0" indent="0">
              <a:buNone/>
            </a:pPr>
            <a:endParaRPr lang="en-US" sz="6000" dirty="0"/>
          </a:p>
          <a:p>
            <a:pPr marL="0" indent="0">
              <a:buNone/>
            </a:pPr>
            <a:r>
              <a:rPr lang="en-US" sz="6000" dirty="0"/>
              <a:t>Colossians 3:9</a:t>
            </a:r>
          </a:p>
          <a:p>
            <a:pPr marL="0" indent="0">
              <a:buNone/>
            </a:pPr>
            <a:r>
              <a:rPr lang="en-US" sz="6000" b="1" i="1" dirty="0">
                <a:effectLst/>
                <a:latin typeface="Times New Roman" panose="02020603050405020304" pitchFamily="18" charset="0"/>
                <a:ea typeface="Calibri" panose="020F0502020204030204" pitchFamily="34" charset="0"/>
              </a:rPr>
              <a:t>“… since you have put off the old man with his deeds, and have put on the new man …”.</a:t>
            </a:r>
            <a:r>
              <a:rPr lang="en-US" sz="6000" dirty="0">
                <a:effectLst/>
                <a:latin typeface="Times New Roman" panose="02020603050405020304" pitchFamily="18" charset="0"/>
                <a:ea typeface="Calibri" panose="020F0502020204030204" pitchFamily="34" charset="0"/>
              </a:rPr>
              <a:t> </a:t>
            </a:r>
            <a:endParaRPr lang="en-US" sz="6000" dirty="0"/>
          </a:p>
        </p:txBody>
      </p:sp>
    </p:spTree>
    <p:extLst>
      <p:ext uri="{BB962C8B-B14F-4D97-AF65-F5344CB8AC3E}">
        <p14:creationId xmlns:p14="http://schemas.microsoft.com/office/powerpoint/2010/main" val="40425634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D89B22-3A7B-619B-4F33-62F6B4CC3420}"/>
              </a:ext>
            </a:extLst>
          </p:cNvPr>
          <p:cNvSpPr>
            <a:spLocks noGrp="1"/>
          </p:cNvSpPr>
          <p:nvPr>
            <p:ph idx="1"/>
          </p:nvPr>
        </p:nvSpPr>
        <p:spPr>
          <a:xfrm>
            <a:off x="838200" y="548640"/>
            <a:ext cx="10515600" cy="5628323"/>
          </a:xfrm>
        </p:spPr>
        <p:txBody>
          <a:bodyPr>
            <a:noAutofit/>
          </a:bodyPr>
          <a:lstStyle/>
          <a:p>
            <a:pPr marL="0" indent="0">
              <a:buNone/>
            </a:pPr>
            <a:r>
              <a:rPr lang="en-US" sz="4800" dirty="0"/>
              <a:t>Matthew 6:19-20</a:t>
            </a:r>
          </a:p>
          <a:p>
            <a:pPr marL="0" indent="0">
              <a:buNone/>
            </a:pPr>
            <a:r>
              <a:rPr lang="en-US" sz="4800" b="1" i="1" dirty="0">
                <a:effectLst/>
                <a:latin typeface="Times New Roman" panose="02020603050405020304" pitchFamily="18" charset="0"/>
                <a:ea typeface="Calibri" panose="020F0502020204030204" pitchFamily="34" charset="0"/>
              </a:rPr>
              <a:t>“Do not lay up for yourselves treasures on earth, where moth and rust destroy and where thieves break in and steal; but lay up for yourselves treasures in heaven, where neither moth nor rust destroys and where thieves do not break in and steal.”</a:t>
            </a:r>
            <a:r>
              <a:rPr lang="en-US" sz="4800" dirty="0">
                <a:effectLst/>
                <a:latin typeface="Times New Roman" panose="02020603050405020304" pitchFamily="18" charset="0"/>
                <a:ea typeface="Calibri" panose="020F0502020204030204" pitchFamily="34" charset="0"/>
              </a:rPr>
              <a:t> </a:t>
            </a:r>
            <a:endParaRPr lang="en-US" sz="4800" dirty="0"/>
          </a:p>
        </p:txBody>
      </p:sp>
    </p:spTree>
    <p:extLst>
      <p:ext uri="{BB962C8B-B14F-4D97-AF65-F5344CB8AC3E}">
        <p14:creationId xmlns:p14="http://schemas.microsoft.com/office/powerpoint/2010/main" val="5567771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D89B22-3A7B-619B-4F33-62F6B4CC3420}"/>
              </a:ext>
            </a:extLst>
          </p:cNvPr>
          <p:cNvSpPr>
            <a:spLocks noGrp="1"/>
          </p:cNvSpPr>
          <p:nvPr>
            <p:ph idx="1"/>
          </p:nvPr>
        </p:nvSpPr>
        <p:spPr>
          <a:xfrm>
            <a:off x="838200" y="548640"/>
            <a:ext cx="10515600" cy="5628323"/>
          </a:xfrm>
        </p:spPr>
        <p:txBody>
          <a:bodyPr>
            <a:noAutofit/>
          </a:bodyPr>
          <a:lstStyle/>
          <a:p>
            <a:pPr marL="0" indent="0">
              <a:buNone/>
            </a:pPr>
            <a:r>
              <a:rPr lang="en-US" sz="4800" i="1" dirty="0">
                <a:effectLst/>
                <a:latin typeface="Times New Roman" panose="02020603050405020304" pitchFamily="18" charset="0"/>
                <a:ea typeface="Calibri" panose="020F0502020204030204" pitchFamily="34" charset="0"/>
              </a:rPr>
              <a:t>“But other rewards, which Jesus calls treasure reserved in heaven, are secure the moment you do a good work with the right motive.”</a:t>
            </a:r>
            <a:r>
              <a:rPr lang="en-US" sz="4800" dirty="0">
                <a:effectLst/>
                <a:latin typeface="Times New Roman" panose="02020603050405020304" pitchFamily="18" charset="0"/>
                <a:ea typeface="Calibri" panose="020F0502020204030204" pitchFamily="34" charset="0"/>
              </a:rPr>
              <a:t> </a:t>
            </a:r>
            <a:r>
              <a:rPr lang="en-US" sz="4800" i="1" dirty="0">
                <a:effectLst/>
                <a:latin typeface="Times New Roman" panose="02020603050405020304" pitchFamily="18" charset="0"/>
                <a:ea typeface="Calibri" panose="020F0502020204030204" pitchFamily="34" charset="0"/>
              </a:rPr>
              <a:t>“Notice that He says this treasure is secure.  It won’t be destroyed or stolen.  The Lord does not condition this treasure upon perseverance.  I call this type of eternal rewards ‘instant</a:t>
            </a:r>
            <a:endParaRPr lang="en-US" sz="4800" dirty="0"/>
          </a:p>
        </p:txBody>
      </p:sp>
    </p:spTree>
    <p:extLst>
      <p:ext uri="{BB962C8B-B14F-4D97-AF65-F5344CB8AC3E}">
        <p14:creationId xmlns:p14="http://schemas.microsoft.com/office/powerpoint/2010/main" val="36724665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D89B22-3A7B-619B-4F33-62F6B4CC3420}"/>
              </a:ext>
            </a:extLst>
          </p:cNvPr>
          <p:cNvSpPr>
            <a:spLocks noGrp="1"/>
          </p:cNvSpPr>
          <p:nvPr>
            <p:ph idx="1"/>
          </p:nvPr>
        </p:nvSpPr>
        <p:spPr>
          <a:xfrm>
            <a:off x="838200" y="548640"/>
            <a:ext cx="10515600" cy="5628323"/>
          </a:xfrm>
        </p:spPr>
        <p:txBody>
          <a:bodyPr>
            <a:noAutofit/>
          </a:bodyPr>
          <a:lstStyle/>
          <a:p>
            <a:pPr marL="0" indent="0">
              <a:buNone/>
            </a:pPr>
            <a:r>
              <a:rPr lang="en-US" sz="4800" i="1" dirty="0">
                <a:effectLst/>
                <a:latin typeface="Times New Roman" panose="02020603050405020304" pitchFamily="18" charset="0"/>
                <a:ea typeface="Calibri" panose="020F0502020204030204" pitchFamily="34" charset="0"/>
              </a:rPr>
              <a:t>winners.’  The Lord does not say what this treasure will be or how much treasure you will get for a particular type of good work.  We know that He is just and gracious and that He will reward us fairly and generously.”</a:t>
            </a:r>
            <a:r>
              <a:rPr lang="en-US" sz="4800" dirty="0">
                <a:effectLst/>
                <a:latin typeface="Times New Roman" panose="02020603050405020304" pitchFamily="18" charset="0"/>
                <a:ea typeface="Calibri" panose="020F0502020204030204" pitchFamily="34" charset="0"/>
              </a:rPr>
              <a:t> </a:t>
            </a:r>
            <a:r>
              <a:rPr lang="en-US" sz="4800" i="1" dirty="0">
                <a:effectLst/>
                <a:latin typeface="Times New Roman" panose="02020603050405020304" pitchFamily="18" charset="0"/>
                <a:ea typeface="Calibri" panose="020F0502020204030204" pitchFamily="34" charset="0"/>
              </a:rPr>
              <a:t>“I think – and this is speculation – that that treasure will be treasure.  That is, I think it will actually</a:t>
            </a:r>
            <a:endParaRPr lang="en-US" sz="4800" dirty="0"/>
          </a:p>
        </p:txBody>
      </p:sp>
    </p:spTree>
    <p:extLst>
      <p:ext uri="{BB962C8B-B14F-4D97-AF65-F5344CB8AC3E}">
        <p14:creationId xmlns:p14="http://schemas.microsoft.com/office/powerpoint/2010/main" val="34548384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D89B22-3A7B-619B-4F33-62F6B4CC3420}"/>
              </a:ext>
            </a:extLst>
          </p:cNvPr>
          <p:cNvSpPr>
            <a:spLocks noGrp="1"/>
          </p:cNvSpPr>
          <p:nvPr>
            <p:ph idx="1"/>
          </p:nvPr>
        </p:nvSpPr>
        <p:spPr>
          <a:xfrm>
            <a:off x="838200" y="548640"/>
            <a:ext cx="10515600" cy="6309360"/>
          </a:xfrm>
        </p:spPr>
        <p:txBody>
          <a:bodyPr>
            <a:noAutofit/>
          </a:bodyPr>
          <a:lstStyle/>
          <a:p>
            <a:pPr marL="0" indent="0">
              <a:buNone/>
            </a:pPr>
            <a:r>
              <a:rPr lang="en-US" sz="4800" i="1" dirty="0">
                <a:effectLst/>
                <a:latin typeface="Times New Roman" panose="02020603050405020304" pitchFamily="18" charset="0"/>
                <a:ea typeface="Calibri" panose="020F0502020204030204" pitchFamily="34" charset="0"/>
              </a:rPr>
              <a:t>be things like gold, silver, and precious stones.  I think there will be an economy in Jesus’ kingdom.  So we will use money to purchase things that will glorify the Lord Jesus Christ.  My guess is that the treasure will be an eternal trust fund.  We will get so much money per month to use for His glory.”</a:t>
            </a:r>
          </a:p>
          <a:p>
            <a:pPr marL="0" indent="0">
              <a:buNone/>
            </a:pPr>
            <a:r>
              <a:rPr lang="en-US" sz="3200" dirty="0">
                <a:latin typeface="Times New Roman" panose="02020603050405020304" pitchFamily="18" charset="0"/>
              </a:rPr>
              <a:t>                            Bob Wilkin, Grace Evangelical Society Blog</a:t>
            </a:r>
            <a:endParaRPr lang="en-US" sz="3200" dirty="0"/>
          </a:p>
        </p:txBody>
      </p:sp>
    </p:spTree>
    <p:extLst>
      <p:ext uri="{BB962C8B-B14F-4D97-AF65-F5344CB8AC3E}">
        <p14:creationId xmlns:p14="http://schemas.microsoft.com/office/powerpoint/2010/main" val="5366061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4583F-D209-247E-7A6F-80B15BE69968}"/>
              </a:ext>
            </a:extLst>
          </p:cNvPr>
          <p:cNvSpPr>
            <a:spLocks noGrp="1"/>
          </p:cNvSpPr>
          <p:nvPr>
            <p:ph type="title"/>
          </p:nvPr>
        </p:nvSpPr>
        <p:spPr/>
        <p:txBody>
          <a:bodyPr>
            <a:normAutofit/>
          </a:bodyPr>
          <a:lstStyle/>
          <a:p>
            <a:r>
              <a:rPr lang="en-US" sz="8000" b="1" dirty="0">
                <a:solidFill>
                  <a:srgbClr val="00B0F0"/>
                </a:solidFill>
              </a:rPr>
              <a:t>The Law of the Sower </a:t>
            </a:r>
            <a:r>
              <a:rPr lang="en-US" sz="8000" b="1" dirty="0"/>
              <a:t>…</a:t>
            </a:r>
          </a:p>
        </p:txBody>
      </p:sp>
      <p:sp>
        <p:nvSpPr>
          <p:cNvPr id="3" name="Content Placeholder 2">
            <a:extLst>
              <a:ext uri="{FF2B5EF4-FFF2-40B4-BE49-F238E27FC236}">
                <a16:creationId xmlns:a16="http://schemas.microsoft.com/office/drawing/2014/main" id="{CD73A026-19B0-7297-6A27-0C0B2EC7012A}"/>
              </a:ext>
            </a:extLst>
          </p:cNvPr>
          <p:cNvSpPr>
            <a:spLocks noGrp="1"/>
          </p:cNvSpPr>
          <p:nvPr>
            <p:ph idx="1"/>
          </p:nvPr>
        </p:nvSpPr>
        <p:spPr/>
        <p:txBody>
          <a:bodyPr>
            <a:normAutofit/>
          </a:bodyPr>
          <a:lstStyle/>
          <a:p>
            <a:pPr marL="0" indent="0">
              <a:buNone/>
            </a:pPr>
            <a:r>
              <a:rPr lang="en-US" sz="4800" dirty="0">
                <a:effectLst/>
                <a:latin typeface="Times New Roman" panose="02020603050405020304" pitchFamily="18" charset="0"/>
                <a:ea typeface="Calibri" panose="020F0502020204030204" pitchFamily="34" charset="0"/>
              </a:rPr>
              <a:t>Can result in positive results …</a:t>
            </a:r>
          </a:p>
          <a:p>
            <a:pPr marL="914400" indent="-914400">
              <a:buAutoNum type="arabicPeriod"/>
            </a:pPr>
            <a:r>
              <a:rPr lang="en-US" sz="4800" dirty="0">
                <a:latin typeface="Times New Roman" panose="02020603050405020304" pitchFamily="18" charset="0"/>
              </a:rPr>
              <a:t>The believer can reap God’s blessing</a:t>
            </a:r>
          </a:p>
          <a:p>
            <a:pPr marL="0" indent="0">
              <a:buNone/>
            </a:pPr>
            <a:r>
              <a:rPr lang="en-US" sz="4800" dirty="0">
                <a:latin typeface="Times New Roman" panose="02020603050405020304" pitchFamily="18" charset="0"/>
              </a:rPr>
              <a:t>	a.  Temporal blessing</a:t>
            </a:r>
          </a:p>
          <a:p>
            <a:pPr marL="0" indent="0">
              <a:buNone/>
            </a:pPr>
            <a:r>
              <a:rPr lang="en-US" sz="4800" dirty="0">
                <a:latin typeface="Times New Roman" panose="02020603050405020304" pitchFamily="18" charset="0"/>
              </a:rPr>
              <a:t>	b.  The blessing of eternal reward</a:t>
            </a:r>
          </a:p>
          <a:p>
            <a:pPr marL="0" indent="0">
              <a:buNone/>
            </a:pPr>
            <a:r>
              <a:rPr lang="en-US" sz="4800" dirty="0">
                <a:latin typeface="Times New Roman" panose="02020603050405020304" pitchFamily="18" charset="0"/>
              </a:rPr>
              <a:t>2.   </a:t>
            </a:r>
            <a:r>
              <a:rPr lang="en-US" sz="4800" dirty="0">
                <a:solidFill>
                  <a:srgbClr val="FFFF00"/>
                </a:solidFill>
                <a:latin typeface="Times New Roman" panose="02020603050405020304" pitchFamily="18" charset="0"/>
              </a:rPr>
              <a:t>The blessing of personal satisfaction</a:t>
            </a:r>
            <a:endParaRPr lang="en-US" sz="4800" dirty="0">
              <a:solidFill>
                <a:srgbClr val="FFFF00"/>
              </a:solidFill>
            </a:endParaRPr>
          </a:p>
        </p:txBody>
      </p:sp>
    </p:spTree>
    <p:extLst>
      <p:ext uri="{BB962C8B-B14F-4D97-AF65-F5344CB8AC3E}">
        <p14:creationId xmlns:p14="http://schemas.microsoft.com/office/powerpoint/2010/main" val="14850201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D89B22-3A7B-619B-4F33-62F6B4CC3420}"/>
              </a:ext>
            </a:extLst>
          </p:cNvPr>
          <p:cNvSpPr>
            <a:spLocks noGrp="1"/>
          </p:cNvSpPr>
          <p:nvPr>
            <p:ph idx="1"/>
          </p:nvPr>
        </p:nvSpPr>
        <p:spPr>
          <a:xfrm>
            <a:off x="838200" y="548640"/>
            <a:ext cx="10515600" cy="5628323"/>
          </a:xfrm>
        </p:spPr>
        <p:txBody>
          <a:bodyPr>
            <a:noAutofit/>
          </a:bodyPr>
          <a:lstStyle/>
          <a:p>
            <a:pPr marL="0" indent="0">
              <a:buNone/>
            </a:pPr>
            <a:endParaRPr lang="en-US" sz="4400" dirty="0"/>
          </a:p>
          <a:p>
            <a:pPr marL="0" indent="0">
              <a:buNone/>
            </a:pPr>
            <a:r>
              <a:rPr lang="en-US" sz="4400" dirty="0"/>
              <a:t>Colossians 3:12</a:t>
            </a:r>
          </a:p>
          <a:p>
            <a:pPr marL="0" indent="0">
              <a:buNone/>
            </a:pPr>
            <a:r>
              <a:rPr lang="en-US" sz="4400" b="1" i="1" dirty="0">
                <a:effectLst/>
                <a:latin typeface="Times New Roman" panose="02020603050405020304" pitchFamily="18" charset="0"/>
                <a:ea typeface="Calibri" panose="020F0502020204030204" pitchFamily="34" charset="0"/>
              </a:rPr>
              <a:t>“Therefore, as the elect of God, holy and beloved, put on tender mercies, kindness, humility, meekness, longsuffering …”.</a:t>
            </a:r>
            <a:r>
              <a:rPr lang="en-US" sz="4400" dirty="0">
                <a:effectLst/>
                <a:latin typeface="Times New Roman" panose="02020603050405020304" pitchFamily="18" charset="0"/>
                <a:ea typeface="Calibri" panose="020F0502020204030204" pitchFamily="34" charset="0"/>
              </a:rPr>
              <a:t> </a:t>
            </a:r>
          </a:p>
        </p:txBody>
      </p:sp>
    </p:spTree>
    <p:extLst>
      <p:ext uri="{BB962C8B-B14F-4D97-AF65-F5344CB8AC3E}">
        <p14:creationId xmlns:p14="http://schemas.microsoft.com/office/powerpoint/2010/main" val="36560839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D89B22-3A7B-619B-4F33-62F6B4CC3420}"/>
              </a:ext>
            </a:extLst>
          </p:cNvPr>
          <p:cNvSpPr>
            <a:spLocks noGrp="1"/>
          </p:cNvSpPr>
          <p:nvPr>
            <p:ph idx="1"/>
          </p:nvPr>
        </p:nvSpPr>
        <p:spPr>
          <a:xfrm>
            <a:off x="838200" y="548640"/>
            <a:ext cx="10515600" cy="5628323"/>
          </a:xfrm>
        </p:spPr>
        <p:txBody>
          <a:bodyPr>
            <a:noAutofit/>
          </a:bodyPr>
          <a:lstStyle/>
          <a:p>
            <a:pPr marL="0" indent="0">
              <a:buNone/>
            </a:pPr>
            <a:endParaRPr lang="en-US" sz="4400" dirty="0"/>
          </a:p>
          <a:p>
            <a:pPr marL="0" indent="0">
              <a:buNone/>
            </a:pPr>
            <a:r>
              <a:rPr lang="en-US" sz="4400" dirty="0"/>
              <a:t>Colossians 3:13</a:t>
            </a:r>
          </a:p>
          <a:p>
            <a:pPr marL="0" indent="0">
              <a:buNone/>
            </a:pPr>
            <a:r>
              <a:rPr lang="en-US" sz="4400" b="1" i="1" dirty="0">
                <a:effectLst/>
                <a:latin typeface="Times New Roman" panose="02020603050405020304" pitchFamily="18" charset="0"/>
                <a:ea typeface="Calibri" panose="020F0502020204030204" pitchFamily="34" charset="0"/>
              </a:rPr>
              <a:t>“… bearing with one another, and forgiving one another, if anyone has a complaint against another; even as Christ forgave you, so you also must do.”</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38283176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D89B22-3A7B-619B-4F33-62F6B4CC3420}"/>
              </a:ext>
            </a:extLst>
          </p:cNvPr>
          <p:cNvSpPr>
            <a:spLocks noGrp="1"/>
          </p:cNvSpPr>
          <p:nvPr>
            <p:ph idx="1"/>
          </p:nvPr>
        </p:nvSpPr>
        <p:spPr>
          <a:xfrm>
            <a:off x="838200" y="548640"/>
            <a:ext cx="10515600" cy="5628323"/>
          </a:xfrm>
        </p:spPr>
        <p:txBody>
          <a:bodyPr>
            <a:noAutofit/>
          </a:bodyPr>
          <a:lstStyle/>
          <a:p>
            <a:pPr marL="0" indent="0">
              <a:buNone/>
            </a:pPr>
            <a:endParaRPr lang="en-US" sz="4400" dirty="0"/>
          </a:p>
          <a:p>
            <a:pPr marL="0" indent="0">
              <a:buNone/>
            </a:pPr>
            <a:r>
              <a:rPr lang="en-US" sz="4400" dirty="0"/>
              <a:t>Colossians 3:13</a:t>
            </a:r>
          </a:p>
          <a:p>
            <a:pPr marL="0" indent="0">
              <a:buNone/>
            </a:pPr>
            <a:r>
              <a:rPr lang="en-US" sz="4400" b="1" i="1" dirty="0">
                <a:effectLst/>
                <a:latin typeface="Times New Roman" panose="02020603050405020304" pitchFamily="18" charset="0"/>
                <a:ea typeface="Calibri" panose="020F0502020204030204" pitchFamily="34" charset="0"/>
              </a:rPr>
              <a:t>“… </a:t>
            </a:r>
            <a:r>
              <a:rPr lang="en-US" sz="4400" b="1" i="1" dirty="0">
                <a:solidFill>
                  <a:srgbClr val="FFFF00"/>
                </a:solidFill>
                <a:effectLst/>
                <a:latin typeface="Times New Roman" panose="02020603050405020304" pitchFamily="18" charset="0"/>
                <a:ea typeface="Calibri" panose="020F0502020204030204" pitchFamily="34" charset="0"/>
              </a:rPr>
              <a:t>bearing with one another</a:t>
            </a:r>
            <a:r>
              <a:rPr lang="en-US" sz="4400" b="1" i="1" dirty="0">
                <a:effectLst/>
                <a:latin typeface="Times New Roman" panose="02020603050405020304" pitchFamily="18" charset="0"/>
                <a:ea typeface="Calibri" panose="020F0502020204030204" pitchFamily="34" charset="0"/>
              </a:rPr>
              <a:t>, and forgiving one another, if anyone has a complaint against another; even as Christ forgave you, so you also must do.”</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9023689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D89B22-3A7B-619B-4F33-62F6B4CC3420}"/>
              </a:ext>
            </a:extLst>
          </p:cNvPr>
          <p:cNvSpPr>
            <a:spLocks noGrp="1"/>
          </p:cNvSpPr>
          <p:nvPr>
            <p:ph idx="1"/>
          </p:nvPr>
        </p:nvSpPr>
        <p:spPr>
          <a:xfrm>
            <a:off x="838200" y="548640"/>
            <a:ext cx="10515600" cy="5628323"/>
          </a:xfrm>
        </p:spPr>
        <p:txBody>
          <a:bodyPr>
            <a:noAutofit/>
          </a:bodyPr>
          <a:lstStyle/>
          <a:p>
            <a:pPr marL="0" indent="0">
              <a:buNone/>
            </a:pPr>
            <a:r>
              <a:rPr lang="en-US" sz="4400" dirty="0"/>
              <a:t>Colossians 3:13</a:t>
            </a:r>
          </a:p>
          <a:p>
            <a:pPr marL="0" indent="0">
              <a:buNone/>
            </a:pPr>
            <a:r>
              <a:rPr lang="en-US" sz="4400" b="1" i="1" dirty="0">
                <a:effectLst/>
                <a:latin typeface="Times New Roman" panose="02020603050405020304" pitchFamily="18" charset="0"/>
                <a:ea typeface="Calibri" panose="020F0502020204030204" pitchFamily="34" charset="0"/>
              </a:rPr>
              <a:t>“… bearing with one another, and forgiving one another, if anyone has a complaint against another; even as Christ forgave you, so you also must do.”</a:t>
            </a:r>
            <a:r>
              <a:rPr lang="en-US" sz="4400" dirty="0">
                <a:effectLst/>
                <a:latin typeface="Times New Roman" panose="02020603050405020304" pitchFamily="18" charset="0"/>
                <a:ea typeface="Calibri" panose="020F0502020204030204" pitchFamily="34" charset="0"/>
              </a:rPr>
              <a:t> </a:t>
            </a:r>
          </a:p>
          <a:p>
            <a:pPr marL="0" indent="0">
              <a:buNone/>
            </a:pPr>
            <a:endParaRPr lang="en-US" sz="3200" dirty="0">
              <a:latin typeface="Times New Roman" panose="02020603050405020304" pitchFamily="18" charset="0"/>
            </a:endParaRPr>
          </a:p>
          <a:p>
            <a:pPr marL="0" indent="0" algn="ctr">
              <a:buNone/>
            </a:pPr>
            <a:r>
              <a:rPr lang="en-US" sz="4800" dirty="0">
                <a:latin typeface="Times New Roman" panose="02020603050405020304" pitchFamily="18" charset="0"/>
              </a:rPr>
              <a:t>Bearing with one another = </a:t>
            </a:r>
          </a:p>
          <a:p>
            <a:pPr marL="0" indent="0" algn="ctr">
              <a:buNone/>
            </a:pPr>
            <a:r>
              <a:rPr lang="en-US" sz="4800" dirty="0">
                <a:latin typeface="Times New Roman" panose="02020603050405020304" pitchFamily="18" charset="0"/>
              </a:rPr>
              <a:t>putting up with one another</a:t>
            </a:r>
          </a:p>
        </p:txBody>
      </p:sp>
    </p:spTree>
    <p:extLst>
      <p:ext uri="{BB962C8B-B14F-4D97-AF65-F5344CB8AC3E}">
        <p14:creationId xmlns:p14="http://schemas.microsoft.com/office/powerpoint/2010/main" val="11786052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D89B22-3A7B-619B-4F33-62F6B4CC3420}"/>
              </a:ext>
            </a:extLst>
          </p:cNvPr>
          <p:cNvSpPr>
            <a:spLocks noGrp="1"/>
          </p:cNvSpPr>
          <p:nvPr>
            <p:ph idx="1"/>
          </p:nvPr>
        </p:nvSpPr>
        <p:spPr>
          <a:xfrm>
            <a:off x="838200" y="548640"/>
            <a:ext cx="10515600" cy="5628323"/>
          </a:xfrm>
        </p:spPr>
        <p:txBody>
          <a:bodyPr>
            <a:noAutofit/>
          </a:bodyPr>
          <a:lstStyle/>
          <a:p>
            <a:pPr marL="0" indent="0">
              <a:buNone/>
            </a:pPr>
            <a:r>
              <a:rPr lang="en-US" sz="4400" dirty="0"/>
              <a:t>Colossians 3:12</a:t>
            </a:r>
          </a:p>
          <a:p>
            <a:pPr marL="0" indent="0">
              <a:buNone/>
            </a:pPr>
            <a:r>
              <a:rPr lang="en-US" sz="4400" b="1" i="1" dirty="0">
                <a:effectLst/>
                <a:latin typeface="Times New Roman" panose="02020603050405020304" pitchFamily="18" charset="0"/>
                <a:ea typeface="Calibri" panose="020F0502020204030204" pitchFamily="34" charset="0"/>
              </a:rPr>
              <a:t>“Therefore, as the elect of God, holy and beloved, put on tender mercies, kindness, humility, meekness, </a:t>
            </a:r>
            <a:r>
              <a:rPr lang="en-US" sz="4400" b="1" i="1" dirty="0">
                <a:solidFill>
                  <a:srgbClr val="FFFF00"/>
                </a:solidFill>
                <a:effectLst/>
                <a:latin typeface="Times New Roman" panose="02020603050405020304" pitchFamily="18" charset="0"/>
                <a:ea typeface="Calibri" panose="020F0502020204030204" pitchFamily="34" charset="0"/>
              </a:rPr>
              <a:t>longsuffering</a:t>
            </a:r>
            <a:r>
              <a:rPr lang="en-US" sz="4400" b="1" i="1" dirty="0">
                <a:effectLst/>
                <a:latin typeface="Times New Roman" panose="02020603050405020304" pitchFamily="18" charset="0"/>
                <a:ea typeface="Calibri" panose="020F0502020204030204" pitchFamily="34" charset="0"/>
              </a:rPr>
              <a:t> …”.</a:t>
            </a:r>
            <a:r>
              <a:rPr lang="en-US" sz="4400" dirty="0">
                <a:effectLst/>
                <a:latin typeface="Times New Roman" panose="02020603050405020304" pitchFamily="18" charset="0"/>
                <a:ea typeface="Calibri" panose="020F0502020204030204" pitchFamily="34" charset="0"/>
              </a:rPr>
              <a:t> </a:t>
            </a:r>
          </a:p>
          <a:p>
            <a:pPr marL="0" indent="0">
              <a:buNone/>
            </a:pPr>
            <a:endParaRPr lang="en-US" sz="4400" dirty="0">
              <a:latin typeface="Times New Roman" panose="02020603050405020304" pitchFamily="18" charset="0"/>
              <a:ea typeface="Calibri" panose="020F0502020204030204" pitchFamily="34" charset="0"/>
            </a:endParaRPr>
          </a:p>
          <a:p>
            <a:pPr marL="0" indent="0" algn="ctr">
              <a:buNone/>
            </a:pPr>
            <a:r>
              <a:rPr lang="en-US" sz="6000" i="1" dirty="0">
                <a:solidFill>
                  <a:srgbClr val="00B0F0"/>
                </a:solidFill>
                <a:effectLst/>
                <a:latin typeface="Times New Roman" panose="02020603050405020304" pitchFamily="18" charset="0"/>
                <a:ea typeface="Calibri" panose="020F0502020204030204" pitchFamily="34" charset="0"/>
              </a:rPr>
              <a:t>“the ability to endure wrongs committed against oneself.”</a:t>
            </a:r>
            <a:r>
              <a:rPr lang="en-US" sz="6000" dirty="0">
                <a:solidFill>
                  <a:srgbClr val="00B0F0"/>
                </a:solidFill>
                <a:effectLst/>
                <a:latin typeface="Times New Roman" panose="02020603050405020304" pitchFamily="18" charset="0"/>
                <a:ea typeface="Calibri" panose="020F0502020204030204" pitchFamily="34" charset="0"/>
              </a:rPr>
              <a:t> </a:t>
            </a:r>
          </a:p>
        </p:txBody>
      </p:sp>
    </p:spTree>
    <p:extLst>
      <p:ext uri="{BB962C8B-B14F-4D97-AF65-F5344CB8AC3E}">
        <p14:creationId xmlns:p14="http://schemas.microsoft.com/office/powerpoint/2010/main" val="3169611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D89B22-3A7B-619B-4F33-62F6B4CC3420}"/>
              </a:ext>
            </a:extLst>
          </p:cNvPr>
          <p:cNvSpPr>
            <a:spLocks noGrp="1"/>
          </p:cNvSpPr>
          <p:nvPr>
            <p:ph idx="1"/>
          </p:nvPr>
        </p:nvSpPr>
        <p:spPr>
          <a:xfrm>
            <a:off x="838200" y="548640"/>
            <a:ext cx="10515600" cy="5628323"/>
          </a:xfrm>
        </p:spPr>
        <p:txBody>
          <a:bodyPr>
            <a:noAutofit/>
          </a:bodyPr>
          <a:lstStyle/>
          <a:p>
            <a:pPr marL="0" indent="0">
              <a:buNone/>
            </a:pPr>
            <a:r>
              <a:rPr lang="en-US" sz="4400" dirty="0"/>
              <a:t>Colossians 3:5-13</a:t>
            </a:r>
          </a:p>
          <a:p>
            <a:pPr marL="0" indent="0">
              <a:buNone/>
            </a:pPr>
            <a:r>
              <a:rPr lang="en-US" sz="4400" b="1" i="1" dirty="0">
                <a:effectLst/>
                <a:latin typeface="Times New Roman" panose="02020603050405020304" pitchFamily="18" charset="0"/>
                <a:ea typeface="Calibri" panose="020F0502020204030204" pitchFamily="34" charset="0"/>
              </a:rPr>
              <a:t>“Therefore put to death your members which are on the earth: fornication, uncleanness, passion, evil desire, and covetousness, which is idolatry.  Because of these things the wrath of God is coming upon the sons of disobedience, in which you yourselves once walked when you lived in them.  But now you yourselves are to put off</a:t>
            </a:r>
            <a:endParaRPr lang="en-US" sz="4400" dirty="0"/>
          </a:p>
        </p:txBody>
      </p:sp>
    </p:spTree>
    <p:extLst>
      <p:ext uri="{BB962C8B-B14F-4D97-AF65-F5344CB8AC3E}">
        <p14:creationId xmlns:p14="http://schemas.microsoft.com/office/powerpoint/2010/main" val="42652382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D89B22-3A7B-619B-4F33-62F6B4CC3420}"/>
              </a:ext>
            </a:extLst>
          </p:cNvPr>
          <p:cNvSpPr>
            <a:spLocks noGrp="1"/>
          </p:cNvSpPr>
          <p:nvPr>
            <p:ph idx="1"/>
          </p:nvPr>
        </p:nvSpPr>
        <p:spPr>
          <a:xfrm>
            <a:off x="838200" y="548640"/>
            <a:ext cx="10515600" cy="5628323"/>
          </a:xfrm>
        </p:spPr>
        <p:txBody>
          <a:bodyPr>
            <a:noAutofit/>
          </a:bodyPr>
          <a:lstStyle/>
          <a:p>
            <a:pPr marL="0" indent="0">
              <a:buNone/>
            </a:pPr>
            <a:r>
              <a:rPr lang="en-US" sz="4400" dirty="0"/>
              <a:t>Longsuffering … </a:t>
            </a:r>
          </a:p>
          <a:p>
            <a:pPr marL="0" indent="0">
              <a:buNone/>
            </a:pPr>
            <a:r>
              <a:rPr lang="en-US" sz="4400" i="1" dirty="0">
                <a:effectLst/>
                <a:latin typeface="Times New Roman" panose="02020603050405020304" pitchFamily="18" charset="0"/>
                <a:ea typeface="Calibri" panose="020F0502020204030204" pitchFamily="34" charset="0"/>
              </a:rPr>
              <a:t>“This is being willing to tolerate others.  In a culture that stresses finding comfort for oneself, it is difficult to seek first the comfort of others.  But such a characteristic is needed for both ministry and fellowship.”</a:t>
            </a:r>
            <a:r>
              <a:rPr lang="en-US" sz="4400" dirty="0">
                <a:effectLst/>
                <a:latin typeface="Times New Roman" panose="02020603050405020304" pitchFamily="18" charset="0"/>
                <a:ea typeface="Calibri" panose="020F0502020204030204" pitchFamily="34" charset="0"/>
              </a:rPr>
              <a:t> </a:t>
            </a:r>
          </a:p>
          <a:p>
            <a:pPr marL="0" indent="0">
              <a:buNone/>
            </a:pPr>
            <a:r>
              <a:rPr lang="en-US" sz="4400" dirty="0">
                <a:latin typeface="Times New Roman" panose="02020603050405020304" pitchFamily="18" charset="0"/>
                <a:ea typeface="Calibri" panose="020F0502020204030204" pitchFamily="34" charset="0"/>
              </a:rPr>
              <a:t>        The Grace New Testament Commentary</a:t>
            </a:r>
            <a:endParaRPr lang="en-US" sz="4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89007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D89B22-3A7B-619B-4F33-62F6B4CC3420}"/>
              </a:ext>
            </a:extLst>
          </p:cNvPr>
          <p:cNvSpPr>
            <a:spLocks noGrp="1"/>
          </p:cNvSpPr>
          <p:nvPr>
            <p:ph idx="1"/>
          </p:nvPr>
        </p:nvSpPr>
        <p:spPr>
          <a:xfrm>
            <a:off x="838200" y="548640"/>
            <a:ext cx="10515600" cy="5628323"/>
          </a:xfrm>
        </p:spPr>
        <p:txBody>
          <a:bodyPr>
            <a:noAutofit/>
          </a:bodyPr>
          <a:lstStyle/>
          <a:p>
            <a:pPr marL="0" indent="0">
              <a:buNone/>
            </a:pPr>
            <a:endParaRPr lang="en-US" sz="4400" dirty="0"/>
          </a:p>
          <a:p>
            <a:pPr marL="0" indent="0">
              <a:buNone/>
            </a:pPr>
            <a:r>
              <a:rPr lang="en-US" sz="4400" dirty="0"/>
              <a:t>Colossians 3:13</a:t>
            </a:r>
          </a:p>
          <a:p>
            <a:pPr marL="0" indent="0">
              <a:buNone/>
            </a:pPr>
            <a:r>
              <a:rPr lang="en-US" sz="4400" b="1" i="1" dirty="0">
                <a:effectLst/>
                <a:latin typeface="Times New Roman" panose="02020603050405020304" pitchFamily="18" charset="0"/>
                <a:ea typeface="Calibri" panose="020F0502020204030204" pitchFamily="34" charset="0"/>
              </a:rPr>
              <a:t>“… bearing with one another, and </a:t>
            </a:r>
            <a:r>
              <a:rPr lang="en-US" sz="4400" b="1" i="1" dirty="0">
                <a:solidFill>
                  <a:srgbClr val="FFFF00"/>
                </a:solidFill>
                <a:effectLst/>
                <a:latin typeface="Times New Roman" panose="02020603050405020304" pitchFamily="18" charset="0"/>
                <a:ea typeface="Calibri" panose="020F0502020204030204" pitchFamily="34" charset="0"/>
              </a:rPr>
              <a:t>forgiving one another</a:t>
            </a:r>
            <a:r>
              <a:rPr lang="en-US" sz="4400" b="1" i="1" dirty="0">
                <a:effectLst/>
                <a:latin typeface="Times New Roman" panose="02020603050405020304" pitchFamily="18" charset="0"/>
                <a:ea typeface="Calibri" panose="020F0502020204030204" pitchFamily="34" charset="0"/>
              </a:rPr>
              <a:t>, if anyone has a complaint against another; even as Christ forgave you, so you also must do.”</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20860670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D89B22-3A7B-619B-4F33-62F6B4CC3420}"/>
              </a:ext>
            </a:extLst>
          </p:cNvPr>
          <p:cNvSpPr>
            <a:spLocks noGrp="1"/>
          </p:cNvSpPr>
          <p:nvPr>
            <p:ph idx="1"/>
          </p:nvPr>
        </p:nvSpPr>
        <p:spPr>
          <a:xfrm>
            <a:off x="838200" y="548640"/>
            <a:ext cx="10515600" cy="5628323"/>
          </a:xfrm>
        </p:spPr>
        <p:txBody>
          <a:bodyPr>
            <a:noAutofit/>
          </a:bodyPr>
          <a:lstStyle/>
          <a:p>
            <a:pPr marL="0" indent="0">
              <a:buNone/>
            </a:pPr>
            <a:endParaRPr lang="en-US" sz="4400" dirty="0"/>
          </a:p>
          <a:p>
            <a:pPr marL="0" indent="0">
              <a:buNone/>
            </a:pPr>
            <a:r>
              <a:rPr lang="en-US" sz="4400" dirty="0"/>
              <a:t>Colossians 3:13</a:t>
            </a:r>
          </a:p>
          <a:p>
            <a:pPr marL="0" indent="0">
              <a:buNone/>
            </a:pPr>
            <a:r>
              <a:rPr lang="en-US" sz="4400" b="1" i="1" dirty="0">
                <a:effectLst/>
                <a:latin typeface="Times New Roman" panose="02020603050405020304" pitchFamily="18" charset="0"/>
                <a:ea typeface="Calibri" panose="020F0502020204030204" pitchFamily="34" charset="0"/>
              </a:rPr>
              <a:t>“… bearing with one another, and </a:t>
            </a:r>
            <a:r>
              <a:rPr lang="en-US" sz="4400" b="1" i="1" dirty="0">
                <a:solidFill>
                  <a:srgbClr val="FFFF00"/>
                </a:solidFill>
                <a:effectLst/>
                <a:latin typeface="Times New Roman" panose="02020603050405020304" pitchFamily="18" charset="0"/>
                <a:ea typeface="Calibri" panose="020F0502020204030204" pitchFamily="34" charset="0"/>
              </a:rPr>
              <a:t>forgiving one another</a:t>
            </a:r>
            <a:r>
              <a:rPr lang="en-US" sz="4400" b="1" i="1" dirty="0">
                <a:effectLst/>
                <a:latin typeface="Times New Roman" panose="02020603050405020304" pitchFamily="18" charset="0"/>
                <a:ea typeface="Calibri" panose="020F0502020204030204" pitchFamily="34" charset="0"/>
              </a:rPr>
              <a:t>, </a:t>
            </a:r>
            <a:r>
              <a:rPr lang="en-US" sz="4400" b="1" i="1" dirty="0">
                <a:solidFill>
                  <a:srgbClr val="00B0F0"/>
                </a:solidFill>
                <a:effectLst/>
                <a:latin typeface="Times New Roman" panose="02020603050405020304" pitchFamily="18" charset="0"/>
                <a:ea typeface="Calibri" panose="020F0502020204030204" pitchFamily="34" charset="0"/>
              </a:rPr>
              <a:t>if anyone has a complaint against another; even as Christ forgave you, so you also must do</a:t>
            </a:r>
            <a:r>
              <a:rPr lang="en-US" sz="4400" b="1" i="1" dirty="0">
                <a:effectLst/>
                <a:latin typeface="Times New Roman" panose="02020603050405020304" pitchFamily="18" charset="0"/>
                <a:ea typeface="Calibri" panose="020F0502020204030204" pitchFamily="34" charset="0"/>
              </a:rPr>
              <a:t>.”</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7855440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D89B22-3A7B-619B-4F33-62F6B4CC3420}"/>
              </a:ext>
            </a:extLst>
          </p:cNvPr>
          <p:cNvSpPr>
            <a:spLocks noGrp="1"/>
          </p:cNvSpPr>
          <p:nvPr>
            <p:ph idx="1"/>
          </p:nvPr>
        </p:nvSpPr>
        <p:spPr>
          <a:xfrm>
            <a:off x="838200" y="548640"/>
            <a:ext cx="10515600" cy="5628323"/>
          </a:xfrm>
        </p:spPr>
        <p:txBody>
          <a:bodyPr>
            <a:noAutofit/>
          </a:bodyPr>
          <a:lstStyle/>
          <a:p>
            <a:pPr marL="0" indent="0">
              <a:buNone/>
            </a:pPr>
            <a:endParaRPr lang="en-US" sz="4400" dirty="0"/>
          </a:p>
          <a:p>
            <a:pPr marL="0" indent="0">
              <a:buNone/>
            </a:pPr>
            <a:r>
              <a:rPr lang="en-US" sz="4400" dirty="0"/>
              <a:t>Colossians 3:13 (NLT)</a:t>
            </a:r>
          </a:p>
          <a:p>
            <a:pPr marL="0" indent="0">
              <a:buNone/>
            </a:pPr>
            <a:r>
              <a:rPr lang="en-US" sz="4400" b="1" i="1" dirty="0">
                <a:effectLst/>
                <a:latin typeface="Times New Roman" panose="02020603050405020304" pitchFamily="18" charset="0"/>
                <a:ea typeface="Calibri" panose="020F0502020204030204" pitchFamily="34" charset="0"/>
              </a:rPr>
              <a:t>“Make allowance for each other’s faults, and forgive anyone who offends you.  Remember, the Lord forgave you, so you must forgive others.”</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1156770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D89B22-3A7B-619B-4F33-62F6B4CC3420}"/>
              </a:ext>
            </a:extLst>
          </p:cNvPr>
          <p:cNvSpPr>
            <a:spLocks noGrp="1"/>
          </p:cNvSpPr>
          <p:nvPr>
            <p:ph idx="1"/>
          </p:nvPr>
        </p:nvSpPr>
        <p:spPr>
          <a:xfrm>
            <a:off x="838200" y="548640"/>
            <a:ext cx="10515600" cy="5628323"/>
          </a:xfrm>
        </p:spPr>
        <p:txBody>
          <a:bodyPr>
            <a:noAutofit/>
          </a:bodyPr>
          <a:lstStyle/>
          <a:p>
            <a:pPr marL="0" indent="0">
              <a:buNone/>
            </a:pPr>
            <a:endParaRPr lang="en-US" sz="4400" dirty="0"/>
          </a:p>
          <a:p>
            <a:pPr marL="0" indent="0">
              <a:buNone/>
            </a:pPr>
            <a:r>
              <a:rPr lang="en-US" sz="4400" dirty="0"/>
              <a:t>Colossians 3:13 (NLT)</a:t>
            </a:r>
          </a:p>
          <a:p>
            <a:pPr marL="0" indent="0">
              <a:buNone/>
            </a:pPr>
            <a:r>
              <a:rPr lang="en-US" sz="4400" b="1" i="1" dirty="0">
                <a:effectLst/>
                <a:latin typeface="Times New Roman" panose="02020603050405020304" pitchFamily="18" charset="0"/>
                <a:ea typeface="Calibri" panose="020F0502020204030204" pitchFamily="34" charset="0"/>
              </a:rPr>
              <a:t>“Make allowance for each other’s faults, and forgive anyone who offends you.  </a:t>
            </a:r>
            <a:r>
              <a:rPr lang="en-US" sz="4400" b="1" i="1" dirty="0">
                <a:solidFill>
                  <a:srgbClr val="FFFF00"/>
                </a:solidFill>
                <a:effectLst/>
                <a:latin typeface="Times New Roman" panose="02020603050405020304" pitchFamily="18" charset="0"/>
                <a:ea typeface="Calibri" panose="020F0502020204030204" pitchFamily="34" charset="0"/>
              </a:rPr>
              <a:t>Remember, the Lord forgave you, so you must forgive others</a:t>
            </a:r>
            <a:r>
              <a:rPr lang="en-US" sz="4400" b="1" i="1" dirty="0">
                <a:effectLst/>
                <a:latin typeface="Times New Roman" panose="02020603050405020304" pitchFamily="18" charset="0"/>
                <a:ea typeface="Calibri" panose="020F0502020204030204" pitchFamily="34" charset="0"/>
              </a:rPr>
              <a:t>.”</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19660478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Christ's beatings">
            <a:extLst>
              <a:ext uri="{FF2B5EF4-FFF2-40B4-BE49-F238E27FC236}">
                <a16:creationId xmlns:a16="http://schemas.microsoft.com/office/drawing/2014/main" id="{E6ACBF15-C13F-8A32-9F5A-67229D6FE1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07570" y="0"/>
            <a:ext cx="6176860" cy="35157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22566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Christ's beatings">
            <a:extLst>
              <a:ext uri="{FF2B5EF4-FFF2-40B4-BE49-F238E27FC236}">
                <a16:creationId xmlns:a16="http://schemas.microsoft.com/office/drawing/2014/main" id="{E6ACBF15-C13F-8A32-9F5A-67229D6FE1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07570" y="0"/>
            <a:ext cx="6176860" cy="351576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Image result for Nails in Christ's hands">
            <a:extLst>
              <a:ext uri="{FF2B5EF4-FFF2-40B4-BE49-F238E27FC236}">
                <a16:creationId xmlns:a16="http://schemas.microsoft.com/office/drawing/2014/main" id="{4F68D47E-B6D6-2E7D-DCE0-93986BF5030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612369"/>
            <a:ext cx="4676245" cy="3989214"/>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Image result for Nails in Christ's hands">
            <a:extLst>
              <a:ext uri="{FF2B5EF4-FFF2-40B4-BE49-F238E27FC236}">
                <a16:creationId xmlns:a16="http://schemas.microsoft.com/office/drawing/2014/main" id="{9137F861-184D-CECB-30CE-7F60A2D4463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31559" y="1113993"/>
            <a:ext cx="6374963" cy="46300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58286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8" name="Picture 6" descr="Image result for Father Forgive them">
            <a:extLst>
              <a:ext uri="{FF2B5EF4-FFF2-40B4-BE49-F238E27FC236}">
                <a16:creationId xmlns:a16="http://schemas.microsoft.com/office/drawing/2014/main" id="{DCABBDBF-56A0-5AB7-021E-7E8190276A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69655" y="993913"/>
            <a:ext cx="9487800" cy="4956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5418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D89B22-3A7B-619B-4F33-62F6B4CC3420}"/>
              </a:ext>
            </a:extLst>
          </p:cNvPr>
          <p:cNvSpPr>
            <a:spLocks noGrp="1"/>
          </p:cNvSpPr>
          <p:nvPr>
            <p:ph idx="1"/>
          </p:nvPr>
        </p:nvSpPr>
        <p:spPr>
          <a:xfrm>
            <a:off x="838200" y="548640"/>
            <a:ext cx="10515600" cy="5628323"/>
          </a:xfrm>
        </p:spPr>
        <p:txBody>
          <a:bodyPr>
            <a:noAutofit/>
          </a:bodyPr>
          <a:lstStyle/>
          <a:p>
            <a:pPr marL="0" indent="0">
              <a:buNone/>
            </a:pPr>
            <a:r>
              <a:rPr lang="en-US" sz="3600" i="1" dirty="0">
                <a:effectLst/>
                <a:latin typeface="Times New Roman" panose="02020603050405020304" pitchFamily="18" charset="0"/>
                <a:ea typeface="Calibri" panose="020F0502020204030204" pitchFamily="34" charset="0"/>
              </a:rPr>
              <a:t>“You can easily see by this translation how the responsibility of forgiveness is directed at the one who has suffered the wrong; there’s not even any mention of the offending party in the process of forgiveness.  Now, I’m not discounting the importance of asking someone’s forgiveness when we’ve wronged them.</a:t>
            </a:r>
            <a:r>
              <a:rPr lang="en-US" sz="3600" dirty="0">
                <a:effectLst/>
                <a:latin typeface="Times New Roman" panose="02020603050405020304" pitchFamily="18" charset="0"/>
                <a:ea typeface="Calibri" panose="020F0502020204030204" pitchFamily="34" charset="0"/>
              </a:rPr>
              <a:t>  </a:t>
            </a:r>
            <a:r>
              <a:rPr lang="en-US" sz="3600" i="1" dirty="0">
                <a:effectLst/>
                <a:latin typeface="Times New Roman" panose="02020603050405020304" pitchFamily="18" charset="0"/>
                <a:ea typeface="Calibri" panose="020F0502020204030204" pitchFamily="34" charset="0"/>
              </a:rPr>
              <a:t>As a matter of fact, it is vitally important for the complete restoration of fellowship.  That’s what confession, or asking someone’s forgiveness is, and what God wants us to do as spelled out in 1 John 1:9 so that we can renew our fellowship with Him after we’ve sinned against Him.”</a:t>
            </a:r>
            <a:endParaRPr lang="en-US" sz="3600" dirty="0"/>
          </a:p>
        </p:txBody>
      </p:sp>
    </p:spTree>
    <p:extLst>
      <p:ext uri="{BB962C8B-B14F-4D97-AF65-F5344CB8AC3E}">
        <p14:creationId xmlns:p14="http://schemas.microsoft.com/office/powerpoint/2010/main" val="7117290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D89B22-3A7B-619B-4F33-62F6B4CC3420}"/>
              </a:ext>
            </a:extLst>
          </p:cNvPr>
          <p:cNvSpPr>
            <a:spLocks noGrp="1"/>
          </p:cNvSpPr>
          <p:nvPr>
            <p:ph idx="1"/>
          </p:nvPr>
        </p:nvSpPr>
        <p:spPr>
          <a:xfrm>
            <a:off x="838200" y="548640"/>
            <a:ext cx="10515600" cy="5628323"/>
          </a:xfrm>
        </p:spPr>
        <p:txBody>
          <a:bodyPr>
            <a:noAutofit/>
          </a:bodyPr>
          <a:lstStyle/>
          <a:p>
            <a:pPr marL="0" indent="0">
              <a:buNone/>
            </a:pPr>
            <a:r>
              <a:rPr lang="en-US" sz="6600" i="1" dirty="0">
                <a:effectLst/>
                <a:latin typeface="Times New Roman" panose="02020603050405020304" pitchFamily="18" charset="0"/>
                <a:ea typeface="Calibri" panose="020F0502020204030204" pitchFamily="34" charset="0"/>
              </a:rPr>
              <a:t>Forgiveness is more of a judicial action … </a:t>
            </a:r>
            <a:endParaRPr lang="en-US" sz="6600" dirty="0"/>
          </a:p>
        </p:txBody>
      </p:sp>
    </p:spTree>
    <p:extLst>
      <p:ext uri="{BB962C8B-B14F-4D97-AF65-F5344CB8AC3E}">
        <p14:creationId xmlns:p14="http://schemas.microsoft.com/office/powerpoint/2010/main" val="22702236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D89B22-3A7B-619B-4F33-62F6B4CC3420}"/>
              </a:ext>
            </a:extLst>
          </p:cNvPr>
          <p:cNvSpPr>
            <a:spLocks noGrp="1"/>
          </p:cNvSpPr>
          <p:nvPr>
            <p:ph idx="1"/>
          </p:nvPr>
        </p:nvSpPr>
        <p:spPr>
          <a:xfrm>
            <a:off x="838200" y="548640"/>
            <a:ext cx="10515600" cy="5628323"/>
          </a:xfrm>
        </p:spPr>
        <p:txBody>
          <a:bodyPr>
            <a:noAutofit/>
          </a:bodyPr>
          <a:lstStyle/>
          <a:p>
            <a:pPr marL="0" indent="0">
              <a:buNone/>
            </a:pPr>
            <a:r>
              <a:rPr lang="en-US" sz="4400" dirty="0"/>
              <a:t>Colossians 3:5-13</a:t>
            </a:r>
          </a:p>
          <a:p>
            <a:pPr marL="0" indent="0">
              <a:buNone/>
            </a:pPr>
            <a:r>
              <a:rPr lang="en-US" sz="4400" b="1" i="1" dirty="0">
                <a:effectLst/>
                <a:latin typeface="Times New Roman" panose="02020603050405020304" pitchFamily="18" charset="0"/>
                <a:ea typeface="Calibri" panose="020F0502020204030204" pitchFamily="34" charset="0"/>
              </a:rPr>
              <a:t>all these: anger, wrath, malice, blasphemy, filthy language out of your mouth.  Do not lie to one another, since you have put off the old man with his deeds, and have put on the new man who is renewed in knowledge according to the image of Him who created him, where there is neither Greek nor Jew, circumcised nor uncircumcised, barbarian, </a:t>
            </a:r>
            <a:endParaRPr lang="en-US" sz="4400" dirty="0"/>
          </a:p>
        </p:txBody>
      </p:sp>
    </p:spTree>
    <p:extLst>
      <p:ext uri="{BB962C8B-B14F-4D97-AF65-F5344CB8AC3E}">
        <p14:creationId xmlns:p14="http://schemas.microsoft.com/office/powerpoint/2010/main" val="29216928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D89B22-3A7B-619B-4F33-62F6B4CC3420}"/>
              </a:ext>
            </a:extLst>
          </p:cNvPr>
          <p:cNvSpPr>
            <a:spLocks noGrp="1"/>
          </p:cNvSpPr>
          <p:nvPr>
            <p:ph idx="1"/>
          </p:nvPr>
        </p:nvSpPr>
        <p:spPr>
          <a:xfrm>
            <a:off x="838200" y="548640"/>
            <a:ext cx="10515600" cy="5628323"/>
          </a:xfrm>
        </p:spPr>
        <p:txBody>
          <a:bodyPr>
            <a:noAutofit/>
          </a:bodyPr>
          <a:lstStyle/>
          <a:p>
            <a:pPr marL="0" indent="0">
              <a:buNone/>
            </a:pPr>
            <a:r>
              <a:rPr lang="en-US" sz="6600" i="1" dirty="0">
                <a:effectLst/>
                <a:latin typeface="Times New Roman" panose="02020603050405020304" pitchFamily="18" charset="0"/>
                <a:ea typeface="Calibri" panose="020F0502020204030204" pitchFamily="34" charset="0"/>
              </a:rPr>
              <a:t>Forgiveness is more of a judicial action … </a:t>
            </a:r>
          </a:p>
          <a:p>
            <a:pPr marL="0" indent="0">
              <a:buNone/>
            </a:pPr>
            <a:endParaRPr lang="en-US" sz="6600" i="1" dirty="0">
              <a:latin typeface="Times New Roman" panose="02020603050405020304" pitchFamily="18" charset="0"/>
            </a:endParaRPr>
          </a:p>
          <a:p>
            <a:pPr marL="0" indent="0">
              <a:buNone/>
            </a:pPr>
            <a:r>
              <a:rPr lang="en-US" sz="6600" i="1" dirty="0">
                <a:latin typeface="Times New Roman" panose="02020603050405020304" pitchFamily="18" charset="0"/>
              </a:rPr>
              <a:t>Fellowship is related to more of a relationship … </a:t>
            </a:r>
            <a:endParaRPr lang="en-US" sz="6600" dirty="0"/>
          </a:p>
        </p:txBody>
      </p:sp>
    </p:spTree>
    <p:extLst>
      <p:ext uri="{BB962C8B-B14F-4D97-AF65-F5344CB8AC3E}">
        <p14:creationId xmlns:p14="http://schemas.microsoft.com/office/powerpoint/2010/main" val="28627216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D89B22-3A7B-619B-4F33-62F6B4CC3420}"/>
              </a:ext>
            </a:extLst>
          </p:cNvPr>
          <p:cNvSpPr>
            <a:spLocks noGrp="1"/>
          </p:cNvSpPr>
          <p:nvPr>
            <p:ph idx="1"/>
          </p:nvPr>
        </p:nvSpPr>
        <p:spPr>
          <a:xfrm>
            <a:off x="838200" y="548640"/>
            <a:ext cx="10515600" cy="5628323"/>
          </a:xfrm>
        </p:spPr>
        <p:txBody>
          <a:bodyPr>
            <a:noAutofit/>
          </a:bodyPr>
          <a:lstStyle/>
          <a:p>
            <a:pPr marL="0" indent="0">
              <a:buNone/>
            </a:pPr>
            <a:r>
              <a:rPr lang="en-US" sz="6600" i="1" dirty="0">
                <a:effectLst/>
                <a:latin typeface="Times New Roman" panose="02020603050405020304" pitchFamily="18" charset="0"/>
                <a:ea typeface="Calibri" panose="020F0502020204030204" pitchFamily="34" charset="0"/>
              </a:rPr>
              <a:t>Forgiveness …</a:t>
            </a:r>
          </a:p>
          <a:p>
            <a:pPr marL="0" indent="0">
              <a:buNone/>
            </a:pPr>
            <a:r>
              <a:rPr lang="en-US" sz="4400" dirty="0">
                <a:latin typeface="Times New Roman" panose="02020603050405020304" pitchFamily="18" charset="0"/>
              </a:rPr>
              <a:t>Strong’s</a:t>
            </a:r>
          </a:p>
          <a:p>
            <a:pPr marL="0" indent="0">
              <a:buNone/>
            </a:pPr>
            <a:r>
              <a:rPr lang="en-US" sz="4400" dirty="0">
                <a:latin typeface="Times New Roman" panose="02020603050405020304" pitchFamily="18" charset="0"/>
              </a:rPr>
              <a:t>	</a:t>
            </a:r>
            <a:r>
              <a:rPr lang="en-US" sz="4400" i="1" dirty="0">
                <a:effectLst/>
                <a:latin typeface="Times New Roman" panose="02020603050405020304" pitchFamily="18" charset="0"/>
                <a:ea typeface="Calibri" panose="020F0502020204030204" pitchFamily="34" charset="0"/>
              </a:rPr>
              <a:t>“freedom; (figuratively) pardon”.</a:t>
            </a:r>
          </a:p>
          <a:p>
            <a:pPr marL="0" indent="0">
              <a:buNone/>
            </a:pPr>
            <a:r>
              <a:rPr lang="en-US" sz="4400" dirty="0">
                <a:latin typeface="Times New Roman" panose="02020603050405020304" pitchFamily="18" charset="0"/>
              </a:rPr>
              <a:t>Thayer’s</a:t>
            </a:r>
            <a:r>
              <a:rPr lang="en-US" sz="4400" i="1" dirty="0">
                <a:latin typeface="Times New Roman" panose="02020603050405020304" pitchFamily="18" charset="0"/>
              </a:rPr>
              <a:t> </a:t>
            </a:r>
          </a:p>
          <a:p>
            <a:pPr marL="0" indent="0">
              <a:buNone/>
            </a:pPr>
            <a:r>
              <a:rPr lang="en-US" sz="4400" i="1" dirty="0">
                <a:latin typeface="Times New Roman" panose="02020603050405020304" pitchFamily="18" charset="0"/>
              </a:rPr>
              <a:t>	</a:t>
            </a:r>
            <a:r>
              <a:rPr lang="en-US" sz="4400" i="1" dirty="0">
                <a:effectLst/>
                <a:latin typeface="Times New Roman" panose="02020603050405020304" pitchFamily="18" charset="0"/>
                <a:ea typeface="Calibri" panose="020F0502020204030204" pitchFamily="34" charset="0"/>
              </a:rPr>
              <a:t>“forgiveness or pardon, of sins (letting them go as if they had never been committed), remission of the penalty.”</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11870034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D89B22-3A7B-619B-4F33-62F6B4CC3420}"/>
              </a:ext>
            </a:extLst>
          </p:cNvPr>
          <p:cNvSpPr>
            <a:spLocks noGrp="1"/>
          </p:cNvSpPr>
          <p:nvPr>
            <p:ph idx="1"/>
          </p:nvPr>
        </p:nvSpPr>
        <p:spPr>
          <a:xfrm>
            <a:off x="838200" y="548640"/>
            <a:ext cx="10515600" cy="5628323"/>
          </a:xfrm>
        </p:spPr>
        <p:txBody>
          <a:bodyPr>
            <a:noAutofit/>
          </a:bodyPr>
          <a:lstStyle/>
          <a:p>
            <a:pPr marL="0" indent="0">
              <a:buNone/>
            </a:pPr>
            <a:r>
              <a:rPr lang="en-US" sz="6600" i="1" dirty="0">
                <a:effectLst/>
                <a:latin typeface="Times New Roman" panose="02020603050405020304" pitchFamily="18" charset="0"/>
                <a:ea typeface="Calibri" panose="020F0502020204030204" pitchFamily="34" charset="0"/>
              </a:rPr>
              <a:t>Fellowship …</a:t>
            </a:r>
          </a:p>
          <a:p>
            <a:pPr marL="0" indent="0">
              <a:buNone/>
            </a:pPr>
            <a:r>
              <a:rPr lang="en-US" sz="4400" dirty="0">
                <a:latin typeface="Times New Roman" panose="02020603050405020304" pitchFamily="18" charset="0"/>
              </a:rPr>
              <a:t>Strong’s</a:t>
            </a:r>
          </a:p>
          <a:p>
            <a:pPr marL="0" indent="0">
              <a:buNone/>
            </a:pPr>
            <a:r>
              <a:rPr lang="en-US" sz="4400" dirty="0">
                <a:latin typeface="Times New Roman" panose="02020603050405020304" pitchFamily="18" charset="0"/>
              </a:rPr>
              <a:t>	</a:t>
            </a:r>
            <a:r>
              <a:rPr lang="en-US" sz="4400" i="1" dirty="0">
                <a:effectLst/>
                <a:latin typeface="Times New Roman" panose="02020603050405020304" pitchFamily="18" charset="0"/>
                <a:ea typeface="Calibri" panose="020F0502020204030204" pitchFamily="34" charset="0"/>
              </a:rPr>
              <a:t>“partnership that is (literally)    </a:t>
            </a:r>
          </a:p>
          <a:p>
            <a:pPr marL="0" indent="0">
              <a:buNone/>
            </a:pPr>
            <a:r>
              <a:rPr lang="en-US" sz="4400" i="1" dirty="0">
                <a:latin typeface="Times New Roman" panose="02020603050405020304" pitchFamily="18" charset="0"/>
                <a:ea typeface="Calibri" panose="020F0502020204030204" pitchFamily="34" charset="0"/>
              </a:rPr>
              <a:t>        </a:t>
            </a:r>
            <a:r>
              <a:rPr lang="en-US" sz="4400" i="1" dirty="0">
                <a:effectLst/>
                <a:latin typeface="Times New Roman" panose="02020603050405020304" pitchFamily="18" charset="0"/>
                <a:ea typeface="Calibri" panose="020F0502020204030204" pitchFamily="34" charset="0"/>
              </a:rPr>
              <a:t>participation or (social) intercourse …”.</a:t>
            </a:r>
          </a:p>
          <a:p>
            <a:pPr marL="0" indent="0">
              <a:buNone/>
            </a:pPr>
            <a:r>
              <a:rPr lang="en-US" sz="4400" dirty="0">
                <a:latin typeface="Times New Roman" panose="02020603050405020304" pitchFamily="18" charset="0"/>
                <a:ea typeface="Calibri" panose="020F0502020204030204" pitchFamily="34" charset="0"/>
              </a:rPr>
              <a:t>Thayer’s</a:t>
            </a:r>
          </a:p>
          <a:p>
            <a:pPr marL="0" indent="0">
              <a:buNone/>
            </a:pPr>
            <a:r>
              <a:rPr lang="en-US" sz="4400" dirty="0">
                <a:effectLst/>
                <a:latin typeface="Times New Roman" panose="02020603050405020304" pitchFamily="18" charset="0"/>
                <a:ea typeface="Calibri" panose="020F0502020204030204" pitchFamily="34" charset="0"/>
              </a:rPr>
              <a:t> 	</a:t>
            </a:r>
            <a:r>
              <a:rPr lang="en-US" sz="4400" i="1" dirty="0">
                <a:effectLst/>
                <a:latin typeface="Times New Roman" panose="02020603050405020304" pitchFamily="18" charset="0"/>
                <a:ea typeface="Calibri" panose="020F0502020204030204" pitchFamily="34" charset="0"/>
              </a:rPr>
              <a:t>“intercourse, fellowship, intimacy.”</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19456031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D89B22-3A7B-619B-4F33-62F6B4CC3420}"/>
              </a:ext>
            </a:extLst>
          </p:cNvPr>
          <p:cNvSpPr>
            <a:spLocks noGrp="1"/>
          </p:cNvSpPr>
          <p:nvPr>
            <p:ph idx="1"/>
          </p:nvPr>
        </p:nvSpPr>
        <p:spPr>
          <a:xfrm>
            <a:off x="838200" y="548640"/>
            <a:ext cx="10515600" cy="5628323"/>
          </a:xfrm>
        </p:spPr>
        <p:txBody>
          <a:bodyPr>
            <a:noAutofit/>
          </a:bodyPr>
          <a:lstStyle/>
          <a:p>
            <a:pPr marL="0" indent="0">
              <a:buNone/>
            </a:pPr>
            <a:r>
              <a:rPr lang="en-US" sz="6600" i="1" dirty="0">
                <a:effectLst/>
                <a:latin typeface="Times New Roman" panose="02020603050405020304" pitchFamily="18" charset="0"/>
                <a:ea typeface="Calibri" panose="020F0502020204030204" pitchFamily="34" charset="0"/>
              </a:rPr>
              <a:t>Fellowship …</a:t>
            </a:r>
          </a:p>
          <a:p>
            <a:pPr marL="0" indent="0">
              <a:buNone/>
            </a:pPr>
            <a:r>
              <a:rPr lang="en-US" sz="4400" dirty="0">
                <a:latin typeface="Times New Roman" panose="02020603050405020304" pitchFamily="18" charset="0"/>
              </a:rPr>
              <a:t>Strong’s</a:t>
            </a:r>
          </a:p>
          <a:p>
            <a:pPr marL="0" indent="0">
              <a:buNone/>
            </a:pPr>
            <a:r>
              <a:rPr lang="en-US" sz="4400" dirty="0">
                <a:latin typeface="Times New Roman" panose="02020603050405020304" pitchFamily="18" charset="0"/>
              </a:rPr>
              <a:t>	</a:t>
            </a:r>
            <a:r>
              <a:rPr lang="en-US" sz="4400" i="1" dirty="0">
                <a:effectLst/>
                <a:latin typeface="Times New Roman" panose="02020603050405020304" pitchFamily="18" charset="0"/>
                <a:ea typeface="Calibri" panose="020F0502020204030204" pitchFamily="34" charset="0"/>
              </a:rPr>
              <a:t>“partnership that is (literally)    </a:t>
            </a:r>
          </a:p>
          <a:p>
            <a:pPr marL="0" indent="0">
              <a:buNone/>
            </a:pPr>
            <a:r>
              <a:rPr lang="en-US" sz="4400" i="1" dirty="0">
                <a:latin typeface="Times New Roman" panose="02020603050405020304" pitchFamily="18" charset="0"/>
                <a:ea typeface="Calibri" panose="020F0502020204030204" pitchFamily="34" charset="0"/>
              </a:rPr>
              <a:t>        </a:t>
            </a:r>
            <a:r>
              <a:rPr lang="en-US" sz="4400" i="1" dirty="0">
                <a:effectLst/>
                <a:latin typeface="Times New Roman" panose="02020603050405020304" pitchFamily="18" charset="0"/>
                <a:ea typeface="Calibri" panose="020F0502020204030204" pitchFamily="34" charset="0"/>
              </a:rPr>
              <a:t>participation or (social) intercourse …”.</a:t>
            </a:r>
          </a:p>
          <a:p>
            <a:pPr marL="0" indent="0">
              <a:buNone/>
            </a:pPr>
            <a:r>
              <a:rPr lang="en-US" sz="4400" dirty="0">
                <a:latin typeface="Times New Roman" panose="02020603050405020304" pitchFamily="18" charset="0"/>
                <a:ea typeface="Calibri" panose="020F0502020204030204" pitchFamily="34" charset="0"/>
              </a:rPr>
              <a:t>Thayer’s</a:t>
            </a:r>
          </a:p>
          <a:p>
            <a:pPr marL="0" indent="0">
              <a:buNone/>
            </a:pPr>
            <a:r>
              <a:rPr lang="en-US" sz="4400" dirty="0">
                <a:effectLst/>
                <a:latin typeface="Times New Roman" panose="02020603050405020304" pitchFamily="18" charset="0"/>
                <a:ea typeface="Calibri" panose="020F0502020204030204" pitchFamily="34" charset="0"/>
              </a:rPr>
              <a:t> 	</a:t>
            </a:r>
            <a:r>
              <a:rPr lang="en-US" sz="4400" i="1" dirty="0">
                <a:effectLst/>
                <a:latin typeface="Times New Roman" panose="02020603050405020304" pitchFamily="18" charset="0"/>
                <a:ea typeface="Calibri" panose="020F0502020204030204" pitchFamily="34" charset="0"/>
              </a:rPr>
              <a:t>“intercourse, fellowship, </a:t>
            </a:r>
            <a:r>
              <a:rPr lang="en-US" sz="4400" i="1" dirty="0">
                <a:solidFill>
                  <a:srgbClr val="FFFF00"/>
                </a:solidFill>
                <a:effectLst/>
                <a:latin typeface="Times New Roman" panose="02020603050405020304" pitchFamily="18" charset="0"/>
                <a:ea typeface="Calibri" panose="020F0502020204030204" pitchFamily="34" charset="0"/>
              </a:rPr>
              <a:t>intimacy</a:t>
            </a:r>
            <a:r>
              <a:rPr lang="en-US" sz="4400" i="1" dirty="0">
                <a:effectLst/>
                <a:latin typeface="Times New Roman" panose="02020603050405020304" pitchFamily="18" charset="0"/>
                <a:ea typeface="Calibri" panose="020F0502020204030204" pitchFamily="34" charset="0"/>
              </a:rPr>
              <a:t>.”</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132373681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D89B22-3A7B-619B-4F33-62F6B4CC3420}"/>
              </a:ext>
            </a:extLst>
          </p:cNvPr>
          <p:cNvSpPr>
            <a:spLocks noGrp="1"/>
          </p:cNvSpPr>
          <p:nvPr>
            <p:ph idx="1"/>
          </p:nvPr>
        </p:nvSpPr>
        <p:spPr>
          <a:xfrm>
            <a:off x="838200" y="548640"/>
            <a:ext cx="10515600" cy="5628323"/>
          </a:xfrm>
        </p:spPr>
        <p:txBody>
          <a:bodyPr>
            <a:noAutofit/>
          </a:bodyPr>
          <a:lstStyle/>
          <a:p>
            <a:pPr marL="0" indent="0" algn="ctr">
              <a:buNone/>
            </a:pPr>
            <a:endParaRPr lang="en-US" sz="4400" dirty="0">
              <a:effectLst/>
              <a:latin typeface="Times New Roman" panose="02020603050405020304" pitchFamily="18" charset="0"/>
              <a:ea typeface="Calibri" panose="020F0502020204030204" pitchFamily="34" charset="0"/>
            </a:endParaRPr>
          </a:p>
          <a:p>
            <a:pPr marL="0" indent="0" algn="ctr">
              <a:buNone/>
            </a:pPr>
            <a:r>
              <a:rPr lang="en-US" sz="4400" dirty="0">
                <a:effectLst/>
                <a:latin typeface="Times New Roman" panose="02020603050405020304" pitchFamily="18" charset="0"/>
                <a:ea typeface="Calibri" panose="020F0502020204030204" pitchFamily="34" charset="0"/>
              </a:rPr>
              <a:t>The reason men go to hell is because their names are not written in the Book of Life</a:t>
            </a:r>
          </a:p>
          <a:p>
            <a:pPr marL="0" indent="0">
              <a:buNone/>
            </a:pPr>
            <a:endParaRPr lang="en-US" sz="4400" dirty="0">
              <a:latin typeface="Times New Roman" panose="02020603050405020304" pitchFamily="18" charset="0"/>
            </a:endParaRPr>
          </a:p>
          <a:p>
            <a:pPr marL="0" indent="0">
              <a:buNone/>
            </a:pPr>
            <a:r>
              <a:rPr lang="en-US" sz="4400" dirty="0">
                <a:latin typeface="Times New Roman" panose="02020603050405020304" pitchFamily="18" charset="0"/>
              </a:rPr>
              <a:t>Revelation 20:15</a:t>
            </a:r>
          </a:p>
          <a:p>
            <a:pPr marL="0" indent="0">
              <a:buNone/>
            </a:pPr>
            <a:r>
              <a:rPr lang="en-US" sz="4400" b="1" i="1" dirty="0">
                <a:effectLst/>
                <a:latin typeface="Times New Roman" panose="02020603050405020304" pitchFamily="18" charset="0"/>
                <a:ea typeface="Calibri" panose="020F0502020204030204" pitchFamily="34" charset="0"/>
              </a:rPr>
              <a:t>“And anyone not found written in the Book of Life was cast into the lake of fire.” </a:t>
            </a:r>
            <a:endParaRPr lang="en-US" sz="4400" dirty="0"/>
          </a:p>
        </p:txBody>
      </p:sp>
    </p:spTree>
    <p:extLst>
      <p:ext uri="{BB962C8B-B14F-4D97-AF65-F5344CB8AC3E}">
        <p14:creationId xmlns:p14="http://schemas.microsoft.com/office/powerpoint/2010/main" val="41680540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D89B22-3A7B-619B-4F33-62F6B4CC3420}"/>
              </a:ext>
            </a:extLst>
          </p:cNvPr>
          <p:cNvSpPr>
            <a:spLocks noGrp="1"/>
          </p:cNvSpPr>
          <p:nvPr>
            <p:ph idx="1"/>
          </p:nvPr>
        </p:nvSpPr>
        <p:spPr>
          <a:xfrm>
            <a:off x="838200" y="548640"/>
            <a:ext cx="10515600" cy="5628323"/>
          </a:xfrm>
        </p:spPr>
        <p:txBody>
          <a:bodyPr>
            <a:noAutofit/>
          </a:bodyPr>
          <a:lstStyle/>
          <a:p>
            <a:pPr marL="0" indent="0">
              <a:buNone/>
            </a:pPr>
            <a:endParaRPr lang="en-US" sz="4800" dirty="0">
              <a:effectLst/>
              <a:latin typeface="Times New Roman" panose="02020603050405020304" pitchFamily="18" charset="0"/>
              <a:ea typeface="Calibri" panose="020F0502020204030204" pitchFamily="34" charset="0"/>
            </a:endParaRPr>
          </a:p>
          <a:p>
            <a:pPr marL="0" indent="0">
              <a:buNone/>
            </a:pPr>
            <a:r>
              <a:rPr lang="en-US" sz="4800" dirty="0">
                <a:effectLst/>
                <a:latin typeface="Times New Roman" panose="02020603050405020304" pitchFamily="18" charset="0"/>
                <a:ea typeface="Calibri" panose="020F0502020204030204" pitchFamily="34" charset="0"/>
              </a:rPr>
              <a:t>1 John 2:2</a:t>
            </a:r>
          </a:p>
          <a:p>
            <a:pPr marL="0" indent="0">
              <a:buNone/>
            </a:pPr>
            <a:r>
              <a:rPr lang="en-US" sz="4800" b="1" i="1" dirty="0">
                <a:effectLst/>
                <a:latin typeface="Times New Roman" panose="02020603050405020304" pitchFamily="18" charset="0"/>
                <a:ea typeface="Calibri" panose="020F0502020204030204" pitchFamily="34" charset="0"/>
              </a:rPr>
              <a:t>“And He Himself is the propitiation </a:t>
            </a:r>
            <a:r>
              <a:rPr lang="en-US" sz="4800" dirty="0">
                <a:effectLst/>
                <a:latin typeface="Times New Roman" panose="02020603050405020304" pitchFamily="18" charset="0"/>
                <a:ea typeface="Calibri" panose="020F0502020204030204" pitchFamily="34" charset="0"/>
              </a:rPr>
              <a:t>[satisfaction] </a:t>
            </a:r>
            <a:r>
              <a:rPr lang="en-US" sz="4800" b="1" i="1" dirty="0">
                <a:effectLst/>
                <a:latin typeface="Times New Roman" panose="02020603050405020304" pitchFamily="18" charset="0"/>
                <a:ea typeface="Calibri" panose="020F0502020204030204" pitchFamily="34" charset="0"/>
              </a:rPr>
              <a:t>for our sins, and not for ours only but also for the whole world.”</a:t>
            </a:r>
            <a:endParaRPr lang="en-US" sz="4800" dirty="0"/>
          </a:p>
        </p:txBody>
      </p:sp>
    </p:spTree>
    <p:extLst>
      <p:ext uri="{BB962C8B-B14F-4D97-AF65-F5344CB8AC3E}">
        <p14:creationId xmlns:p14="http://schemas.microsoft.com/office/powerpoint/2010/main" val="198351482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D89B22-3A7B-619B-4F33-62F6B4CC3420}"/>
              </a:ext>
            </a:extLst>
          </p:cNvPr>
          <p:cNvSpPr>
            <a:spLocks noGrp="1"/>
          </p:cNvSpPr>
          <p:nvPr>
            <p:ph idx="1"/>
          </p:nvPr>
        </p:nvSpPr>
        <p:spPr>
          <a:xfrm>
            <a:off x="838200" y="548640"/>
            <a:ext cx="10515600" cy="5628323"/>
          </a:xfrm>
        </p:spPr>
        <p:txBody>
          <a:bodyPr>
            <a:noAutofit/>
          </a:bodyPr>
          <a:lstStyle/>
          <a:p>
            <a:pPr marL="0" indent="0" algn="ctr">
              <a:buNone/>
            </a:pPr>
            <a:r>
              <a:rPr lang="en-US" sz="4800" dirty="0">
                <a:effectLst/>
                <a:latin typeface="Times New Roman" panose="02020603050405020304" pitchFamily="18" charset="0"/>
                <a:ea typeface="Calibri" panose="020F0502020204030204" pitchFamily="34" charset="0"/>
              </a:rPr>
              <a:t>Even though Christ has taken away the sins of the world, as John the Baptist famously said in John 1:29, Christ is not in fellowship with the world.</a:t>
            </a:r>
            <a:endParaRPr lang="en-US" sz="4800" dirty="0"/>
          </a:p>
        </p:txBody>
      </p:sp>
    </p:spTree>
    <p:extLst>
      <p:ext uri="{BB962C8B-B14F-4D97-AF65-F5344CB8AC3E}">
        <p14:creationId xmlns:p14="http://schemas.microsoft.com/office/powerpoint/2010/main" val="101196027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D89B22-3A7B-619B-4F33-62F6B4CC3420}"/>
              </a:ext>
            </a:extLst>
          </p:cNvPr>
          <p:cNvSpPr>
            <a:spLocks noGrp="1"/>
          </p:cNvSpPr>
          <p:nvPr>
            <p:ph idx="1"/>
          </p:nvPr>
        </p:nvSpPr>
        <p:spPr>
          <a:xfrm>
            <a:off x="838200" y="548640"/>
            <a:ext cx="10515600" cy="5628323"/>
          </a:xfrm>
        </p:spPr>
        <p:txBody>
          <a:bodyPr>
            <a:noAutofit/>
          </a:bodyPr>
          <a:lstStyle/>
          <a:p>
            <a:pPr marL="0" indent="0" algn="ctr">
              <a:buNone/>
            </a:pPr>
            <a:r>
              <a:rPr lang="en-US" sz="4800" dirty="0">
                <a:effectLst/>
                <a:latin typeface="Times New Roman" panose="02020603050405020304" pitchFamily="18" charset="0"/>
                <a:ea typeface="Calibri" panose="020F0502020204030204" pitchFamily="34" charset="0"/>
              </a:rPr>
              <a:t>Even though Christ has taken away the sins of the world, as John the Baptist famously said in John 1:29, Christ is not in fellowship with the world.</a:t>
            </a:r>
          </a:p>
          <a:p>
            <a:pPr marL="0" indent="0">
              <a:buNone/>
            </a:pPr>
            <a:r>
              <a:rPr lang="en-US" sz="4000" dirty="0"/>
              <a:t>2 Corinthians 6:14</a:t>
            </a:r>
          </a:p>
          <a:p>
            <a:pPr marL="0" indent="0">
              <a:buNone/>
            </a:pPr>
            <a:r>
              <a:rPr lang="en-US" sz="4000" b="1" i="1" dirty="0">
                <a:effectLst/>
                <a:latin typeface="Times New Roman" panose="02020603050405020304" pitchFamily="18" charset="0"/>
                <a:ea typeface="Calibri" panose="020F0502020204030204" pitchFamily="34" charset="0"/>
              </a:rPr>
              <a:t>“Do not be unequally yoked together with unbelievers.  For what fellowship has righteousness with lawlessness?  And what communion has light with darkness?”</a:t>
            </a:r>
            <a:r>
              <a:rPr lang="en-US" sz="4000" dirty="0">
                <a:effectLst/>
                <a:latin typeface="Times New Roman" panose="02020603050405020304" pitchFamily="18" charset="0"/>
                <a:ea typeface="Calibri" panose="020F0502020204030204" pitchFamily="34" charset="0"/>
              </a:rPr>
              <a:t> </a:t>
            </a:r>
            <a:endParaRPr lang="en-US" sz="4000" dirty="0"/>
          </a:p>
        </p:txBody>
      </p:sp>
    </p:spTree>
    <p:extLst>
      <p:ext uri="{BB962C8B-B14F-4D97-AF65-F5344CB8AC3E}">
        <p14:creationId xmlns:p14="http://schemas.microsoft.com/office/powerpoint/2010/main" val="346852793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D89B22-3A7B-619B-4F33-62F6B4CC3420}"/>
              </a:ext>
            </a:extLst>
          </p:cNvPr>
          <p:cNvSpPr>
            <a:spLocks noGrp="1"/>
          </p:cNvSpPr>
          <p:nvPr>
            <p:ph idx="1"/>
          </p:nvPr>
        </p:nvSpPr>
        <p:spPr>
          <a:xfrm>
            <a:off x="838200" y="548640"/>
            <a:ext cx="10515600" cy="5628323"/>
          </a:xfrm>
        </p:spPr>
        <p:txBody>
          <a:bodyPr>
            <a:noAutofit/>
          </a:bodyPr>
          <a:lstStyle/>
          <a:p>
            <a:pPr marL="0" indent="0">
              <a:buNone/>
            </a:pPr>
            <a:endParaRPr lang="en-US" sz="4800" dirty="0">
              <a:effectLst/>
              <a:latin typeface="Times New Roman" panose="02020603050405020304" pitchFamily="18" charset="0"/>
              <a:ea typeface="Calibri" panose="020F0502020204030204" pitchFamily="34" charset="0"/>
            </a:endParaRPr>
          </a:p>
          <a:p>
            <a:pPr marL="0" indent="0">
              <a:buNone/>
            </a:pPr>
            <a:r>
              <a:rPr lang="en-US" sz="4800" dirty="0">
                <a:effectLst/>
                <a:latin typeface="Times New Roman" panose="02020603050405020304" pitchFamily="18" charset="0"/>
                <a:ea typeface="Calibri" panose="020F0502020204030204" pitchFamily="34" charset="0"/>
              </a:rPr>
              <a:t>John 1:12</a:t>
            </a:r>
          </a:p>
          <a:p>
            <a:pPr marL="0" indent="0">
              <a:buNone/>
            </a:pPr>
            <a:r>
              <a:rPr lang="en-US" sz="4800" b="1" i="1" dirty="0">
                <a:effectLst/>
                <a:latin typeface="Times New Roman" panose="02020603050405020304" pitchFamily="18" charset="0"/>
                <a:ea typeface="Calibri" panose="020F0502020204030204" pitchFamily="34" charset="0"/>
              </a:rPr>
              <a:t>“But as many as received Him, to them He gave the right to become children of God, to those who believe in His name.”</a:t>
            </a:r>
            <a:r>
              <a:rPr lang="en-US" sz="4800" dirty="0">
                <a:effectLst/>
                <a:latin typeface="Times New Roman" panose="02020603050405020304" pitchFamily="18" charset="0"/>
                <a:ea typeface="Calibri" panose="020F0502020204030204" pitchFamily="34" charset="0"/>
              </a:rPr>
              <a:t> </a:t>
            </a:r>
            <a:endParaRPr lang="en-US" sz="4800" dirty="0"/>
          </a:p>
        </p:txBody>
      </p:sp>
    </p:spTree>
    <p:extLst>
      <p:ext uri="{BB962C8B-B14F-4D97-AF65-F5344CB8AC3E}">
        <p14:creationId xmlns:p14="http://schemas.microsoft.com/office/powerpoint/2010/main" val="78438459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D89B22-3A7B-619B-4F33-62F6B4CC3420}"/>
              </a:ext>
            </a:extLst>
          </p:cNvPr>
          <p:cNvSpPr>
            <a:spLocks noGrp="1"/>
          </p:cNvSpPr>
          <p:nvPr>
            <p:ph idx="1"/>
          </p:nvPr>
        </p:nvSpPr>
        <p:spPr>
          <a:xfrm>
            <a:off x="838200" y="548640"/>
            <a:ext cx="10515600" cy="5628323"/>
          </a:xfrm>
        </p:spPr>
        <p:txBody>
          <a:bodyPr>
            <a:noAutofit/>
          </a:bodyPr>
          <a:lstStyle/>
          <a:p>
            <a:pPr marL="0" indent="0">
              <a:buNone/>
            </a:pPr>
            <a:endParaRPr lang="en-US" sz="4800" dirty="0">
              <a:effectLst/>
              <a:latin typeface="Times New Roman" panose="02020603050405020304" pitchFamily="18" charset="0"/>
              <a:ea typeface="Calibri" panose="020F0502020204030204" pitchFamily="34" charset="0"/>
            </a:endParaRPr>
          </a:p>
          <a:p>
            <a:pPr marL="0" indent="0">
              <a:buNone/>
            </a:pPr>
            <a:r>
              <a:rPr lang="en-US" sz="4800" dirty="0">
                <a:effectLst/>
                <a:latin typeface="Times New Roman" panose="02020603050405020304" pitchFamily="18" charset="0"/>
                <a:ea typeface="Calibri" panose="020F0502020204030204" pitchFamily="34" charset="0"/>
              </a:rPr>
              <a:t>1 John 1:9</a:t>
            </a:r>
          </a:p>
          <a:p>
            <a:pPr marL="0" indent="0">
              <a:buNone/>
            </a:pPr>
            <a:r>
              <a:rPr lang="en-US" sz="4800" b="1" i="1" dirty="0">
                <a:effectLst/>
                <a:latin typeface="Times New Roman" panose="02020603050405020304" pitchFamily="18" charset="0"/>
                <a:ea typeface="Calibri" panose="020F0502020204030204" pitchFamily="34" charset="0"/>
              </a:rPr>
              <a:t>“If we confess our sins, He is faithful and just to forgive us our sins and to cleanse us from all unrighteousness.”</a:t>
            </a:r>
            <a:r>
              <a:rPr lang="en-US" sz="4800" dirty="0">
                <a:effectLst/>
                <a:latin typeface="Times New Roman" panose="02020603050405020304" pitchFamily="18" charset="0"/>
                <a:ea typeface="Calibri" panose="020F0502020204030204" pitchFamily="34" charset="0"/>
              </a:rPr>
              <a:t> </a:t>
            </a:r>
            <a:endParaRPr lang="en-US" sz="4800" dirty="0"/>
          </a:p>
        </p:txBody>
      </p:sp>
    </p:spTree>
    <p:extLst>
      <p:ext uri="{BB962C8B-B14F-4D97-AF65-F5344CB8AC3E}">
        <p14:creationId xmlns:p14="http://schemas.microsoft.com/office/powerpoint/2010/main" val="802479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D89B22-3A7B-619B-4F33-62F6B4CC3420}"/>
              </a:ext>
            </a:extLst>
          </p:cNvPr>
          <p:cNvSpPr>
            <a:spLocks noGrp="1"/>
          </p:cNvSpPr>
          <p:nvPr>
            <p:ph idx="1"/>
          </p:nvPr>
        </p:nvSpPr>
        <p:spPr>
          <a:xfrm>
            <a:off x="838200" y="548640"/>
            <a:ext cx="10515600" cy="5628323"/>
          </a:xfrm>
        </p:spPr>
        <p:txBody>
          <a:bodyPr>
            <a:noAutofit/>
          </a:bodyPr>
          <a:lstStyle/>
          <a:p>
            <a:pPr marL="0" indent="0">
              <a:buNone/>
            </a:pPr>
            <a:r>
              <a:rPr lang="en-US" sz="4400" dirty="0"/>
              <a:t>Colossians 3:5-13</a:t>
            </a:r>
          </a:p>
          <a:p>
            <a:pPr marL="0" indent="0">
              <a:buNone/>
            </a:pPr>
            <a:r>
              <a:rPr lang="en-US" sz="4400" b="1" i="1" dirty="0">
                <a:effectLst/>
                <a:latin typeface="Times New Roman" panose="02020603050405020304" pitchFamily="18" charset="0"/>
                <a:ea typeface="Calibri" panose="020F0502020204030204" pitchFamily="34" charset="0"/>
              </a:rPr>
              <a:t>Scythian, slave nor free, but Christ is all and in all.  Therefore, as the elect of God, holy and beloved, put on tender mercies, kindness, humility, meekness, longsuffering; bearing with one another, and forgiving one another, if anyone has a complaint against another; even as Christ forgave you, so you also must do.”</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87728522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D89B22-3A7B-619B-4F33-62F6B4CC3420}"/>
              </a:ext>
            </a:extLst>
          </p:cNvPr>
          <p:cNvSpPr>
            <a:spLocks noGrp="1"/>
          </p:cNvSpPr>
          <p:nvPr>
            <p:ph idx="1"/>
          </p:nvPr>
        </p:nvSpPr>
        <p:spPr>
          <a:xfrm>
            <a:off x="838200" y="548640"/>
            <a:ext cx="10515600" cy="5628323"/>
          </a:xfrm>
        </p:spPr>
        <p:txBody>
          <a:bodyPr>
            <a:noAutofit/>
          </a:bodyPr>
          <a:lstStyle/>
          <a:p>
            <a:pPr marL="0" indent="0">
              <a:buNone/>
            </a:pPr>
            <a:r>
              <a:rPr lang="en-US" sz="4000" dirty="0"/>
              <a:t>Colossians 3:13 (NLT)</a:t>
            </a:r>
          </a:p>
          <a:p>
            <a:pPr marL="0" indent="0">
              <a:buNone/>
            </a:pPr>
            <a:r>
              <a:rPr lang="en-US" sz="4000" b="1" i="1" dirty="0">
                <a:effectLst/>
                <a:latin typeface="Times New Roman" panose="02020603050405020304" pitchFamily="18" charset="0"/>
                <a:ea typeface="Calibri" panose="020F0502020204030204" pitchFamily="34" charset="0"/>
              </a:rPr>
              <a:t>“Make allowance for each other’s faults, and forgive anyone who offends you.  Remember, the Lord forgave you, so you must forgive others.”</a:t>
            </a:r>
            <a:r>
              <a:rPr lang="en-US" sz="4000" dirty="0">
                <a:effectLst/>
                <a:latin typeface="Times New Roman" panose="02020603050405020304" pitchFamily="18" charset="0"/>
                <a:ea typeface="Calibri" panose="020F0502020204030204" pitchFamily="34" charset="0"/>
              </a:rPr>
              <a:t> </a:t>
            </a:r>
          </a:p>
          <a:p>
            <a:pPr marL="0" indent="0">
              <a:buNone/>
            </a:pPr>
            <a:endParaRPr lang="en-US" sz="4000" dirty="0">
              <a:latin typeface="Times New Roman" panose="02020603050405020304" pitchFamily="18" charset="0"/>
            </a:endParaRPr>
          </a:p>
          <a:p>
            <a:pPr marL="0" indent="0">
              <a:buNone/>
            </a:pPr>
            <a:r>
              <a:rPr lang="en-US" sz="4000" dirty="0">
                <a:latin typeface="Times New Roman" panose="02020603050405020304" pitchFamily="18" charset="0"/>
              </a:rPr>
              <a:t>Forgiveness</a:t>
            </a:r>
          </a:p>
          <a:p>
            <a:pPr marL="0" indent="0">
              <a:buNone/>
            </a:pPr>
            <a:r>
              <a:rPr lang="en-US" sz="4000" i="1" dirty="0">
                <a:effectLst/>
                <a:latin typeface="Times New Roman" panose="02020603050405020304" pitchFamily="18" charset="0"/>
                <a:ea typeface="Calibri" panose="020F0502020204030204" pitchFamily="34" charset="0"/>
              </a:rPr>
              <a:t>forgiveness or pardon, of sins (letting them go as if they had never been committed) </a:t>
            </a:r>
            <a:endParaRPr lang="en-US" sz="4000" dirty="0"/>
          </a:p>
        </p:txBody>
      </p:sp>
    </p:spTree>
    <p:extLst>
      <p:ext uri="{BB962C8B-B14F-4D97-AF65-F5344CB8AC3E}">
        <p14:creationId xmlns:p14="http://schemas.microsoft.com/office/powerpoint/2010/main" val="37629841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D89B22-3A7B-619B-4F33-62F6B4CC3420}"/>
              </a:ext>
            </a:extLst>
          </p:cNvPr>
          <p:cNvSpPr>
            <a:spLocks noGrp="1"/>
          </p:cNvSpPr>
          <p:nvPr>
            <p:ph idx="1"/>
          </p:nvPr>
        </p:nvSpPr>
        <p:spPr>
          <a:xfrm>
            <a:off x="838200" y="548640"/>
            <a:ext cx="10515600" cy="5628323"/>
          </a:xfrm>
        </p:spPr>
        <p:txBody>
          <a:bodyPr>
            <a:noAutofit/>
          </a:bodyPr>
          <a:lstStyle/>
          <a:p>
            <a:pPr marL="0" indent="0">
              <a:buNone/>
            </a:pPr>
            <a:r>
              <a:rPr lang="en-US" sz="4800" dirty="0">
                <a:effectLst/>
                <a:latin typeface="Times New Roman" panose="02020603050405020304" pitchFamily="18" charset="0"/>
                <a:ea typeface="Calibri" panose="020F0502020204030204" pitchFamily="34" charset="0"/>
              </a:rPr>
              <a:t>Colossians 3:12-13</a:t>
            </a:r>
          </a:p>
          <a:p>
            <a:pPr marL="0" indent="0">
              <a:buNone/>
            </a:pPr>
            <a:r>
              <a:rPr lang="en-US" sz="4800" b="1" i="1" dirty="0">
                <a:effectLst/>
                <a:latin typeface="Times New Roman" panose="02020603050405020304" pitchFamily="18" charset="0"/>
                <a:ea typeface="Calibri" panose="020F0502020204030204" pitchFamily="34" charset="0"/>
              </a:rPr>
              <a:t>“Therefore, as the elect of God, holy and beloved, put on </a:t>
            </a:r>
            <a:r>
              <a:rPr lang="en-US" sz="4800" b="1" i="1" dirty="0">
                <a:solidFill>
                  <a:srgbClr val="FFFF00"/>
                </a:solidFill>
                <a:effectLst/>
                <a:latin typeface="Times New Roman" panose="02020603050405020304" pitchFamily="18" charset="0"/>
                <a:ea typeface="Calibri" panose="020F0502020204030204" pitchFamily="34" charset="0"/>
              </a:rPr>
              <a:t>tender mercies, kindness, humility, meekness, longsuffering; bearing with one another, and forgiving one another</a:t>
            </a:r>
            <a:r>
              <a:rPr lang="en-US" sz="4800" b="1" i="1" dirty="0">
                <a:effectLst/>
                <a:latin typeface="Times New Roman" panose="02020603050405020304" pitchFamily="18" charset="0"/>
                <a:ea typeface="Calibri" panose="020F0502020204030204" pitchFamily="34" charset="0"/>
              </a:rPr>
              <a:t>, if anyone has a complaint against another; even as Christ forgave you, so you also must do.”</a:t>
            </a:r>
            <a:r>
              <a:rPr lang="en-US" sz="4800" dirty="0">
                <a:effectLst/>
                <a:latin typeface="Times New Roman" panose="02020603050405020304" pitchFamily="18" charset="0"/>
                <a:ea typeface="Calibri" panose="020F0502020204030204" pitchFamily="34" charset="0"/>
              </a:rPr>
              <a:t> </a:t>
            </a:r>
            <a:endParaRPr lang="en-US" sz="4800" dirty="0"/>
          </a:p>
        </p:txBody>
      </p:sp>
    </p:spTree>
    <p:extLst>
      <p:ext uri="{BB962C8B-B14F-4D97-AF65-F5344CB8AC3E}">
        <p14:creationId xmlns:p14="http://schemas.microsoft.com/office/powerpoint/2010/main" val="1723612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D89B22-3A7B-619B-4F33-62F6B4CC3420}"/>
              </a:ext>
            </a:extLst>
          </p:cNvPr>
          <p:cNvSpPr>
            <a:spLocks noGrp="1"/>
          </p:cNvSpPr>
          <p:nvPr>
            <p:ph idx="1"/>
          </p:nvPr>
        </p:nvSpPr>
        <p:spPr>
          <a:xfrm>
            <a:off x="838200" y="548640"/>
            <a:ext cx="10515600" cy="5628323"/>
          </a:xfrm>
        </p:spPr>
        <p:txBody>
          <a:bodyPr>
            <a:noAutofit/>
          </a:bodyPr>
          <a:lstStyle/>
          <a:p>
            <a:pPr marL="0" indent="0">
              <a:buNone/>
            </a:pPr>
            <a:r>
              <a:rPr lang="en-US" sz="4400" dirty="0"/>
              <a:t>Romans 1:21-23</a:t>
            </a:r>
          </a:p>
          <a:p>
            <a:pPr marL="0" indent="0">
              <a:buNone/>
            </a:pPr>
            <a:r>
              <a:rPr lang="en-US" sz="4400" b="1" i="1" dirty="0">
                <a:effectLst/>
                <a:latin typeface="Times New Roman" panose="02020603050405020304" pitchFamily="18" charset="0"/>
                <a:ea typeface="Calibri" panose="020F0502020204030204" pitchFamily="34" charset="0"/>
              </a:rPr>
              <a:t>“… although they knew God, they did not glorify Him as God, nor were thankful, but became futile in their thoughts, and their foolish hearts were darkened.  Professing to be wise, they became fools, and changed the glory of the incorruptible God into an image made like corruptible man – and birds and four-footed animals and creeping things.”</a:t>
            </a:r>
            <a:endParaRPr lang="en-US" sz="4400" dirty="0"/>
          </a:p>
        </p:txBody>
      </p:sp>
    </p:spTree>
    <p:extLst>
      <p:ext uri="{BB962C8B-B14F-4D97-AF65-F5344CB8AC3E}">
        <p14:creationId xmlns:p14="http://schemas.microsoft.com/office/powerpoint/2010/main" val="3255623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D89B22-3A7B-619B-4F33-62F6B4CC3420}"/>
              </a:ext>
            </a:extLst>
          </p:cNvPr>
          <p:cNvSpPr>
            <a:spLocks noGrp="1"/>
          </p:cNvSpPr>
          <p:nvPr>
            <p:ph idx="1"/>
          </p:nvPr>
        </p:nvSpPr>
        <p:spPr>
          <a:xfrm>
            <a:off x="838200" y="548640"/>
            <a:ext cx="10515600" cy="5628323"/>
          </a:xfrm>
        </p:spPr>
        <p:txBody>
          <a:bodyPr>
            <a:noAutofit/>
          </a:bodyPr>
          <a:lstStyle/>
          <a:p>
            <a:pPr marL="0" indent="0">
              <a:buNone/>
            </a:pPr>
            <a:r>
              <a:rPr lang="en-US" sz="4400" dirty="0"/>
              <a:t>Romans 1:24-25</a:t>
            </a:r>
          </a:p>
          <a:p>
            <a:pPr marL="0" indent="0">
              <a:buNone/>
            </a:pPr>
            <a:r>
              <a:rPr lang="en-US" sz="4400" b="1" i="1" dirty="0">
                <a:effectLst/>
                <a:latin typeface="Times New Roman" panose="02020603050405020304" pitchFamily="18" charset="0"/>
                <a:ea typeface="Calibri" panose="020F0502020204030204" pitchFamily="34" charset="0"/>
              </a:rPr>
              <a:t>“Therefore God also gave them up to uncleanness, in the lusts of their hearts, to dishonor their bodies among themselves, who exchanged the truth of God for the lie, and worshiped and served the creature rather than the Creator …”.</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1980921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D89B22-3A7B-619B-4F33-62F6B4CC3420}"/>
              </a:ext>
            </a:extLst>
          </p:cNvPr>
          <p:cNvSpPr>
            <a:spLocks noGrp="1"/>
          </p:cNvSpPr>
          <p:nvPr>
            <p:ph idx="1"/>
          </p:nvPr>
        </p:nvSpPr>
        <p:spPr>
          <a:xfrm>
            <a:off x="838200" y="548640"/>
            <a:ext cx="10515600" cy="5628323"/>
          </a:xfrm>
        </p:spPr>
        <p:txBody>
          <a:bodyPr>
            <a:noAutofit/>
          </a:bodyPr>
          <a:lstStyle/>
          <a:p>
            <a:pPr marL="0" indent="0">
              <a:buNone/>
            </a:pPr>
            <a:r>
              <a:rPr lang="en-US" sz="4400" dirty="0"/>
              <a:t>Romans 1:24-25</a:t>
            </a:r>
          </a:p>
          <a:p>
            <a:pPr marL="0" indent="0">
              <a:buNone/>
            </a:pPr>
            <a:r>
              <a:rPr lang="en-US" sz="4400" b="1" i="1" dirty="0">
                <a:effectLst/>
                <a:latin typeface="Times New Roman" panose="02020603050405020304" pitchFamily="18" charset="0"/>
                <a:ea typeface="Calibri" panose="020F0502020204030204" pitchFamily="34" charset="0"/>
              </a:rPr>
              <a:t>“</a:t>
            </a:r>
            <a:r>
              <a:rPr lang="en-US" sz="4400" b="1" i="1" dirty="0">
                <a:solidFill>
                  <a:srgbClr val="FFFF00"/>
                </a:solidFill>
                <a:effectLst/>
                <a:latin typeface="Times New Roman" panose="02020603050405020304" pitchFamily="18" charset="0"/>
                <a:ea typeface="Calibri" panose="020F0502020204030204" pitchFamily="34" charset="0"/>
              </a:rPr>
              <a:t>Therefore God also gave them up to uncleanness</a:t>
            </a:r>
            <a:r>
              <a:rPr lang="en-US" sz="4400" b="1" i="1" dirty="0">
                <a:effectLst/>
                <a:latin typeface="Times New Roman" panose="02020603050405020304" pitchFamily="18" charset="0"/>
                <a:ea typeface="Calibri" panose="020F0502020204030204" pitchFamily="34" charset="0"/>
              </a:rPr>
              <a:t>, in the lusts of their hearts, to dishonor their bodies among themselves, who exchanged the truth of God for the lie, and worshiped and served the creature rather than the Creator …”.</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2635054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D89B22-3A7B-619B-4F33-62F6B4CC3420}"/>
              </a:ext>
            </a:extLst>
          </p:cNvPr>
          <p:cNvSpPr>
            <a:spLocks noGrp="1"/>
          </p:cNvSpPr>
          <p:nvPr>
            <p:ph idx="1"/>
          </p:nvPr>
        </p:nvSpPr>
        <p:spPr>
          <a:xfrm>
            <a:off x="838200" y="548640"/>
            <a:ext cx="10515600" cy="5628323"/>
          </a:xfrm>
        </p:spPr>
        <p:txBody>
          <a:bodyPr>
            <a:noAutofit/>
          </a:bodyPr>
          <a:lstStyle/>
          <a:p>
            <a:pPr marL="0" indent="0">
              <a:buNone/>
            </a:pPr>
            <a:r>
              <a:rPr lang="en-US" sz="4400" dirty="0"/>
              <a:t>Romans 1:24-25</a:t>
            </a:r>
          </a:p>
          <a:p>
            <a:pPr marL="0" indent="0">
              <a:buNone/>
            </a:pPr>
            <a:r>
              <a:rPr lang="en-US" sz="4400" b="1" i="1" dirty="0">
                <a:effectLst/>
                <a:latin typeface="Times New Roman" panose="02020603050405020304" pitchFamily="18" charset="0"/>
                <a:ea typeface="Calibri" panose="020F0502020204030204" pitchFamily="34" charset="0"/>
              </a:rPr>
              <a:t>“</a:t>
            </a:r>
            <a:r>
              <a:rPr lang="en-US" sz="4400" b="1" i="1" dirty="0">
                <a:solidFill>
                  <a:srgbClr val="FFFF00"/>
                </a:solidFill>
                <a:effectLst/>
                <a:latin typeface="Times New Roman" panose="02020603050405020304" pitchFamily="18" charset="0"/>
                <a:ea typeface="Calibri" panose="020F0502020204030204" pitchFamily="34" charset="0"/>
              </a:rPr>
              <a:t>Therefore God also gave them up to uncleanness</a:t>
            </a:r>
            <a:r>
              <a:rPr lang="en-US" sz="4400" b="1" i="1" dirty="0">
                <a:solidFill>
                  <a:srgbClr val="FFFF00"/>
                </a:solidFill>
                <a:latin typeface="Times New Roman" panose="02020603050405020304" pitchFamily="18" charset="0"/>
                <a:ea typeface="Calibri" panose="020F0502020204030204" pitchFamily="34" charset="0"/>
              </a:rPr>
              <a:t> …”</a:t>
            </a:r>
          </a:p>
          <a:p>
            <a:pPr marL="0" indent="0">
              <a:buNone/>
            </a:pPr>
            <a:endParaRPr lang="en-US" sz="1200" b="1" i="1" dirty="0">
              <a:solidFill>
                <a:srgbClr val="FFFF00"/>
              </a:solidFill>
              <a:latin typeface="Times New Roman" panose="02020603050405020304" pitchFamily="18" charset="0"/>
            </a:endParaRPr>
          </a:p>
          <a:p>
            <a:pPr marL="0" indent="0">
              <a:buNone/>
            </a:pPr>
            <a:r>
              <a:rPr lang="en-US" sz="4400" dirty="0">
                <a:latin typeface="Times New Roman" panose="02020603050405020304" pitchFamily="18" charset="0"/>
              </a:rPr>
              <a:t>Verse 28</a:t>
            </a:r>
          </a:p>
          <a:p>
            <a:pPr marL="0" indent="0">
              <a:buNone/>
            </a:pPr>
            <a:r>
              <a:rPr lang="en-US" sz="4400" b="1" i="1" dirty="0">
                <a:solidFill>
                  <a:srgbClr val="00B0F0"/>
                </a:solidFill>
                <a:effectLst/>
                <a:latin typeface="Times New Roman" panose="02020603050405020304" pitchFamily="18" charset="0"/>
                <a:ea typeface="Calibri" panose="020F0502020204030204" pitchFamily="34" charset="0"/>
              </a:rPr>
              <a:t>“And even as they did not like to retain God in their knowledge, God gave them over to a debased mind, to do those things which are not fitting …”.</a:t>
            </a:r>
            <a:r>
              <a:rPr lang="en-US" sz="4400" dirty="0">
                <a:solidFill>
                  <a:srgbClr val="00B0F0"/>
                </a:solidFill>
                <a:effectLst/>
                <a:latin typeface="Times New Roman" panose="02020603050405020304" pitchFamily="18" charset="0"/>
                <a:ea typeface="Calibri" panose="020F0502020204030204" pitchFamily="34" charset="0"/>
              </a:rPr>
              <a:t> </a:t>
            </a:r>
            <a:endParaRPr lang="en-US" sz="4400" dirty="0">
              <a:solidFill>
                <a:srgbClr val="00B0F0"/>
              </a:solidFill>
            </a:endParaRPr>
          </a:p>
        </p:txBody>
      </p:sp>
    </p:spTree>
    <p:extLst>
      <p:ext uri="{BB962C8B-B14F-4D97-AF65-F5344CB8AC3E}">
        <p14:creationId xmlns:p14="http://schemas.microsoft.com/office/powerpoint/2010/main" val="355324159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155</TotalTime>
  <Words>1948</Words>
  <Application>Microsoft Office PowerPoint</Application>
  <PresentationFormat>Widescreen</PresentationFormat>
  <Paragraphs>148</Paragraphs>
  <Slides>51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51</vt:i4>
      </vt:variant>
    </vt:vector>
  </HeadingPairs>
  <TitlesOfParts>
    <vt:vector size="56" baseType="lpstr">
      <vt:lpstr>Arial</vt:lpstr>
      <vt:lpstr>Calibri</vt:lpstr>
      <vt:lpstr>Calibri Light</vt:lpstr>
      <vt:lpstr>Times New Roman</vt:lpstr>
      <vt:lpstr>office theme</vt:lpstr>
      <vt:lpstr>Colossians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Law of the Sower …</vt:lpstr>
      <vt:lpstr>PowerPoint Presentation</vt:lpstr>
      <vt:lpstr>PowerPoint Presentation</vt:lpstr>
      <vt:lpstr>PowerPoint Presentation</vt:lpstr>
      <vt:lpstr>PowerPoint Presentation</vt:lpstr>
      <vt:lpstr>PowerPoint Presentation</vt:lpstr>
      <vt:lpstr>The Law of the Sower …</vt:lpstr>
      <vt:lpstr>The Law of the Sower …</vt:lpstr>
      <vt:lpstr>PowerPoint Presentation</vt:lpstr>
      <vt:lpstr>The Law of the Sower …</vt:lpstr>
      <vt:lpstr>PowerPoint Presentation</vt:lpstr>
      <vt:lpstr>PowerPoint Presentation</vt:lpstr>
      <vt:lpstr>PowerPoint Presentation</vt:lpstr>
      <vt:lpstr>PowerPoint Presentation</vt:lpstr>
      <vt:lpstr>The Law of the Sower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Kenneth Stearns</dc:creator>
  <cp:lastModifiedBy>Kenneth Stearns</cp:lastModifiedBy>
  <cp:revision>6</cp:revision>
  <dcterms:created xsi:type="dcterms:W3CDTF">2023-02-17T21:11:29Z</dcterms:created>
  <dcterms:modified xsi:type="dcterms:W3CDTF">2023-02-17T22:48:58Z</dcterms:modified>
</cp:coreProperties>
</file>