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8" r:id="rId40"/>
    <p:sldId id="294" r:id="rId41"/>
    <p:sldId id="295" r:id="rId42"/>
    <p:sldId id="296" r:id="rId43"/>
    <p:sldId id="297" r:id="rId44"/>
    <p:sldId id="299" r:id="rId45"/>
    <p:sldId id="300" r:id="rId46"/>
    <p:sldId id="301" r:id="rId47"/>
    <p:sldId id="302" r:id="rId48"/>
    <p:sldId id="303" r:id="rId49"/>
    <p:sldId id="304" r:id="rId50"/>
    <p:sldId id="305" r:id="rId51"/>
    <p:sldId id="306"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72" d="100"/>
          <a:sy n="72" d="100"/>
        </p:scale>
        <p:origin x="4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2/4/2023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798099"/>
            <a:ext cx="9144000" cy="2387600"/>
          </a:xfrm>
        </p:spPr>
        <p:txBody>
          <a:bodyPr>
            <a:normAutofit/>
          </a:bodyPr>
          <a:lstStyle/>
          <a:p>
            <a:r>
              <a:rPr lang="en-US" sz="9600" b="1" dirty="0">
                <a:cs typeface="Calibri Light"/>
              </a:rPr>
              <a:t>Colossians</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rmAutofit/>
          </a:bodyPr>
          <a:lstStyle/>
          <a:p>
            <a:pPr marL="0" indent="0">
              <a:buNone/>
            </a:pPr>
            <a:r>
              <a:rPr lang="en-US" sz="4800" dirty="0"/>
              <a:t>Colossians 3:9-15</a:t>
            </a:r>
          </a:p>
          <a:p>
            <a:pPr marL="0" indent="0">
              <a:buNone/>
            </a:pPr>
            <a:r>
              <a:rPr lang="en-US" sz="4800" b="1" i="1" dirty="0">
                <a:effectLst/>
                <a:latin typeface="Times New Roman" panose="02020603050405020304" pitchFamily="18" charset="0"/>
                <a:ea typeface="Calibri" panose="020F0502020204030204" pitchFamily="34" charset="0"/>
              </a:rPr>
              <a:t>another; even as Christ forgave you, so you also must do.  But above all these things put on love, which is the bond of perfection.  And let the peace of God rule in your hearts, to which also you were called in one body; and be thankful.”</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3204168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Autofit/>
          </a:bodyPr>
          <a:lstStyle/>
          <a:p>
            <a:pPr marL="0" indent="0">
              <a:buNone/>
            </a:pPr>
            <a:r>
              <a:rPr lang="en-US" sz="4800" dirty="0"/>
              <a:t>Colossians 3:9-15</a:t>
            </a:r>
          </a:p>
          <a:p>
            <a:pPr marL="0" indent="0">
              <a:buNone/>
            </a:pPr>
            <a:r>
              <a:rPr lang="en-US" sz="4800" b="1" i="1" dirty="0">
                <a:effectLst/>
                <a:latin typeface="Times New Roman" panose="02020603050405020304" pitchFamily="18" charset="0"/>
                <a:ea typeface="Calibri" panose="020F0502020204030204" pitchFamily="34" charset="0"/>
              </a:rPr>
              <a:t>“</a:t>
            </a:r>
            <a:r>
              <a:rPr lang="en-US" sz="4800" b="1" i="1" dirty="0">
                <a:solidFill>
                  <a:srgbClr val="FFFF00"/>
                </a:solidFill>
                <a:effectLst/>
                <a:latin typeface="Times New Roman" panose="02020603050405020304" pitchFamily="18" charset="0"/>
                <a:ea typeface="Calibri" panose="020F0502020204030204" pitchFamily="34" charset="0"/>
              </a:rPr>
              <a:t>Do not lie to one another</a:t>
            </a:r>
            <a:r>
              <a:rPr lang="en-US" sz="4800" b="1" i="1" dirty="0">
                <a:effectLst/>
                <a:latin typeface="Times New Roman" panose="02020603050405020304" pitchFamily="18" charset="0"/>
                <a:ea typeface="Calibri" panose="020F0502020204030204" pitchFamily="34" charset="0"/>
              </a:rPr>
              <a:t>, since you have put off the old man with his deeds, and have put on the new man who is renewed in knowledge according to the image of Him who created him, where there is neither Greek nor Jew, circumcised nor uncircumcised, </a:t>
            </a:r>
            <a:endParaRPr lang="en-US" sz="4800" dirty="0"/>
          </a:p>
        </p:txBody>
      </p:sp>
    </p:spTree>
    <p:extLst>
      <p:ext uri="{BB962C8B-B14F-4D97-AF65-F5344CB8AC3E}">
        <p14:creationId xmlns:p14="http://schemas.microsoft.com/office/powerpoint/2010/main" val="2830033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Autofit/>
          </a:bodyPr>
          <a:lstStyle/>
          <a:p>
            <a:pPr marL="0" indent="0">
              <a:buNone/>
            </a:pPr>
            <a:r>
              <a:rPr lang="en-US" sz="4800" dirty="0"/>
              <a:t>Colossians 3:9-15</a:t>
            </a:r>
          </a:p>
          <a:p>
            <a:pPr marL="0" indent="0">
              <a:buNone/>
            </a:pPr>
            <a:r>
              <a:rPr lang="en-US" sz="4800" b="1" i="1" dirty="0">
                <a:effectLst/>
                <a:latin typeface="Times New Roman" panose="02020603050405020304" pitchFamily="18" charset="0"/>
                <a:ea typeface="Calibri" panose="020F0502020204030204" pitchFamily="34" charset="0"/>
              </a:rPr>
              <a:t>“</a:t>
            </a:r>
            <a:r>
              <a:rPr lang="en-US" sz="4800" b="1" i="1" dirty="0">
                <a:solidFill>
                  <a:srgbClr val="FFFF00"/>
                </a:solidFill>
                <a:effectLst/>
                <a:latin typeface="Times New Roman" panose="02020603050405020304" pitchFamily="18" charset="0"/>
                <a:ea typeface="Calibri" panose="020F0502020204030204" pitchFamily="34" charset="0"/>
              </a:rPr>
              <a:t>Do not lie to one another</a:t>
            </a:r>
            <a:r>
              <a:rPr lang="en-US" sz="4800" b="1" i="1" dirty="0">
                <a:effectLst/>
                <a:latin typeface="Times New Roman" panose="02020603050405020304" pitchFamily="18" charset="0"/>
                <a:ea typeface="Calibri" panose="020F0502020204030204" pitchFamily="34" charset="0"/>
              </a:rPr>
              <a:t>, </a:t>
            </a:r>
            <a:r>
              <a:rPr lang="en-US" sz="4800" b="1" i="1" dirty="0">
                <a:solidFill>
                  <a:srgbClr val="00B0F0"/>
                </a:solidFill>
                <a:effectLst/>
                <a:latin typeface="Times New Roman" panose="02020603050405020304" pitchFamily="18" charset="0"/>
                <a:ea typeface="Calibri" panose="020F0502020204030204" pitchFamily="34" charset="0"/>
              </a:rPr>
              <a:t>since you have put off the old man with his deeds</a:t>
            </a:r>
            <a:r>
              <a:rPr lang="en-US" sz="4800" b="1" i="1" dirty="0">
                <a:effectLst/>
                <a:latin typeface="Times New Roman" panose="02020603050405020304" pitchFamily="18" charset="0"/>
                <a:ea typeface="Calibri" panose="020F0502020204030204" pitchFamily="34" charset="0"/>
              </a:rPr>
              <a:t>, and have put on the new man who is renewed in knowledge according to the image of Him who created him, where there is neither Greek nor Jew, circumcised nor uncircumcised, </a:t>
            </a:r>
            <a:endParaRPr lang="en-US" sz="4800" dirty="0"/>
          </a:p>
        </p:txBody>
      </p:sp>
    </p:spTree>
    <p:extLst>
      <p:ext uri="{BB962C8B-B14F-4D97-AF65-F5344CB8AC3E}">
        <p14:creationId xmlns:p14="http://schemas.microsoft.com/office/powerpoint/2010/main" val="642949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Autofit/>
          </a:bodyPr>
          <a:lstStyle/>
          <a:p>
            <a:pPr marL="0" indent="0">
              <a:buNone/>
            </a:pPr>
            <a:r>
              <a:rPr lang="en-US" sz="4800" dirty="0"/>
              <a:t>Colossians 3:9-15</a:t>
            </a:r>
          </a:p>
          <a:p>
            <a:pPr marL="0" indent="0">
              <a:buNone/>
            </a:pPr>
            <a:r>
              <a:rPr lang="en-US" sz="4800" b="1" i="1" dirty="0">
                <a:effectLst/>
                <a:latin typeface="Times New Roman" panose="02020603050405020304" pitchFamily="18" charset="0"/>
                <a:ea typeface="Calibri" panose="020F0502020204030204" pitchFamily="34" charset="0"/>
              </a:rPr>
              <a:t>“</a:t>
            </a:r>
            <a:r>
              <a:rPr lang="en-US" sz="4800" b="1" i="1" dirty="0">
                <a:solidFill>
                  <a:srgbClr val="FFFF00"/>
                </a:solidFill>
                <a:effectLst/>
                <a:latin typeface="Times New Roman" panose="02020603050405020304" pitchFamily="18" charset="0"/>
                <a:ea typeface="Calibri" panose="020F0502020204030204" pitchFamily="34" charset="0"/>
              </a:rPr>
              <a:t>Do not lie to one another</a:t>
            </a:r>
            <a:r>
              <a:rPr lang="en-US" sz="4800" b="1" i="1" dirty="0">
                <a:effectLst/>
                <a:latin typeface="Times New Roman" panose="02020603050405020304" pitchFamily="18" charset="0"/>
                <a:ea typeface="Calibri" panose="020F0502020204030204" pitchFamily="34" charset="0"/>
              </a:rPr>
              <a:t>, </a:t>
            </a:r>
            <a:r>
              <a:rPr lang="en-US" sz="4800" b="1" i="1" dirty="0">
                <a:solidFill>
                  <a:srgbClr val="00B0F0"/>
                </a:solidFill>
                <a:effectLst/>
                <a:latin typeface="Times New Roman" panose="02020603050405020304" pitchFamily="18" charset="0"/>
                <a:ea typeface="Calibri" panose="020F0502020204030204" pitchFamily="34" charset="0"/>
              </a:rPr>
              <a:t>since you have put off the old man with his deeds</a:t>
            </a:r>
            <a:r>
              <a:rPr lang="en-US" sz="4800" b="1" i="1" dirty="0">
                <a:effectLst/>
                <a:latin typeface="Times New Roman" panose="02020603050405020304" pitchFamily="18" charset="0"/>
                <a:ea typeface="Calibri" panose="020F0502020204030204" pitchFamily="34" charset="0"/>
              </a:rPr>
              <a:t>, </a:t>
            </a:r>
            <a:r>
              <a:rPr lang="en-US" sz="4800" b="1" i="1" dirty="0">
                <a:solidFill>
                  <a:srgbClr val="92D050"/>
                </a:solidFill>
                <a:effectLst/>
                <a:latin typeface="Times New Roman" panose="02020603050405020304" pitchFamily="18" charset="0"/>
                <a:ea typeface="Calibri" panose="020F0502020204030204" pitchFamily="34" charset="0"/>
              </a:rPr>
              <a:t>and have put on the new man who is renewed in knowledge according to the image of Him who created him</a:t>
            </a:r>
            <a:r>
              <a:rPr lang="en-US" sz="4800" b="1" i="1" dirty="0">
                <a:effectLst/>
                <a:latin typeface="Times New Roman" panose="02020603050405020304" pitchFamily="18" charset="0"/>
                <a:ea typeface="Calibri" panose="020F0502020204030204" pitchFamily="34" charset="0"/>
              </a:rPr>
              <a:t>, where there is neither Greek nor Jew, circumcised nor uncircumcised, </a:t>
            </a:r>
            <a:endParaRPr lang="en-US" sz="4800" dirty="0"/>
          </a:p>
        </p:txBody>
      </p:sp>
    </p:spTree>
    <p:extLst>
      <p:ext uri="{BB962C8B-B14F-4D97-AF65-F5344CB8AC3E}">
        <p14:creationId xmlns:p14="http://schemas.microsoft.com/office/powerpoint/2010/main" val="18351609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Autofit/>
          </a:bodyPr>
          <a:lstStyle/>
          <a:p>
            <a:pPr marL="0" indent="0">
              <a:buNone/>
            </a:pPr>
            <a:endParaRPr lang="en-US" sz="4800" dirty="0"/>
          </a:p>
          <a:p>
            <a:pPr marL="0" indent="0">
              <a:buNone/>
            </a:pPr>
            <a:r>
              <a:rPr lang="en-US" sz="4800" dirty="0"/>
              <a:t>2 Timothy 2:15</a:t>
            </a:r>
          </a:p>
          <a:p>
            <a:pPr marL="0" indent="0">
              <a:buNone/>
            </a:pPr>
            <a:r>
              <a:rPr lang="en-US" sz="4800" b="1" i="1" dirty="0">
                <a:effectLst/>
                <a:latin typeface="Times New Roman" panose="02020603050405020304" pitchFamily="18" charset="0"/>
                <a:ea typeface="Calibri" panose="020F0502020204030204" pitchFamily="34" charset="0"/>
              </a:rPr>
              <a:t>“Be diligent to present yourself approved to God, a worker who does not need to be ashamed, rightly dividing the word of truth.”</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1158419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Autofit/>
          </a:bodyPr>
          <a:lstStyle/>
          <a:p>
            <a:pPr marL="0" indent="0">
              <a:buNone/>
            </a:pPr>
            <a:r>
              <a:rPr lang="en-US" sz="4800" dirty="0"/>
              <a:t>Colossians 3:9-15</a:t>
            </a:r>
          </a:p>
          <a:p>
            <a:pPr marL="0" indent="0">
              <a:buNone/>
            </a:pPr>
            <a:r>
              <a:rPr lang="en-US" sz="4800" b="1" i="1" dirty="0">
                <a:effectLst/>
                <a:latin typeface="Times New Roman" panose="02020603050405020304" pitchFamily="18" charset="0"/>
                <a:ea typeface="Calibri" panose="020F0502020204030204" pitchFamily="34" charset="0"/>
              </a:rPr>
              <a:t>“Do not lie to one another, since you have put off the old man with his deeds, and have put on the new man who is </a:t>
            </a:r>
            <a:r>
              <a:rPr lang="en-US" sz="4800" b="1" i="1" dirty="0">
                <a:solidFill>
                  <a:srgbClr val="FFFF00"/>
                </a:solidFill>
                <a:effectLst/>
                <a:latin typeface="Times New Roman" panose="02020603050405020304" pitchFamily="18" charset="0"/>
                <a:ea typeface="Calibri" panose="020F0502020204030204" pitchFamily="34" charset="0"/>
              </a:rPr>
              <a:t>renewed in knowledge according to the image of Him who created him</a:t>
            </a:r>
            <a:r>
              <a:rPr lang="en-US" sz="4800" b="1" i="1" dirty="0">
                <a:effectLst/>
                <a:latin typeface="Times New Roman" panose="02020603050405020304" pitchFamily="18" charset="0"/>
                <a:ea typeface="Calibri" panose="020F0502020204030204" pitchFamily="34" charset="0"/>
              </a:rPr>
              <a:t>, where there is neither Greek nor Jew, circumcised nor uncircumcised, </a:t>
            </a:r>
            <a:endParaRPr lang="en-US" sz="4800" dirty="0"/>
          </a:p>
        </p:txBody>
      </p:sp>
    </p:spTree>
    <p:extLst>
      <p:ext uri="{BB962C8B-B14F-4D97-AF65-F5344CB8AC3E}">
        <p14:creationId xmlns:p14="http://schemas.microsoft.com/office/powerpoint/2010/main" val="10764926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Autofit/>
          </a:bodyPr>
          <a:lstStyle/>
          <a:p>
            <a:pPr marL="0" indent="0" algn="ctr">
              <a:buNone/>
            </a:pPr>
            <a:endParaRPr lang="en-US" sz="7200" i="1" dirty="0">
              <a:effectLst/>
              <a:latin typeface="Times New Roman" panose="02020603050405020304" pitchFamily="18" charset="0"/>
              <a:ea typeface="Calibri" panose="020F0502020204030204" pitchFamily="34" charset="0"/>
            </a:endParaRPr>
          </a:p>
          <a:p>
            <a:pPr marL="0" indent="0" algn="ctr">
              <a:buNone/>
            </a:pPr>
            <a:r>
              <a:rPr lang="en-US" sz="7200" i="1" dirty="0">
                <a:effectLst/>
                <a:latin typeface="Times New Roman" panose="02020603050405020304" pitchFamily="18" charset="0"/>
                <a:ea typeface="Calibri" panose="020F0502020204030204" pitchFamily="34" charset="0"/>
              </a:rPr>
              <a:t>“If a believer wants to </a:t>
            </a:r>
          </a:p>
          <a:p>
            <a:pPr marL="0" indent="0" algn="ctr">
              <a:buNone/>
            </a:pPr>
            <a:r>
              <a:rPr lang="en-US" sz="7200" i="1" dirty="0">
                <a:effectLst/>
                <a:latin typeface="Times New Roman" panose="02020603050405020304" pitchFamily="18" charset="0"/>
                <a:ea typeface="Calibri" panose="020F0502020204030204" pitchFamily="34" charset="0"/>
              </a:rPr>
              <a:t>look like Him, he must</a:t>
            </a:r>
          </a:p>
          <a:p>
            <a:pPr marL="0" indent="0" algn="ctr">
              <a:buNone/>
            </a:pPr>
            <a:r>
              <a:rPr lang="en-US" sz="7200" i="1" dirty="0">
                <a:effectLst/>
                <a:latin typeface="Times New Roman" panose="02020603050405020304" pitchFamily="18" charset="0"/>
                <a:ea typeface="Calibri" panose="020F0502020204030204" pitchFamily="34" charset="0"/>
              </a:rPr>
              <a:t>know what He looks like!”</a:t>
            </a:r>
            <a:r>
              <a:rPr lang="en-US" sz="7200" dirty="0">
                <a:effectLst/>
                <a:latin typeface="Times New Roman" panose="02020603050405020304" pitchFamily="18" charset="0"/>
                <a:ea typeface="Calibri" panose="020F0502020204030204" pitchFamily="34" charset="0"/>
              </a:rPr>
              <a:t> </a:t>
            </a:r>
            <a:endParaRPr lang="en-US" sz="7200" dirty="0"/>
          </a:p>
        </p:txBody>
      </p:sp>
    </p:spTree>
    <p:extLst>
      <p:ext uri="{BB962C8B-B14F-4D97-AF65-F5344CB8AC3E}">
        <p14:creationId xmlns:p14="http://schemas.microsoft.com/office/powerpoint/2010/main" val="673430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Autofit/>
          </a:bodyPr>
          <a:lstStyle/>
          <a:p>
            <a:pPr marL="0" indent="0">
              <a:buNone/>
            </a:pPr>
            <a:endParaRPr lang="en-US" sz="4800" dirty="0"/>
          </a:p>
          <a:p>
            <a:pPr marL="0" indent="0">
              <a:buNone/>
            </a:pPr>
            <a:r>
              <a:rPr lang="en-US" sz="4800" dirty="0"/>
              <a:t>Colossians 3:11</a:t>
            </a:r>
          </a:p>
          <a:p>
            <a:pPr marL="0" indent="0">
              <a:buNone/>
            </a:pPr>
            <a:r>
              <a:rPr lang="en-US" sz="4800" b="1" i="1" dirty="0">
                <a:effectLst/>
                <a:latin typeface="Times New Roman" panose="02020603050405020304" pitchFamily="18" charset="0"/>
                <a:ea typeface="Calibri" panose="020F0502020204030204" pitchFamily="34" charset="0"/>
              </a:rPr>
              <a:t>“… where there is neither Greek nor Jew, circumcised nor uncircumcised, barbarian, Scythian, slave nor free, but Christ is all and in all.”</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16399583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Autofit/>
          </a:bodyPr>
          <a:lstStyle/>
          <a:p>
            <a:pPr marL="0" indent="0">
              <a:buNone/>
            </a:pPr>
            <a:r>
              <a:rPr lang="en-US" sz="4800" dirty="0"/>
              <a:t>Colossians 3:11</a:t>
            </a:r>
          </a:p>
          <a:p>
            <a:pPr marL="0" indent="0">
              <a:buNone/>
            </a:pPr>
            <a:r>
              <a:rPr lang="en-US" sz="4800" b="1" i="1" dirty="0">
                <a:effectLst/>
                <a:latin typeface="Times New Roman" panose="02020603050405020304" pitchFamily="18" charset="0"/>
                <a:ea typeface="Calibri" panose="020F0502020204030204" pitchFamily="34" charset="0"/>
              </a:rPr>
              <a:t>“… </a:t>
            </a:r>
            <a:r>
              <a:rPr lang="en-US" sz="4800" b="1" i="1" u="sng" dirty="0">
                <a:solidFill>
                  <a:srgbClr val="FFFF00"/>
                </a:solidFill>
                <a:effectLst/>
                <a:latin typeface="Times New Roman" panose="02020603050405020304" pitchFamily="18" charset="0"/>
                <a:ea typeface="Calibri" panose="020F0502020204030204" pitchFamily="34" charset="0"/>
              </a:rPr>
              <a:t>according to the image of Him who created him</a:t>
            </a:r>
            <a:r>
              <a:rPr lang="en-US" sz="4800" b="1" i="1" dirty="0">
                <a:effectLst/>
                <a:latin typeface="Times New Roman" panose="02020603050405020304" pitchFamily="18" charset="0"/>
                <a:ea typeface="Calibri" panose="020F0502020204030204" pitchFamily="34" charset="0"/>
              </a:rPr>
              <a:t>, where there is neither Greek nor Jew, circumcised nor uncircumcised, barbarian, Scythian, slave nor free …”</a:t>
            </a:r>
            <a:endParaRPr lang="en-US" sz="4800" dirty="0"/>
          </a:p>
        </p:txBody>
      </p:sp>
    </p:spTree>
    <p:extLst>
      <p:ext uri="{BB962C8B-B14F-4D97-AF65-F5344CB8AC3E}">
        <p14:creationId xmlns:p14="http://schemas.microsoft.com/office/powerpoint/2010/main" val="32957824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Autofit/>
          </a:bodyPr>
          <a:lstStyle/>
          <a:p>
            <a:pPr marL="0" indent="0">
              <a:buNone/>
            </a:pPr>
            <a:r>
              <a:rPr lang="en-US" sz="4800" dirty="0"/>
              <a:t>Colossians 3:11</a:t>
            </a:r>
          </a:p>
          <a:p>
            <a:pPr marL="0" indent="0">
              <a:buNone/>
            </a:pPr>
            <a:r>
              <a:rPr lang="en-US" sz="4800" b="1" i="1" dirty="0">
                <a:effectLst/>
                <a:latin typeface="Times New Roman" panose="02020603050405020304" pitchFamily="18" charset="0"/>
                <a:ea typeface="Calibri" panose="020F0502020204030204" pitchFamily="34" charset="0"/>
              </a:rPr>
              <a:t>“… </a:t>
            </a:r>
            <a:r>
              <a:rPr lang="en-US" sz="4800" b="1" i="1" u="sng" dirty="0">
                <a:solidFill>
                  <a:srgbClr val="FFFF00"/>
                </a:solidFill>
                <a:effectLst/>
                <a:latin typeface="Times New Roman" panose="02020603050405020304" pitchFamily="18" charset="0"/>
                <a:ea typeface="Calibri" panose="020F0502020204030204" pitchFamily="34" charset="0"/>
              </a:rPr>
              <a:t>according to the image of Him who created him</a:t>
            </a:r>
            <a:r>
              <a:rPr lang="en-US" sz="4800" b="1" i="1" dirty="0">
                <a:effectLst/>
                <a:latin typeface="Times New Roman" panose="02020603050405020304" pitchFamily="18" charset="0"/>
                <a:ea typeface="Calibri" panose="020F0502020204030204" pitchFamily="34" charset="0"/>
              </a:rPr>
              <a:t>, where there is neither Greek nor Jew, circumcised nor uncircumcised, barbarian, Scythian, slave nor free, </a:t>
            </a:r>
            <a:r>
              <a:rPr lang="en-US" sz="4800" b="1" i="1" u="sng" dirty="0">
                <a:solidFill>
                  <a:srgbClr val="FFFF00"/>
                </a:solidFill>
                <a:effectLst/>
                <a:latin typeface="Times New Roman" panose="02020603050405020304" pitchFamily="18" charset="0"/>
                <a:ea typeface="Calibri" panose="020F0502020204030204" pitchFamily="34" charset="0"/>
              </a:rPr>
              <a:t>but Christ is all and in all</a:t>
            </a:r>
            <a:r>
              <a:rPr lang="en-US" sz="4800" b="1" i="1" dirty="0">
                <a:effectLst/>
                <a:latin typeface="Times New Roman" panose="02020603050405020304" pitchFamily="18" charset="0"/>
                <a:ea typeface="Calibri" panose="020F0502020204030204" pitchFamily="34" charset="0"/>
              </a:rPr>
              <a:t>.”</a:t>
            </a:r>
            <a:endParaRPr lang="en-US" sz="4800" dirty="0"/>
          </a:p>
        </p:txBody>
      </p:sp>
    </p:spTree>
    <p:extLst>
      <p:ext uri="{BB962C8B-B14F-4D97-AF65-F5344CB8AC3E}">
        <p14:creationId xmlns:p14="http://schemas.microsoft.com/office/powerpoint/2010/main" val="122603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399E8-F515-7611-E4A6-77175F0586AF}"/>
              </a:ext>
            </a:extLst>
          </p:cNvPr>
          <p:cNvSpPr>
            <a:spLocks noGrp="1"/>
          </p:cNvSpPr>
          <p:nvPr>
            <p:ph type="title"/>
          </p:nvPr>
        </p:nvSpPr>
        <p:spPr/>
        <p:txBody>
          <a:bodyPr>
            <a:normAutofit/>
          </a:bodyPr>
          <a:lstStyle/>
          <a:p>
            <a:r>
              <a:rPr lang="en-US" sz="4000" dirty="0"/>
              <a:t>3 Concerns of God regarding the believer and sin</a:t>
            </a:r>
          </a:p>
        </p:txBody>
      </p:sp>
      <p:sp>
        <p:nvSpPr>
          <p:cNvPr id="3" name="Content Placeholder 2">
            <a:extLst>
              <a:ext uri="{FF2B5EF4-FFF2-40B4-BE49-F238E27FC236}">
                <a16:creationId xmlns:a16="http://schemas.microsoft.com/office/drawing/2014/main" id="{273C5423-A288-AA2F-CE48-565D3AD5AC9F}"/>
              </a:ext>
            </a:extLst>
          </p:cNvPr>
          <p:cNvSpPr>
            <a:spLocks noGrp="1"/>
          </p:cNvSpPr>
          <p:nvPr>
            <p:ph idx="1"/>
          </p:nvPr>
        </p:nvSpPr>
        <p:spPr/>
        <p:txBody>
          <a:bodyPr>
            <a:normAutofit/>
          </a:bodyPr>
          <a:lstStyle/>
          <a:p>
            <a:r>
              <a:rPr lang="en-US" sz="5400" dirty="0"/>
              <a:t>Loss of Fellowship</a:t>
            </a:r>
          </a:p>
        </p:txBody>
      </p:sp>
    </p:spTree>
    <p:extLst>
      <p:ext uri="{BB962C8B-B14F-4D97-AF65-F5344CB8AC3E}">
        <p14:creationId xmlns:p14="http://schemas.microsoft.com/office/powerpoint/2010/main" val="31162418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Autofit/>
          </a:bodyPr>
          <a:lstStyle/>
          <a:p>
            <a:pPr marL="0" indent="0">
              <a:buNone/>
            </a:pPr>
            <a:endParaRPr lang="en-US" sz="4800" dirty="0"/>
          </a:p>
          <a:p>
            <a:pPr marL="0" indent="0">
              <a:buNone/>
            </a:pPr>
            <a:r>
              <a:rPr lang="en-US" sz="4800" dirty="0"/>
              <a:t>Galatians 3:28</a:t>
            </a:r>
          </a:p>
          <a:p>
            <a:pPr marL="0" indent="0">
              <a:buNone/>
            </a:pPr>
            <a:r>
              <a:rPr lang="en-US" sz="4800" b="1" i="1" dirty="0">
                <a:effectLst/>
                <a:latin typeface="Times New Roman" panose="02020603050405020304" pitchFamily="18" charset="0"/>
                <a:ea typeface="Calibri" panose="020F0502020204030204" pitchFamily="34" charset="0"/>
              </a:rPr>
              <a:t>“There is neither Jew nor Greek, there is neither slave for free, there is neither male nor female; for you are all one in Christ Jesus.”</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25240343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rmAutofit/>
          </a:bodyPr>
          <a:lstStyle/>
          <a:p>
            <a:pPr marL="0" indent="0">
              <a:buNone/>
            </a:pPr>
            <a:r>
              <a:rPr lang="en-US" sz="4800" dirty="0"/>
              <a:t>Colossians 3:12</a:t>
            </a:r>
          </a:p>
          <a:p>
            <a:pPr marL="0" indent="0">
              <a:buNone/>
            </a:pPr>
            <a:r>
              <a:rPr lang="en-US" sz="4800" b="1" i="1" dirty="0">
                <a:effectLst/>
                <a:latin typeface="Times New Roman" panose="02020603050405020304" pitchFamily="18" charset="0"/>
                <a:ea typeface="Calibri" panose="020F0502020204030204" pitchFamily="34" charset="0"/>
              </a:rPr>
              <a:t>“</a:t>
            </a:r>
            <a:r>
              <a:rPr lang="en-US" sz="4800" b="1" i="1" dirty="0">
                <a:solidFill>
                  <a:srgbClr val="FFFF00"/>
                </a:solidFill>
                <a:effectLst/>
                <a:latin typeface="Times New Roman" panose="02020603050405020304" pitchFamily="18" charset="0"/>
                <a:ea typeface="Calibri" panose="020F0502020204030204" pitchFamily="34" charset="0"/>
              </a:rPr>
              <a:t>Therefore, as the elect of God, holy and beloved</a:t>
            </a:r>
            <a:r>
              <a:rPr lang="en-US" sz="4800" b="1" i="1"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3026789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rmAutofit/>
          </a:bodyPr>
          <a:lstStyle/>
          <a:p>
            <a:pPr marL="0" indent="0">
              <a:buNone/>
            </a:pPr>
            <a:r>
              <a:rPr lang="en-US" sz="4800" dirty="0"/>
              <a:t>Colossians 3:12</a:t>
            </a:r>
          </a:p>
          <a:p>
            <a:pPr marL="0" indent="0">
              <a:buNone/>
            </a:pPr>
            <a:r>
              <a:rPr lang="en-US" sz="4800" b="1" i="1" dirty="0">
                <a:effectLst/>
                <a:latin typeface="Times New Roman" panose="02020603050405020304" pitchFamily="18" charset="0"/>
                <a:ea typeface="Calibri" panose="020F0502020204030204" pitchFamily="34" charset="0"/>
              </a:rPr>
              <a:t>“</a:t>
            </a:r>
            <a:r>
              <a:rPr lang="en-US" sz="4800" b="1" i="1" dirty="0">
                <a:solidFill>
                  <a:srgbClr val="FFFF00"/>
                </a:solidFill>
                <a:effectLst/>
                <a:latin typeface="Times New Roman" panose="02020603050405020304" pitchFamily="18" charset="0"/>
                <a:ea typeface="Calibri" panose="020F0502020204030204" pitchFamily="34" charset="0"/>
              </a:rPr>
              <a:t>Therefore, as the elect of God, holy and beloved</a:t>
            </a:r>
            <a:r>
              <a:rPr lang="en-US" sz="4800" b="1" i="1" dirty="0">
                <a:effectLst/>
                <a:latin typeface="Times New Roman" panose="02020603050405020304" pitchFamily="18" charset="0"/>
                <a:ea typeface="Calibri" panose="020F0502020204030204" pitchFamily="34" charset="0"/>
              </a:rPr>
              <a:t>, </a:t>
            </a:r>
          </a:p>
          <a:p>
            <a:pPr marL="0" indent="0">
              <a:buNone/>
            </a:pPr>
            <a:endParaRPr lang="en-US" sz="4800" b="1" i="1" dirty="0">
              <a:latin typeface="Times New Roman" panose="02020603050405020304" pitchFamily="18" charset="0"/>
            </a:endParaRPr>
          </a:p>
          <a:p>
            <a:pPr marL="0" indent="0">
              <a:buNone/>
            </a:pPr>
            <a:r>
              <a:rPr lang="en-US" sz="4800" b="1" i="1" dirty="0">
                <a:solidFill>
                  <a:srgbClr val="00B0F0"/>
                </a:solidFill>
                <a:effectLst/>
                <a:latin typeface="Times New Roman" panose="02020603050405020304" pitchFamily="18" charset="0"/>
                <a:ea typeface="Calibri" panose="020F0502020204030204" pitchFamily="34" charset="0"/>
              </a:rPr>
              <a:t>“Since you are the elect </a:t>
            </a:r>
            <a:r>
              <a:rPr lang="en-US" sz="4800" dirty="0">
                <a:solidFill>
                  <a:srgbClr val="00B0F0"/>
                </a:solidFill>
                <a:effectLst/>
                <a:latin typeface="Times New Roman" panose="02020603050405020304" pitchFamily="18" charset="0"/>
                <a:ea typeface="Calibri" panose="020F0502020204030204" pitchFamily="34" charset="0"/>
              </a:rPr>
              <a:t>[i.e., saints]</a:t>
            </a:r>
            <a:r>
              <a:rPr lang="en-US" sz="4800" b="1" i="1" dirty="0">
                <a:solidFill>
                  <a:srgbClr val="00B0F0"/>
                </a:solidFill>
                <a:effectLst/>
                <a:latin typeface="Times New Roman" panose="02020603050405020304" pitchFamily="18" charset="0"/>
                <a:ea typeface="Calibri" panose="020F0502020204030204" pitchFamily="34" charset="0"/>
              </a:rPr>
              <a:t> of God </a:t>
            </a:r>
            <a:r>
              <a:rPr lang="en-US" sz="4800" dirty="0">
                <a:solidFill>
                  <a:srgbClr val="00B0F0"/>
                </a:solidFill>
                <a:effectLst/>
                <a:latin typeface="Times New Roman" panose="02020603050405020304" pitchFamily="18" charset="0"/>
                <a:ea typeface="Calibri" panose="020F0502020204030204" pitchFamily="34" charset="0"/>
              </a:rPr>
              <a:t>[that are]</a:t>
            </a:r>
            <a:r>
              <a:rPr lang="en-US" sz="4800" b="1" i="1" dirty="0">
                <a:solidFill>
                  <a:srgbClr val="00B0F0"/>
                </a:solidFill>
                <a:effectLst/>
                <a:latin typeface="Times New Roman" panose="02020603050405020304" pitchFamily="18" charset="0"/>
                <a:ea typeface="Calibri" panose="020F0502020204030204" pitchFamily="34" charset="0"/>
              </a:rPr>
              <a:t> holy and beloved …”.</a:t>
            </a:r>
            <a:r>
              <a:rPr lang="en-US" sz="4800" dirty="0">
                <a:solidFill>
                  <a:srgbClr val="00B0F0"/>
                </a:solidFill>
                <a:effectLst/>
                <a:latin typeface="Times New Roman" panose="02020603050405020304" pitchFamily="18" charset="0"/>
                <a:ea typeface="Calibri" panose="020F0502020204030204" pitchFamily="34" charset="0"/>
              </a:rPr>
              <a:t> </a:t>
            </a:r>
            <a:endParaRPr lang="en-US" sz="4800" dirty="0">
              <a:solidFill>
                <a:srgbClr val="00B0F0"/>
              </a:solidFill>
            </a:endParaRPr>
          </a:p>
        </p:txBody>
      </p:sp>
    </p:spTree>
    <p:extLst>
      <p:ext uri="{BB962C8B-B14F-4D97-AF65-F5344CB8AC3E}">
        <p14:creationId xmlns:p14="http://schemas.microsoft.com/office/powerpoint/2010/main" val="630360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rmAutofit/>
          </a:bodyPr>
          <a:lstStyle/>
          <a:p>
            <a:pPr marL="0" indent="0">
              <a:buNone/>
            </a:pPr>
            <a:r>
              <a:rPr lang="en-US" sz="4800" dirty="0"/>
              <a:t>Colossians 3:12-13</a:t>
            </a:r>
          </a:p>
          <a:p>
            <a:pPr marL="0" indent="0">
              <a:buNone/>
            </a:pPr>
            <a:r>
              <a:rPr lang="en-US" sz="4800" b="1" i="1" dirty="0">
                <a:effectLst/>
                <a:latin typeface="Times New Roman" panose="02020603050405020304" pitchFamily="18" charset="0"/>
                <a:ea typeface="Calibri" panose="020F0502020204030204" pitchFamily="34" charset="0"/>
              </a:rPr>
              <a:t>“Therefore, as the elect of God, holy and beloved, </a:t>
            </a:r>
            <a:r>
              <a:rPr lang="en-US" sz="4800" b="1" i="1" u="sng" dirty="0">
                <a:solidFill>
                  <a:srgbClr val="FFFF00"/>
                </a:solidFill>
                <a:effectLst/>
                <a:latin typeface="Times New Roman" panose="02020603050405020304" pitchFamily="18" charset="0"/>
                <a:ea typeface="Calibri" panose="020F0502020204030204" pitchFamily="34" charset="0"/>
              </a:rPr>
              <a:t>put on</a:t>
            </a:r>
            <a:r>
              <a:rPr lang="en-US" sz="4800" b="1" i="1" dirty="0">
                <a:effectLst/>
                <a:latin typeface="Times New Roman" panose="02020603050405020304" pitchFamily="18" charset="0"/>
                <a:ea typeface="Calibri" panose="020F0502020204030204" pitchFamily="34" charset="0"/>
              </a:rPr>
              <a:t> tender mercies, kindness, humility, meekness, longsuffering; bearing with one another, and forgiving one another …”.</a:t>
            </a:r>
            <a:endParaRPr lang="en-US" sz="4800" dirty="0"/>
          </a:p>
        </p:txBody>
      </p:sp>
    </p:spTree>
    <p:extLst>
      <p:ext uri="{BB962C8B-B14F-4D97-AF65-F5344CB8AC3E}">
        <p14:creationId xmlns:p14="http://schemas.microsoft.com/office/powerpoint/2010/main" val="7179496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rmAutofit/>
          </a:bodyPr>
          <a:lstStyle/>
          <a:p>
            <a:pPr marL="0" indent="0">
              <a:buNone/>
            </a:pPr>
            <a:r>
              <a:rPr lang="en-US" sz="4800" dirty="0"/>
              <a:t>Colossians 3:12-13</a:t>
            </a:r>
          </a:p>
          <a:p>
            <a:pPr marL="0" indent="0">
              <a:buNone/>
            </a:pPr>
            <a:r>
              <a:rPr lang="en-US" sz="4800" b="1" i="1" dirty="0">
                <a:effectLst/>
                <a:latin typeface="Times New Roman" panose="02020603050405020304" pitchFamily="18" charset="0"/>
                <a:ea typeface="Calibri" panose="020F0502020204030204" pitchFamily="34" charset="0"/>
              </a:rPr>
              <a:t>“Therefore, as the elect of God, holy and beloved, put on </a:t>
            </a:r>
            <a:r>
              <a:rPr lang="en-US" sz="4800" b="1" i="1" dirty="0">
                <a:solidFill>
                  <a:srgbClr val="FFFF00"/>
                </a:solidFill>
                <a:effectLst/>
                <a:latin typeface="Times New Roman" panose="02020603050405020304" pitchFamily="18" charset="0"/>
                <a:ea typeface="Calibri" panose="020F0502020204030204" pitchFamily="34" charset="0"/>
              </a:rPr>
              <a:t>tender mercies</a:t>
            </a:r>
            <a:r>
              <a:rPr lang="en-US" sz="4800" b="1" i="1" dirty="0">
                <a:effectLst/>
                <a:latin typeface="Times New Roman" panose="02020603050405020304" pitchFamily="18" charset="0"/>
                <a:ea typeface="Calibri" panose="020F0502020204030204" pitchFamily="34" charset="0"/>
              </a:rPr>
              <a:t>, kindness, humility, meekness, longsuffering; bearing with one another, and forgiving one another …”.</a:t>
            </a:r>
            <a:endParaRPr lang="en-US" sz="4800" dirty="0"/>
          </a:p>
        </p:txBody>
      </p:sp>
    </p:spTree>
    <p:extLst>
      <p:ext uri="{BB962C8B-B14F-4D97-AF65-F5344CB8AC3E}">
        <p14:creationId xmlns:p14="http://schemas.microsoft.com/office/powerpoint/2010/main" val="40082273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rmAutofit/>
          </a:bodyPr>
          <a:lstStyle/>
          <a:p>
            <a:pPr marL="0" indent="0">
              <a:buNone/>
            </a:pPr>
            <a:endParaRPr lang="en-US" sz="4800" dirty="0"/>
          </a:p>
          <a:p>
            <a:pPr marL="0" indent="0">
              <a:buNone/>
            </a:pPr>
            <a:endParaRPr lang="en-US" sz="4800" dirty="0"/>
          </a:p>
          <a:p>
            <a:pPr marL="0" indent="0">
              <a:buNone/>
            </a:pPr>
            <a:r>
              <a:rPr lang="en-US" sz="4800" dirty="0"/>
              <a:t>John 11:35</a:t>
            </a:r>
          </a:p>
          <a:p>
            <a:pPr marL="0" indent="0">
              <a:buNone/>
            </a:pPr>
            <a:r>
              <a:rPr lang="en-US" sz="4800" b="1" i="1" dirty="0">
                <a:effectLst/>
                <a:latin typeface="Times New Roman" panose="02020603050405020304" pitchFamily="18" charset="0"/>
                <a:ea typeface="Calibri" panose="020F0502020204030204" pitchFamily="34" charset="0"/>
              </a:rPr>
              <a:t>“Jesus wept.”</a:t>
            </a:r>
            <a:endParaRPr lang="en-US" sz="4800" dirty="0"/>
          </a:p>
        </p:txBody>
      </p:sp>
    </p:spTree>
    <p:extLst>
      <p:ext uri="{BB962C8B-B14F-4D97-AF65-F5344CB8AC3E}">
        <p14:creationId xmlns:p14="http://schemas.microsoft.com/office/powerpoint/2010/main" val="27394892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rmAutofit/>
          </a:bodyPr>
          <a:lstStyle/>
          <a:p>
            <a:pPr marL="0" indent="0">
              <a:buNone/>
            </a:pPr>
            <a:r>
              <a:rPr lang="en-US" sz="4800" dirty="0"/>
              <a:t>Luke 19:41-44</a:t>
            </a:r>
          </a:p>
          <a:p>
            <a:pPr marL="0" indent="0">
              <a:buNone/>
            </a:pPr>
            <a:r>
              <a:rPr lang="en-US" sz="4800" b="1" i="1" dirty="0">
                <a:effectLst/>
                <a:latin typeface="Times New Roman" panose="02020603050405020304" pitchFamily="18" charset="0"/>
                <a:ea typeface="Calibri" panose="020F0502020204030204" pitchFamily="34" charset="0"/>
              </a:rPr>
              <a:t>“Now as He drew near, He saw the city and wept over it, saying, “If you had known, even you, especially in this your day, the things that make for your peace!  But now they are hidden from your eyes.  For days will come upon you when your enemies will build an embankment</a:t>
            </a:r>
            <a:endParaRPr lang="en-US" sz="4800" dirty="0"/>
          </a:p>
        </p:txBody>
      </p:sp>
    </p:spTree>
    <p:extLst>
      <p:ext uri="{BB962C8B-B14F-4D97-AF65-F5344CB8AC3E}">
        <p14:creationId xmlns:p14="http://schemas.microsoft.com/office/powerpoint/2010/main" val="22644465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rmAutofit/>
          </a:bodyPr>
          <a:lstStyle/>
          <a:p>
            <a:pPr marL="0" indent="0">
              <a:buNone/>
            </a:pPr>
            <a:r>
              <a:rPr lang="en-US" sz="4800" dirty="0"/>
              <a:t>Luke 19:41-44</a:t>
            </a:r>
          </a:p>
          <a:p>
            <a:pPr marL="0" indent="0">
              <a:buNone/>
            </a:pPr>
            <a:r>
              <a:rPr lang="en-US" sz="4800" b="1" i="1" dirty="0">
                <a:effectLst/>
                <a:latin typeface="Times New Roman" panose="02020603050405020304" pitchFamily="18" charset="0"/>
                <a:ea typeface="Calibri" panose="020F0502020204030204" pitchFamily="34" charset="0"/>
              </a:rPr>
              <a:t>around you, surround you and close you in on every side, and level you, and your children within you, to the ground; and they will not leave in you one stone upon another, because you did not know the time of your visitation.”</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13132114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rmAutofit/>
          </a:bodyPr>
          <a:lstStyle/>
          <a:p>
            <a:pPr marL="0" indent="0">
              <a:buNone/>
            </a:pPr>
            <a:r>
              <a:rPr lang="en-US" sz="3400" i="1" dirty="0">
                <a:effectLst/>
                <a:latin typeface="Times New Roman" panose="02020603050405020304" pitchFamily="18" charset="0"/>
                <a:ea typeface="Calibri" panose="020F0502020204030204" pitchFamily="34" charset="0"/>
              </a:rPr>
              <a:t>“Jesus addressed Jerusalem as representative of its inhabitants and leaders.  The Triumphal Entry furnished an ideal setting for a full-scale joyous reception of the Messiah.  Sadly, the Pharisee’s request represented the predominant response of the city and its leaders.  The Gospel narrative began with the expectation of peace for the Jewish nation in keeping with OT promises.  Instead, they would now experience the disastrous destruction of the Jewish War of 66-70.  The salvation expected by Simeon would await the Second Coming of the Messiah.”</a:t>
            </a:r>
          </a:p>
          <a:p>
            <a:pPr marL="0" indent="0">
              <a:buNone/>
            </a:pPr>
            <a:r>
              <a:rPr lang="en-US" sz="3400" dirty="0">
                <a:latin typeface="Times New Roman" panose="02020603050405020304" pitchFamily="18" charset="0"/>
              </a:rPr>
              <a:t>                              The Grace New Testament Commentary</a:t>
            </a:r>
            <a:endParaRPr lang="en-US" sz="3400" dirty="0"/>
          </a:p>
        </p:txBody>
      </p:sp>
    </p:spTree>
    <p:extLst>
      <p:ext uri="{BB962C8B-B14F-4D97-AF65-F5344CB8AC3E}">
        <p14:creationId xmlns:p14="http://schemas.microsoft.com/office/powerpoint/2010/main" val="22304935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rmAutofit/>
          </a:bodyPr>
          <a:lstStyle/>
          <a:p>
            <a:pPr marL="0" indent="0">
              <a:buNone/>
            </a:pPr>
            <a:endParaRPr lang="en-US" sz="4800" dirty="0"/>
          </a:p>
          <a:p>
            <a:pPr marL="0" indent="0">
              <a:buNone/>
            </a:pPr>
            <a:endParaRPr lang="en-US" sz="4800" dirty="0"/>
          </a:p>
          <a:p>
            <a:pPr marL="0" indent="0">
              <a:buNone/>
            </a:pPr>
            <a:r>
              <a:rPr lang="en-US" sz="4800" dirty="0"/>
              <a:t>Luke 23:34</a:t>
            </a:r>
          </a:p>
          <a:p>
            <a:pPr marL="0" indent="0">
              <a:buNone/>
            </a:pPr>
            <a:r>
              <a:rPr lang="en-US" sz="4800" b="1" i="1" dirty="0">
                <a:effectLst/>
                <a:latin typeface="Times New Roman" panose="02020603050405020304" pitchFamily="18" charset="0"/>
                <a:ea typeface="Calibri" panose="020F0502020204030204" pitchFamily="34" charset="0"/>
              </a:rPr>
              <a:t>“Father, forgive them, for they do not know what they do.”</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2934350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rmAutofit/>
          </a:bodyPr>
          <a:lstStyle/>
          <a:p>
            <a:pPr marL="0" indent="0">
              <a:buNone/>
            </a:pPr>
            <a:endParaRPr lang="en-US" sz="4800" dirty="0"/>
          </a:p>
          <a:p>
            <a:pPr marL="0" indent="0">
              <a:buNone/>
            </a:pPr>
            <a:r>
              <a:rPr lang="en-US" sz="4800" dirty="0"/>
              <a:t>1 John 1:9</a:t>
            </a:r>
          </a:p>
          <a:p>
            <a:pPr marL="0" indent="0">
              <a:buNone/>
            </a:pPr>
            <a:r>
              <a:rPr lang="en-US" sz="4800" b="1" i="1" dirty="0">
                <a:effectLst/>
                <a:latin typeface="Times New Roman" panose="02020603050405020304" pitchFamily="18" charset="0"/>
                <a:ea typeface="Calibri" panose="020F0502020204030204" pitchFamily="34" charset="0"/>
              </a:rPr>
              <a:t>“If we confess our sins, He is faithful and just to forgive us our sins and to cleanse us from all unrighteousness.”</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1366952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rmAutofit/>
          </a:bodyPr>
          <a:lstStyle/>
          <a:p>
            <a:pPr marL="0" indent="0">
              <a:buNone/>
            </a:pPr>
            <a:r>
              <a:rPr lang="en-US" sz="4800" dirty="0"/>
              <a:t>Colossians 3:12-13</a:t>
            </a:r>
          </a:p>
          <a:p>
            <a:pPr marL="0" indent="0">
              <a:buNone/>
            </a:pPr>
            <a:r>
              <a:rPr lang="en-US" sz="4800" b="1" i="1" dirty="0">
                <a:effectLst/>
                <a:latin typeface="Times New Roman" panose="02020603050405020304" pitchFamily="18" charset="0"/>
                <a:ea typeface="Calibri" panose="020F0502020204030204" pitchFamily="34" charset="0"/>
              </a:rPr>
              <a:t>“Therefore, as the elect of God, holy and beloved, put on tender mercies, </a:t>
            </a:r>
            <a:r>
              <a:rPr lang="en-US" sz="4800" b="1" i="1" dirty="0">
                <a:solidFill>
                  <a:srgbClr val="FFFF00"/>
                </a:solidFill>
                <a:effectLst/>
                <a:latin typeface="Times New Roman" panose="02020603050405020304" pitchFamily="18" charset="0"/>
                <a:ea typeface="Calibri" panose="020F0502020204030204" pitchFamily="34" charset="0"/>
              </a:rPr>
              <a:t>kindness</a:t>
            </a:r>
            <a:r>
              <a:rPr lang="en-US" sz="4800" b="1" i="1" dirty="0">
                <a:effectLst/>
                <a:latin typeface="Times New Roman" panose="02020603050405020304" pitchFamily="18" charset="0"/>
                <a:ea typeface="Calibri" panose="020F0502020204030204" pitchFamily="34" charset="0"/>
              </a:rPr>
              <a:t>, humility, meekness, longsuffering; bearing with one another, and forgiving one another …”.</a:t>
            </a:r>
            <a:endParaRPr lang="en-US" sz="4800" dirty="0"/>
          </a:p>
        </p:txBody>
      </p:sp>
    </p:spTree>
    <p:extLst>
      <p:ext uri="{BB962C8B-B14F-4D97-AF65-F5344CB8AC3E}">
        <p14:creationId xmlns:p14="http://schemas.microsoft.com/office/powerpoint/2010/main" val="22946576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rmAutofit/>
          </a:bodyPr>
          <a:lstStyle/>
          <a:p>
            <a:pPr marL="0" indent="0">
              <a:buNone/>
            </a:pPr>
            <a:r>
              <a:rPr lang="en-US" sz="4800" dirty="0"/>
              <a:t>Colossians 3:12-13 (KJV)</a:t>
            </a:r>
          </a:p>
          <a:p>
            <a:pPr marL="0" indent="0">
              <a:buNone/>
            </a:pPr>
            <a:r>
              <a:rPr lang="en-US" sz="4800" b="1" i="1" dirty="0">
                <a:effectLst/>
                <a:latin typeface="Times New Roman" panose="02020603050405020304" pitchFamily="18" charset="0"/>
                <a:ea typeface="Calibri" panose="020F0502020204030204" pitchFamily="34" charset="0"/>
              </a:rPr>
              <a:t>“Put on therefore, as the elect of God, holy and beloved, </a:t>
            </a:r>
            <a:r>
              <a:rPr lang="en-US" sz="4800" b="1" i="1" dirty="0">
                <a:solidFill>
                  <a:srgbClr val="FFFF00"/>
                </a:solidFill>
                <a:effectLst/>
                <a:latin typeface="Times New Roman" panose="02020603050405020304" pitchFamily="18" charset="0"/>
                <a:ea typeface="Calibri" panose="020F0502020204030204" pitchFamily="34" charset="0"/>
              </a:rPr>
              <a:t>bowels of mercies </a:t>
            </a:r>
            <a:r>
              <a:rPr lang="en-US" sz="4800" b="1" i="1" dirty="0">
                <a:solidFill>
                  <a:srgbClr val="00B0F0"/>
                </a:solidFill>
                <a:effectLst/>
                <a:latin typeface="Times New Roman" panose="02020603050405020304" pitchFamily="18" charset="0"/>
                <a:ea typeface="Calibri" panose="020F0502020204030204" pitchFamily="34" charset="0"/>
              </a:rPr>
              <a:t>(tender mercies NKJV)</a:t>
            </a:r>
            <a:r>
              <a:rPr lang="en-US" sz="4800" b="1" i="1" dirty="0">
                <a:effectLst/>
                <a:latin typeface="Times New Roman" panose="02020603050405020304" pitchFamily="18" charset="0"/>
                <a:ea typeface="Calibri" panose="020F0502020204030204" pitchFamily="34" charset="0"/>
              </a:rPr>
              <a:t>, kindness, humbleness of mind, meekness, longsuffering; forbearing one another, </a:t>
            </a:r>
            <a:r>
              <a:rPr lang="en-US" sz="4800" b="1" i="1" dirty="0">
                <a:latin typeface="Times New Roman" panose="02020603050405020304" pitchFamily="18" charset="0"/>
                <a:ea typeface="Calibri" panose="020F0502020204030204" pitchFamily="34" charset="0"/>
              </a:rPr>
              <a:t>and forgiving one another …”.</a:t>
            </a:r>
            <a:endParaRPr lang="en-US" sz="4800" dirty="0"/>
          </a:p>
        </p:txBody>
      </p:sp>
    </p:spTree>
    <p:extLst>
      <p:ext uri="{BB962C8B-B14F-4D97-AF65-F5344CB8AC3E}">
        <p14:creationId xmlns:p14="http://schemas.microsoft.com/office/powerpoint/2010/main" val="23903825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Autofit/>
          </a:bodyPr>
          <a:lstStyle/>
          <a:p>
            <a:pPr marL="0" indent="0">
              <a:buNone/>
            </a:pPr>
            <a:r>
              <a:rPr lang="en-US" sz="4400" dirty="0"/>
              <a:t>Bowels … </a:t>
            </a:r>
          </a:p>
          <a:p>
            <a:pPr marL="0" indent="0">
              <a:buNone/>
            </a:pPr>
            <a:r>
              <a:rPr lang="en-US" sz="4400" i="1" dirty="0">
                <a:effectLst/>
                <a:latin typeface="Times New Roman" panose="02020603050405020304" pitchFamily="18" charset="0"/>
                <a:ea typeface="Calibri" panose="020F0502020204030204" pitchFamily="34" charset="0"/>
              </a:rPr>
              <a:t>1) bowels, intestines, (the heart, lungs, liver, etc.) a. bowels b. the bowels were regarded as the seat of the more violent passions, such as anger and love; but by the Hebrews as the seat of the tenderer affections, esp. kindness, benevolence, compassion; hence our heart (tender mercies, affections, etc.) c. a hear in which mercy resides.</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40119874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Autofit/>
          </a:bodyPr>
          <a:lstStyle/>
          <a:p>
            <a:pPr marL="0" indent="0">
              <a:buNone/>
            </a:pPr>
            <a:r>
              <a:rPr lang="en-US" sz="4400" dirty="0"/>
              <a:t>Mercies (Thayer’s) … </a:t>
            </a:r>
          </a:p>
          <a:p>
            <a:pPr marL="742950" indent="-742950">
              <a:buAutoNum type="arabicParenR"/>
            </a:pPr>
            <a:r>
              <a:rPr lang="en-US" sz="4400" i="1" dirty="0">
                <a:effectLst/>
                <a:latin typeface="Times New Roman" panose="02020603050405020304" pitchFamily="18" charset="0"/>
                <a:ea typeface="Calibri" panose="020F0502020204030204" pitchFamily="34" charset="0"/>
              </a:rPr>
              <a:t>compassion, pity, mercy a. bowels in which compassion resides, a heart of compassion b. emotions, longings, manifestations of pity.</a:t>
            </a:r>
            <a:r>
              <a:rPr lang="en-US" sz="4400" dirty="0">
                <a:effectLst/>
                <a:latin typeface="Times New Roman" panose="02020603050405020304" pitchFamily="18" charset="0"/>
                <a:ea typeface="Calibri" panose="020F0502020204030204" pitchFamily="34" charset="0"/>
              </a:rPr>
              <a:t> </a:t>
            </a:r>
          </a:p>
          <a:p>
            <a:pPr marL="0" indent="0">
              <a:buNone/>
            </a:pPr>
            <a:r>
              <a:rPr lang="en-US" sz="4400" dirty="0">
                <a:latin typeface="Times New Roman" panose="02020603050405020304" pitchFamily="18" charset="0"/>
              </a:rPr>
              <a:t>(Strong’s)</a:t>
            </a:r>
          </a:p>
          <a:p>
            <a:pPr marL="0" indent="0">
              <a:buNone/>
            </a:pPr>
            <a:r>
              <a:rPr lang="en-US" sz="4400" i="1" dirty="0">
                <a:effectLst/>
                <a:latin typeface="Times New Roman" panose="02020603050405020304" pitchFamily="18" charset="0"/>
                <a:ea typeface="Calibri" panose="020F0502020204030204" pitchFamily="34" charset="0"/>
              </a:rPr>
              <a:t>“usefulness that is moral excellence (in character or demeanor): - gentleness, goodness, kindness”.</a:t>
            </a:r>
            <a:r>
              <a:rPr lang="en-US" sz="4400" dirty="0">
                <a:effectLst/>
                <a:latin typeface="Times New Roman" panose="02020603050405020304" pitchFamily="18" charset="0"/>
                <a:ea typeface="Calibri" panose="020F0502020204030204" pitchFamily="34" charset="0"/>
              </a:rPr>
              <a:t> </a:t>
            </a:r>
            <a:endParaRPr lang="en-US" sz="4400" dirty="0">
              <a:latin typeface="Times New Roman" panose="02020603050405020304" pitchFamily="18" charset="0"/>
            </a:endParaRPr>
          </a:p>
        </p:txBody>
      </p:sp>
    </p:spTree>
    <p:extLst>
      <p:ext uri="{BB962C8B-B14F-4D97-AF65-F5344CB8AC3E}">
        <p14:creationId xmlns:p14="http://schemas.microsoft.com/office/powerpoint/2010/main" val="18110868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rmAutofit/>
          </a:bodyPr>
          <a:lstStyle/>
          <a:p>
            <a:pPr marL="0" indent="0">
              <a:buNone/>
            </a:pPr>
            <a:r>
              <a:rPr lang="en-US" sz="4800" dirty="0"/>
              <a:t>Colossians 3:12-13</a:t>
            </a:r>
          </a:p>
          <a:p>
            <a:pPr marL="0" indent="0">
              <a:buNone/>
            </a:pPr>
            <a:r>
              <a:rPr lang="en-US" sz="4800" b="1" i="1" dirty="0">
                <a:effectLst/>
                <a:latin typeface="Times New Roman" panose="02020603050405020304" pitchFamily="18" charset="0"/>
                <a:ea typeface="Calibri" panose="020F0502020204030204" pitchFamily="34" charset="0"/>
              </a:rPr>
              <a:t>“Therefore, as the elect of God, holy and beloved, put on tender mercies, kindness, </a:t>
            </a:r>
            <a:r>
              <a:rPr lang="en-US" sz="4800" b="1" i="1" dirty="0">
                <a:solidFill>
                  <a:srgbClr val="FFFF00"/>
                </a:solidFill>
                <a:effectLst/>
                <a:latin typeface="Times New Roman" panose="02020603050405020304" pitchFamily="18" charset="0"/>
                <a:ea typeface="Calibri" panose="020F0502020204030204" pitchFamily="34" charset="0"/>
              </a:rPr>
              <a:t>humility</a:t>
            </a:r>
            <a:r>
              <a:rPr lang="en-US" sz="4800" b="1" i="1" dirty="0">
                <a:effectLst/>
                <a:latin typeface="Times New Roman" panose="02020603050405020304" pitchFamily="18" charset="0"/>
                <a:ea typeface="Calibri" panose="020F0502020204030204" pitchFamily="34" charset="0"/>
              </a:rPr>
              <a:t>, meekness, longsuffering; bearing with one another, and forgiving one another …”.</a:t>
            </a:r>
            <a:endParaRPr lang="en-US" sz="4800" dirty="0"/>
          </a:p>
        </p:txBody>
      </p:sp>
    </p:spTree>
    <p:extLst>
      <p:ext uri="{BB962C8B-B14F-4D97-AF65-F5344CB8AC3E}">
        <p14:creationId xmlns:p14="http://schemas.microsoft.com/office/powerpoint/2010/main" val="9846067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rmAutofit/>
          </a:bodyPr>
          <a:lstStyle/>
          <a:p>
            <a:pPr marL="0" indent="0">
              <a:buNone/>
            </a:pPr>
            <a:r>
              <a:rPr lang="en-US" sz="4400" dirty="0"/>
              <a:t>Philippians 2:3-4</a:t>
            </a:r>
          </a:p>
          <a:p>
            <a:pPr marL="0" indent="0">
              <a:buNone/>
            </a:pPr>
            <a:r>
              <a:rPr lang="en-US" sz="4400" b="1" i="1" dirty="0">
                <a:effectLst/>
                <a:latin typeface="Times New Roman" panose="02020603050405020304" pitchFamily="18" charset="0"/>
                <a:ea typeface="Calibri" panose="020F0502020204030204" pitchFamily="34" charset="0"/>
              </a:rPr>
              <a:t>“Do nothing from selfishness or empty conceit, but with humility of mind regard one another as more important than yourselves; do not merely look out for your own personal interests, but also for the interests of others” </a:t>
            </a:r>
            <a:r>
              <a:rPr lang="en-US" sz="4400" dirty="0">
                <a:effectLst/>
                <a:latin typeface="Times New Roman" panose="02020603050405020304" pitchFamily="18" charset="0"/>
                <a:ea typeface="Calibri" panose="020F0502020204030204" pitchFamily="34" charset="0"/>
              </a:rPr>
              <a:t>(NASB). </a:t>
            </a:r>
            <a:endParaRPr lang="en-US" sz="4400" dirty="0"/>
          </a:p>
        </p:txBody>
      </p:sp>
    </p:spTree>
    <p:extLst>
      <p:ext uri="{BB962C8B-B14F-4D97-AF65-F5344CB8AC3E}">
        <p14:creationId xmlns:p14="http://schemas.microsoft.com/office/powerpoint/2010/main" val="11750414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rmAutofit/>
          </a:bodyPr>
          <a:lstStyle/>
          <a:p>
            <a:pPr marL="0" indent="0">
              <a:buNone/>
            </a:pPr>
            <a:endParaRPr lang="en-US" sz="4800" dirty="0"/>
          </a:p>
          <a:p>
            <a:pPr marL="0" indent="0">
              <a:buNone/>
            </a:pPr>
            <a:r>
              <a:rPr lang="en-US" sz="4800" dirty="0"/>
              <a:t>Mark 10:45</a:t>
            </a:r>
          </a:p>
          <a:p>
            <a:pPr marL="0" indent="0">
              <a:buNone/>
            </a:pPr>
            <a:r>
              <a:rPr lang="en-US" sz="4800" b="1" i="1" dirty="0">
                <a:effectLst/>
                <a:latin typeface="Times New Roman" panose="02020603050405020304" pitchFamily="18" charset="0"/>
                <a:ea typeface="Calibri" panose="020F0502020204030204" pitchFamily="34" charset="0"/>
              </a:rPr>
              <a:t>“For even the Son of Man did not come to be served, but to serve, and to give His life a ransom for many.”</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3692806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rmAutofit/>
          </a:bodyPr>
          <a:lstStyle/>
          <a:p>
            <a:pPr marL="0" indent="0">
              <a:buNone/>
            </a:pPr>
            <a:r>
              <a:rPr lang="en-US" sz="4800" dirty="0"/>
              <a:t>Colossians 3:12-13</a:t>
            </a:r>
          </a:p>
          <a:p>
            <a:pPr marL="0" indent="0">
              <a:buNone/>
            </a:pPr>
            <a:r>
              <a:rPr lang="en-US" sz="4800" b="1" i="1" dirty="0">
                <a:effectLst/>
                <a:latin typeface="Times New Roman" panose="02020603050405020304" pitchFamily="18" charset="0"/>
                <a:ea typeface="Calibri" panose="020F0502020204030204" pitchFamily="34" charset="0"/>
              </a:rPr>
              <a:t>“Therefore, as the elect of God, holy and beloved, put on tender mercies, kindness, humility, </a:t>
            </a:r>
            <a:r>
              <a:rPr lang="en-US" sz="4800" b="1" i="1" dirty="0">
                <a:solidFill>
                  <a:srgbClr val="FFFF00"/>
                </a:solidFill>
                <a:effectLst/>
                <a:latin typeface="Times New Roman" panose="02020603050405020304" pitchFamily="18" charset="0"/>
                <a:ea typeface="Calibri" panose="020F0502020204030204" pitchFamily="34" charset="0"/>
              </a:rPr>
              <a:t>meekness</a:t>
            </a:r>
            <a:r>
              <a:rPr lang="en-US" sz="4800" b="1" i="1" dirty="0">
                <a:effectLst/>
                <a:latin typeface="Times New Roman" panose="02020603050405020304" pitchFamily="18" charset="0"/>
                <a:ea typeface="Calibri" panose="020F0502020204030204" pitchFamily="34" charset="0"/>
              </a:rPr>
              <a:t>, longsuffering; bearing with one another, and forgiving one another …”.</a:t>
            </a:r>
            <a:endParaRPr lang="en-US" sz="4800" dirty="0"/>
          </a:p>
        </p:txBody>
      </p:sp>
    </p:spTree>
    <p:extLst>
      <p:ext uri="{BB962C8B-B14F-4D97-AF65-F5344CB8AC3E}">
        <p14:creationId xmlns:p14="http://schemas.microsoft.com/office/powerpoint/2010/main" val="11357475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Autofit/>
          </a:bodyPr>
          <a:lstStyle/>
          <a:p>
            <a:pPr marL="0" indent="0">
              <a:buNone/>
            </a:pPr>
            <a:r>
              <a:rPr lang="en-US" sz="4400" dirty="0"/>
              <a:t>Meekness (Strong’s) … </a:t>
            </a:r>
          </a:p>
          <a:p>
            <a:pPr marL="0" indent="0">
              <a:buNone/>
            </a:pPr>
            <a:r>
              <a:rPr lang="en-US" sz="4400" i="1" dirty="0">
                <a:effectLst/>
                <a:latin typeface="Times New Roman" panose="02020603050405020304" pitchFamily="18" charset="0"/>
                <a:ea typeface="Calibri" panose="020F0502020204030204" pitchFamily="34" charset="0"/>
              </a:rPr>
              <a:t>“gentleness, by implication humility.”</a:t>
            </a:r>
            <a:r>
              <a:rPr lang="en-US" sz="4400" dirty="0">
                <a:effectLst/>
                <a:latin typeface="Times New Roman" panose="02020603050405020304" pitchFamily="18" charset="0"/>
                <a:ea typeface="Calibri" panose="020F0502020204030204" pitchFamily="34" charset="0"/>
              </a:rPr>
              <a:t> </a:t>
            </a:r>
            <a:endParaRPr lang="en-US" sz="4400" dirty="0">
              <a:latin typeface="Times New Roman" panose="02020603050405020304" pitchFamily="18" charset="0"/>
            </a:endParaRPr>
          </a:p>
        </p:txBody>
      </p:sp>
    </p:spTree>
    <p:extLst>
      <p:ext uri="{BB962C8B-B14F-4D97-AF65-F5344CB8AC3E}">
        <p14:creationId xmlns:p14="http://schemas.microsoft.com/office/powerpoint/2010/main" val="24321861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Autofit/>
          </a:bodyPr>
          <a:lstStyle/>
          <a:p>
            <a:pPr marL="0" indent="0">
              <a:buNone/>
            </a:pPr>
            <a:r>
              <a:rPr lang="en-US" sz="4400" dirty="0"/>
              <a:t>Meekness (Strong’s) … </a:t>
            </a:r>
          </a:p>
          <a:p>
            <a:pPr marL="0" indent="0">
              <a:buNone/>
            </a:pPr>
            <a:r>
              <a:rPr lang="en-US" sz="4400" i="1" dirty="0">
                <a:effectLst/>
                <a:latin typeface="Times New Roman" panose="02020603050405020304" pitchFamily="18" charset="0"/>
                <a:ea typeface="Calibri" panose="020F0502020204030204" pitchFamily="34" charset="0"/>
              </a:rPr>
              <a:t>“gentleness, by implication humility.”</a:t>
            </a:r>
          </a:p>
          <a:p>
            <a:pPr marL="0" indent="0">
              <a:buNone/>
            </a:pPr>
            <a:endParaRPr lang="en-US" sz="4400" i="1" dirty="0">
              <a:latin typeface="Times New Roman" panose="02020603050405020304" pitchFamily="18" charset="0"/>
              <a:ea typeface="Calibri" panose="020F0502020204030204" pitchFamily="34" charset="0"/>
            </a:endParaRPr>
          </a:p>
          <a:p>
            <a:pPr marL="0" indent="0">
              <a:buNone/>
            </a:pPr>
            <a:r>
              <a:rPr lang="en-US" sz="5400" i="1" dirty="0">
                <a:effectLst/>
                <a:latin typeface="Times New Roman" panose="02020603050405020304" pitchFamily="18" charset="0"/>
                <a:ea typeface="Calibri" panose="020F0502020204030204" pitchFamily="34" charset="0"/>
              </a:rPr>
              <a:t>“… it can be viewed as strength subdued.  It takes a strong individual to keep from showing his strength.”</a:t>
            </a:r>
            <a:r>
              <a:rPr lang="en-US" sz="5400" dirty="0">
                <a:effectLst/>
                <a:latin typeface="Times New Roman" panose="02020603050405020304" pitchFamily="18" charset="0"/>
                <a:ea typeface="Calibri" panose="020F0502020204030204" pitchFamily="34" charset="0"/>
              </a:rPr>
              <a:t>  </a:t>
            </a:r>
            <a:endParaRPr lang="en-US" sz="5400" dirty="0">
              <a:latin typeface="Times New Roman" panose="02020603050405020304" pitchFamily="18" charset="0"/>
            </a:endParaRPr>
          </a:p>
        </p:txBody>
      </p:sp>
    </p:spTree>
    <p:extLst>
      <p:ext uri="{BB962C8B-B14F-4D97-AF65-F5344CB8AC3E}">
        <p14:creationId xmlns:p14="http://schemas.microsoft.com/office/powerpoint/2010/main" val="3870047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399E8-F515-7611-E4A6-77175F0586AF}"/>
              </a:ext>
            </a:extLst>
          </p:cNvPr>
          <p:cNvSpPr>
            <a:spLocks noGrp="1"/>
          </p:cNvSpPr>
          <p:nvPr>
            <p:ph type="title"/>
          </p:nvPr>
        </p:nvSpPr>
        <p:spPr/>
        <p:txBody>
          <a:bodyPr>
            <a:normAutofit/>
          </a:bodyPr>
          <a:lstStyle/>
          <a:p>
            <a:r>
              <a:rPr lang="en-US" sz="4000" dirty="0"/>
              <a:t>3 Concerns of God regarding the believer and sin</a:t>
            </a:r>
          </a:p>
        </p:txBody>
      </p:sp>
      <p:sp>
        <p:nvSpPr>
          <p:cNvPr id="3" name="Content Placeholder 2">
            <a:extLst>
              <a:ext uri="{FF2B5EF4-FFF2-40B4-BE49-F238E27FC236}">
                <a16:creationId xmlns:a16="http://schemas.microsoft.com/office/drawing/2014/main" id="{273C5423-A288-AA2F-CE48-565D3AD5AC9F}"/>
              </a:ext>
            </a:extLst>
          </p:cNvPr>
          <p:cNvSpPr>
            <a:spLocks noGrp="1"/>
          </p:cNvSpPr>
          <p:nvPr>
            <p:ph idx="1"/>
          </p:nvPr>
        </p:nvSpPr>
        <p:spPr/>
        <p:txBody>
          <a:bodyPr>
            <a:normAutofit/>
          </a:bodyPr>
          <a:lstStyle/>
          <a:p>
            <a:r>
              <a:rPr lang="en-US" sz="5400" dirty="0"/>
              <a:t>Loss of Fellowship</a:t>
            </a:r>
          </a:p>
          <a:p>
            <a:endParaRPr lang="en-US" sz="5400" dirty="0"/>
          </a:p>
          <a:p>
            <a:r>
              <a:rPr lang="en-US" sz="5400" dirty="0"/>
              <a:t>Loss of Reward</a:t>
            </a:r>
          </a:p>
        </p:txBody>
      </p:sp>
    </p:spTree>
    <p:extLst>
      <p:ext uri="{BB962C8B-B14F-4D97-AF65-F5344CB8AC3E}">
        <p14:creationId xmlns:p14="http://schemas.microsoft.com/office/powerpoint/2010/main" val="37473167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Autofit/>
          </a:bodyPr>
          <a:lstStyle/>
          <a:p>
            <a:pPr marL="0" indent="0">
              <a:buNone/>
            </a:pPr>
            <a:r>
              <a:rPr lang="en-US" sz="4800" i="1" dirty="0">
                <a:effectLst/>
                <a:latin typeface="Times New Roman" panose="02020603050405020304" pitchFamily="18" charset="0"/>
                <a:ea typeface="Calibri" panose="020F0502020204030204" pitchFamily="34" charset="0"/>
              </a:rPr>
              <a:t>“The meaning of </a:t>
            </a:r>
            <a:r>
              <a:rPr lang="en-US" sz="4800" i="1" dirty="0" err="1">
                <a:effectLst/>
                <a:latin typeface="Times New Roman" panose="02020603050405020304" pitchFamily="18" charset="0"/>
                <a:ea typeface="Calibri" panose="020F0502020204030204" pitchFamily="34" charset="0"/>
              </a:rPr>
              <a:t>praütēs</a:t>
            </a:r>
            <a:r>
              <a:rPr lang="en-US" sz="4800" i="1" dirty="0">
                <a:effectLst/>
                <a:latin typeface="Times New Roman" panose="02020603050405020304" pitchFamily="18" charset="0"/>
                <a:ea typeface="Calibri" panose="020F0502020204030204" pitchFamily="34" charset="0"/>
              </a:rPr>
              <a:t> “is not readily expressed in English, for the terms meekness, mildness, commonly used, suggest weakness and pusillanimity (lack of courageousness) to a greater or less extent, whereas </a:t>
            </a:r>
            <a:r>
              <a:rPr lang="en-US" sz="4800" i="1" dirty="0" err="1">
                <a:effectLst/>
                <a:latin typeface="Times New Roman" panose="02020603050405020304" pitchFamily="18" charset="0"/>
                <a:ea typeface="Calibri" panose="020F0502020204030204" pitchFamily="34" charset="0"/>
              </a:rPr>
              <a:t>praütēs</a:t>
            </a:r>
            <a:r>
              <a:rPr lang="en-US" sz="4800" i="1" dirty="0">
                <a:effectLst/>
                <a:latin typeface="Times New Roman" panose="02020603050405020304" pitchFamily="18" charset="0"/>
                <a:ea typeface="Calibri" panose="020F0502020204030204" pitchFamily="34" charset="0"/>
              </a:rPr>
              <a:t> does nothing of the kind.  Nevertheless, it is difficult to find a rendering less open to objection</a:t>
            </a:r>
            <a:endParaRPr lang="en-US" sz="4800" dirty="0">
              <a:latin typeface="Times New Roman" panose="02020603050405020304" pitchFamily="18" charset="0"/>
            </a:endParaRPr>
          </a:p>
        </p:txBody>
      </p:sp>
    </p:spTree>
    <p:extLst>
      <p:ext uri="{BB962C8B-B14F-4D97-AF65-F5344CB8AC3E}">
        <p14:creationId xmlns:p14="http://schemas.microsoft.com/office/powerpoint/2010/main" val="31404218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Autofit/>
          </a:bodyPr>
          <a:lstStyle/>
          <a:p>
            <a:pPr marL="0" indent="0">
              <a:buNone/>
            </a:pPr>
            <a:r>
              <a:rPr lang="en-US" sz="4800" i="1" dirty="0">
                <a:effectLst/>
                <a:latin typeface="Times New Roman" panose="02020603050405020304" pitchFamily="18" charset="0"/>
                <a:ea typeface="Calibri" panose="020F0502020204030204" pitchFamily="34" charset="0"/>
              </a:rPr>
              <a:t>than ‘meekness’; ‘gentleness’ has been suggested, but as </a:t>
            </a:r>
            <a:r>
              <a:rPr lang="en-US" sz="4800" i="1" dirty="0" err="1">
                <a:effectLst/>
                <a:latin typeface="Times New Roman" panose="02020603050405020304" pitchFamily="18" charset="0"/>
                <a:ea typeface="Calibri" panose="020F0502020204030204" pitchFamily="34" charset="0"/>
              </a:rPr>
              <a:t>praütēs</a:t>
            </a:r>
            <a:r>
              <a:rPr lang="en-US" sz="4800" i="1" dirty="0">
                <a:effectLst/>
                <a:latin typeface="Times New Roman" panose="02020603050405020304" pitchFamily="18" charset="0"/>
                <a:ea typeface="Calibri" panose="020F0502020204030204" pitchFamily="34" charset="0"/>
              </a:rPr>
              <a:t> describes a condition of mind and heart, and as ‘gentleness’ is appropriate rather to actions, this word is no better than that used in both English Versions.  It must be clearly understood, therefore, that the meekness manifested by the Lord and </a:t>
            </a:r>
            <a:endParaRPr lang="en-US" sz="4800" dirty="0">
              <a:latin typeface="Times New Roman" panose="02020603050405020304" pitchFamily="18" charset="0"/>
            </a:endParaRPr>
          </a:p>
        </p:txBody>
      </p:sp>
    </p:spTree>
    <p:extLst>
      <p:ext uri="{BB962C8B-B14F-4D97-AF65-F5344CB8AC3E}">
        <p14:creationId xmlns:p14="http://schemas.microsoft.com/office/powerpoint/2010/main" val="35973553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Autofit/>
          </a:bodyPr>
          <a:lstStyle/>
          <a:p>
            <a:pPr marL="0" indent="0">
              <a:buNone/>
            </a:pPr>
            <a:r>
              <a:rPr lang="en-US" sz="4800" i="1" dirty="0">
                <a:effectLst/>
                <a:latin typeface="Times New Roman" panose="02020603050405020304" pitchFamily="18" charset="0"/>
                <a:ea typeface="Calibri" panose="020F0502020204030204" pitchFamily="34" charset="0"/>
              </a:rPr>
              <a:t>commended to the believer is the fruit of power.  The common assumption is that when a man is meek it is because he cannot help himself; but the Lord was ‘meek’ because he had the infinite resources of God at His command.”</a:t>
            </a:r>
          </a:p>
          <a:p>
            <a:pPr marL="0" indent="0">
              <a:buNone/>
            </a:pPr>
            <a:r>
              <a:rPr lang="en-US" sz="3600" i="1" dirty="0">
                <a:latin typeface="Times New Roman" panose="02020603050405020304" pitchFamily="18" charset="0"/>
              </a:rPr>
              <a:t>       Vine’s Dictionary of Old and New Testament Words</a:t>
            </a:r>
            <a:endParaRPr lang="en-US" sz="3600" dirty="0">
              <a:latin typeface="Times New Roman" panose="02020603050405020304" pitchFamily="18" charset="0"/>
            </a:endParaRPr>
          </a:p>
        </p:txBody>
      </p:sp>
    </p:spTree>
    <p:extLst>
      <p:ext uri="{BB962C8B-B14F-4D97-AF65-F5344CB8AC3E}">
        <p14:creationId xmlns:p14="http://schemas.microsoft.com/office/powerpoint/2010/main" val="41476535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Autofit/>
          </a:bodyPr>
          <a:lstStyle/>
          <a:p>
            <a:pPr marL="0" indent="0">
              <a:buNone/>
            </a:pPr>
            <a:r>
              <a:rPr lang="en-US" sz="4800" i="1" dirty="0">
                <a:effectLst/>
                <a:latin typeface="Times New Roman" panose="02020603050405020304" pitchFamily="18" charset="0"/>
                <a:ea typeface="Calibri" panose="020F0502020204030204" pitchFamily="34" charset="0"/>
              </a:rPr>
              <a:t>commended to the believer is the fruit of power.  The common assumption is that when a man is meek it is because he cannot help himself; </a:t>
            </a:r>
            <a:r>
              <a:rPr lang="en-US" sz="4800" i="1" dirty="0">
                <a:solidFill>
                  <a:srgbClr val="FFFF00"/>
                </a:solidFill>
                <a:effectLst/>
                <a:latin typeface="Times New Roman" panose="02020603050405020304" pitchFamily="18" charset="0"/>
                <a:ea typeface="Calibri" panose="020F0502020204030204" pitchFamily="34" charset="0"/>
              </a:rPr>
              <a:t>but the Lord was ‘meek’ because he had the infinite resources of God at His command</a:t>
            </a:r>
            <a:r>
              <a:rPr lang="en-US" sz="4800" i="1" dirty="0">
                <a:effectLst/>
                <a:latin typeface="Times New Roman" panose="02020603050405020304" pitchFamily="18" charset="0"/>
                <a:ea typeface="Calibri" panose="020F0502020204030204" pitchFamily="34" charset="0"/>
              </a:rPr>
              <a:t>.”</a:t>
            </a:r>
          </a:p>
          <a:p>
            <a:pPr marL="0" indent="0">
              <a:buNone/>
            </a:pPr>
            <a:r>
              <a:rPr lang="en-US" sz="3600" i="1" dirty="0">
                <a:latin typeface="Times New Roman" panose="02020603050405020304" pitchFamily="18" charset="0"/>
              </a:rPr>
              <a:t>       Vine’s Dictionary of Old and New Testament Words</a:t>
            </a:r>
            <a:endParaRPr lang="en-US" sz="3600" dirty="0">
              <a:latin typeface="Times New Roman" panose="02020603050405020304" pitchFamily="18" charset="0"/>
            </a:endParaRPr>
          </a:p>
        </p:txBody>
      </p:sp>
    </p:spTree>
    <p:extLst>
      <p:ext uri="{BB962C8B-B14F-4D97-AF65-F5344CB8AC3E}">
        <p14:creationId xmlns:p14="http://schemas.microsoft.com/office/powerpoint/2010/main" val="40206558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Autofit/>
          </a:bodyPr>
          <a:lstStyle/>
          <a:p>
            <a:pPr marL="0" indent="0">
              <a:buNone/>
            </a:pPr>
            <a:r>
              <a:rPr lang="en-US" sz="4400" dirty="0"/>
              <a:t>Meekness (Strong’s) … </a:t>
            </a:r>
          </a:p>
          <a:p>
            <a:pPr marL="0" indent="0">
              <a:buNone/>
            </a:pPr>
            <a:r>
              <a:rPr lang="en-US" sz="4400" i="1" dirty="0">
                <a:effectLst/>
                <a:latin typeface="Times New Roman" panose="02020603050405020304" pitchFamily="18" charset="0"/>
                <a:ea typeface="Calibri" panose="020F0502020204030204" pitchFamily="34" charset="0"/>
              </a:rPr>
              <a:t>“gentleness, by implication humility.”</a:t>
            </a:r>
          </a:p>
          <a:p>
            <a:pPr marL="0" indent="0">
              <a:buNone/>
            </a:pPr>
            <a:endParaRPr lang="en-US" sz="4400" i="1" dirty="0">
              <a:latin typeface="Times New Roman" panose="02020603050405020304" pitchFamily="18" charset="0"/>
              <a:ea typeface="Calibri" panose="020F0502020204030204" pitchFamily="34" charset="0"/>
            </a:endParaRPr>
          </a:p>
          <a:p>
            <a:pPr marL="0" indent="0">
              <a:buNone/>
            </a:pPr>
            <a:r>
              <a:rPr lang="en-US" sz="5400" i="1" dirty="0">
                <a:solidFill>
                  <a:srgbClr val="FFFF00"/>
                </a:solidFill>
                <a:effectLst/>
                <a:latin typeface="Times New Roman" panose="02020603050405020304" pitchFamily="18" charset="0"/>
                <a:ea typeface="Calibri" panose="020F0502020204030204" pitchFamily="34" charset="0"/>
              </a:rPr>
              <a:t>“… it can be viewed as strength subdued.  It takes a strong individual to keep from showing his strength.”</a:t>
            </a:r>
            <a:r>
              <a:rPr lang="en-US" sz="5400" dirty="0">
                <a:solidFill>
                  <a:srgbClr val="FFFF00"/>
                </a:solidFill>
                <a:effectLst/>
                <a:latin typeface="Times New Roman" panose="02020603050405020304" pitchFamily="18" charset="0"/>
                <a:ea typeface="Calibri" panose="020F0502020204030204" pitchFamily="34" charset="0"/>
              </a:rPr>
              <a:t>  </a:t>
            </a:r>
            <a:endParaRPr lang="en-US" sz="5400" dirty="0">
              <a:solidFill>
                <a:srgbClr val="FFFF00"/>
              </a:solidFill>
              <a:latin typeface="Times New Roman" panose="02020603050405020304" pitchFamily="18" charset="0"/>
            </a:endParaRPr>
          </a:p>
        </p:txBody>
      </p:sp>
    </p:spTree>
    <p:extLst>
      <p:ext uri="{BB962C8B-B14F-4D97-AF65-F5344CB8AC3E}">
        <p14:creationId xmlns:p14="http://schemas.microsoft.com/office/powerpoint/2010/main" val="10939558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rmAutofit/>
          </a:bodyPr>
          <a:lstStyle/>
          <a:p>
            <a:pPr marL="0" indent="0">
              <a:buNone/>
            </a:pPr>
            <a:r>
              <a:rPr lang="en-US" sz="4800" dirty="0"/>
              <a:t>Colossians 3:12-13</a:t>
            </a:r>
          </a:p>
          <a:p>
            <a:pPr marL="0" indent="0">
              <a:buNone/>
            </a:pPr>
            <a:r>
              <a:rPr lang="en-US" sz="4800" b="1" i="1" dirty="0">
                <a:effectLst/>
                <a:latin typeface="Times New Roman" panose="02020603050405020304" pitchFamily="18" charset="0"/>
                <a:ea typeface="Calibri" panose="020F0502020204030204" pitchFamily="34" charset="0"/>
              </a:rPr>
              <a:t>“Therefore, as the elect of God, holy and beloved, put on tender mercies, kindness, humility, meekness, </a:t>
            </a:r>
            <a:r>
              <a:rPr lang="en-US" sz="4800" b="1" i="1" dirty="0">
                <a:solidFill>
                  <a:srgbClr val="FFFF00"/>
                </a:solidFill>
                <a:effectLst/>
                <a:latin typeface="Times New Roman" panose="02020603050405020304" pitchFamily="18" charset="0"/>
                <a:ea typeface="Calibri" panose="020F0502020204030204" pitchFamily="34" charset="0"/>
              </a:rPr>
              <a:t>longsuffering</a:t>
            </a:r>
            <a:r>
              <a:rPr lang="en-US" sz="4800" b="1" i="1" dirty="0">
                <a:effectLst/>
                <a:latin typeface="Times New Roman" panose="02020603050405020304" pitchFamily="18" charset="0"/>
                <a:ea typeface="Calibri" panose="020F0502020204030204" pitchFamily="34" charset="0"/>
              </a:rPr>
              <a:t>; bearing with one another, and forgiving one another …”.</a:t>
            </a:r>
            <a:endParaRPr lang="en-US" sz="4800" dirty="0"/>
          </a:p>
        </p:txBody>
      </p:sp>
    </p:spTree>
    <p:extLst>
      <p:ext uri="{BB962C8B-B14F-4D97-AF65-F5344CB8AC3E}">
        <p14:creationId xmlns:p14="http://schemas.microsoft.com/office/powerpoint/2010/main" val="4890350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rmAutofit/>
          </a:bodyPr>
          <a:lstStyle/>
          <a:p>
            <a:pPr marL="0" indent="0">
              <a:buNone/>
            </a:pPr>
            <a:endParaRPr lang="en-US" sz="6000" dirty="0"/>
          </a:p>
          <a:p>
            <a:pPr marL="0" indent="0">
              <a:buNone/>
            </a:pPr>
            <a:r>
              <a:rPr lang="en-US" sz="6000" dirty="0"/>
              <a:t>Longsuffering …</a:t>
            </a:r>
          </a:p>
          <a:p>
            <a:pPr marL="0" indent="0">
              <a:buNone/>
            </a:pPr>
            <a:r>
              <a:rPr lang="en-US" sz="6000" i="1" dirty="0">
                <a:effectLst/>
                <a:latin typeface="Times New Roman" panose="02020603050405020304" pitchFamily="18" charset="0"/>
                <a:ea typeface="Calibri" panose="020F0502020204030204" pitchFamily="34" charset="0"/>
              </a:rPr>
              <a:t>speaks of the ability to endure wrongs that are committed against oneself. </a:t>
            </a:r>
            <a:endParaRPr lang="en-US" sz="6000" i="1" dirty="0"/>
          </a:p>
        </p:txBody>
      </p:sp>
    </p:spTree>
    <p:extLst>
      <p:ext uri="{BB962C8B-B14F-4D97-AF65-F5344CB8AC3E}">
        <p14:creationId xmlns:p14="http://schemas.microsoft.com/office/powerpoint/2010/main" val="28770082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rmAutofit/>
          </a:bodyPr>
          <a:lstStyle/>
          <a:p>
            <a:pPr marL="0" indent="0">
              <a:buNone/>
            </a:pPr>
            <a:endParaRPr lang="en-US" sz="4800" dirty="0"/>
          </a:p>
          <a:p>
            <a:pPr marL="0" indent="0">
              <a:buNone/>
            </a:pPr>
            <a:r>
              <a:rPr lang="en-US" sz="4800" dirty="0"/>
              <a:t>John 16:33</a:t>
            </a:r>
          </a:p>
          <a:p>
            <a:pPr marL="0" indent="0">
              <a:buNone/>
            </a:pPr>
            <a:r>
              <a:rPr lang="en-US" sz="4800" b="1" i="1" dirty="0">
                <a:effectLst/>
                <a:latin typeface="Times New Roman" panose="02020603050405020304" pitchFamily="18" charset="0"/>
                <a:ea typeface="Calibri" panose="020F0502020204030204" pitchFamily="34" charset="0"/>
              </a:rPr>
              <a:t>“These things I have spoken to you, that in Me you may have peace.  In the world you will have tribulation; but be of good cheer, I have overcome the world.”</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2373027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788670" y="614838"/>
            <a:ext cx="10614660" cy="5628323"/>
          </a:xfrm>
        </p:spPr>
        <p:txBody>
          <a:bodyPr>
            <a:normAutofit/>
          </a:bodyPr>
          <a:lstStyle/>
          <a:p>
            <a:pPr marL="0" indent="0">
              <a:buNone/>
            </a:pPr>
            <a:r>
              <a:rPr lang="en-US" sz="4800" dirty="0"/>
              <a:t>2 Timothy 3:10-11</a:t>
            </a:r>
          </a:p>
          <a:p>
            <a:pPr marL="0" indent="0">
              <a:buNone/>
            </a:pPr>
            <a:r>
              <a:rPr lang="en-US" sz="4800" b="1" i="1" dirty="0">
                <a:effectLst/>
                <a:latin typeface="Times New Roman" panose="02020603050405020304" pitchFamily="18" charset="0"/>
                <a:ea typeface="Calibri" panose="020F0502020204030204" pitchFamily="34" charset="0"/>
              </a:rPr>
              <a:t>“But you have carefully followed my doctrine, manner of life, purpose, faith, longsuffering, love, perseverance, persecutions, afflictions, which happened to me at Antioch, at Iconium, at Lystra – what persecutions I endured.  And out of them all the Lord delivered me.”</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11826303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788670" y="614838"/>
            <a:ext cx="10614660" cy="5628323"/>
          </a:xfrm>
        </p:spPr>
        <p:txBody>
          <a:bodyPr>
            <a:noAutofit/>
          </a:bodyPr>
          <a:lstStyle/>
          <a:p>
            <a:pPr marL="0" indent="0">
              <a:buNone/>
            </a:pPr>
            <a:r>
              <a:rPr lang="en-US" sz="4400" dirty="0"/>
              <a:t>1 Peter 2:18-25</a:t>
            </a:r>
          </a:p>
          <a:p>
            <a:pPr marL="0" indent="0">
              <a:buNone/>
            </a:pPr>
            <a:r>
              <a:rPr lang="en-US" sz="4400" b="1" i="1" dirty="0">
                <a:effectLst/>
                <a:latin typeface="Times New Roman" panose="02020603050405020304" pitchFamily="18" charset="0"/>
                <a:ea typeface="Calibri" panose="020F0502020204030204" pitchFamily="34" charset="0"/>
              </a:rPr>
              <a:t>“Servants, be submissive to your masters with all fear, not only to the good and gentle, but also to the harsh.  For this is commendable, if because of conscience toward God one endures grief, suffering wrongfully.  For what credit is it if, when you are beaten for your faults, you take it patiently?  But when you do good and</a:t>
            </a:r>
            <a:endParaRPr lang="en-US" sz="4400" dirty="0"/>
          </a:p>
        </p:txBody>
      </p:sp>
    </p:spTree>
    <p:extLst>
      <p:ext uri="{BB962C8B-B14F-4D97-AF65-F5344CB8AC3E}">
        <p14:creationId xmlns:p14="http://schemas.microsoft.com/office/powerpoint/2010/main" val="1473708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rmAutofit/>
          </a:bodyPr>
          <a:lstStyle/>
          <a:p>
            <a:pPr marL="0" indent="0">
              <a:buNone/>
            </a:pPr>
            <a:endParaRPr lang="en-US" sz="4800" dirty="0"/>
          </a:p>
          <a:p>
            <a:pPr marL="0" indent="0">
              <a:buNone/>
            </a:pPr>
            <a:r>
              <a:rPr lang="en-US" sz="4800" dirty="0"/>
              <a:t>Revelation 3:21</a:t>
            </a:r>
          </a:p>
          <a:p>
            <a:pPr marL="0" indent="0">
              <a:buNone/>
            </a:pPr>
            <a:r>
              <a:rPr lang="en-US" sz="4800" b="1" i="1" dirty="0">
                <a:effectLst/>
                <a:latin typeface="Times New Roman" panose="02020603050405020304" pitchFamily="18" charset="0"/>
                <a:ea typeface="Calibri" panose="020F0502020204030204" pitchFamily="34" charset="0"/>
              </a:rPr>
              <a:t>“</a:t>
            </a:r>
            <a:r>
              <a:rPr lang="en-US" sz="4800" b="1" i="1" u="sng" dirty="0">
                <a:effectLst/>
                <a:latin typeface="Times New Roman" panose="02020603050405020304" pitchFamily="18" charset="0"/>
                <a:ea typeface="Calibri" panose="020F0502020204030204" pitchFamily="34" charset="0"/>
              </a:rPr>
              <a:t>To him who overcomes</a:t>
            </a:r>
            <a:r>
              <a:rPr lang="en-US" sz="4800" b="1" i="1" dirty="0">
                <a:effectLst/>
                <a:latin typeface="Times New Roman" panose="02020603050405020304" pitchFamily="18" charset="0"/>
                <a:ea typeface="Calibri" panose="020F0502020204030204" pitchFamily="34" charset="0"/>
              </a:rPr>
              <a:t> I will grant to sit with Me on My throne, as I also overcame and sat down with My Father on His throne.”</a:t>
            </a:r>
            <a:r>
              <a:rPr lang="en-US" sz="4800" dirty="0">
                <a:effectLst/>
                <a:latin typeface="Times New Roman" panose="02020603050405020304" pitchFamily="18" charset="0"/>
                <a:ea typeface="Calibri" panose="020F0502020204030204" pitchFamily="34" charset="0"/>
              </a:rPr>
              <a:t>  </a:t>
            </a:r>
            <a:r>
              <a:rPr lang="en-US" sz="3600" dirty="0">
                <a:effectLst/>
                <a:latin typeface="Times New Roman" panose="02020603050405020304" pitchFamily="18" charset="0"/>
                <a:ea typeface="Calibri" panose="020F0502020204030204" pitchFamily="34" charset="0"/>
              </a:rPr>
              <a:t>(emphasis mine)</a:t>
            </a:r>
            <a:endParaRPr lang="en-US" sz="3600" dirty="0"/>
          </a:p>
        </p:txBody>
      </p:sp>
    </p:spTree>
    <p:extLst>
      <p:ext uri="{BB962C8B-B14F-4D97-AF65-F5344CB8AC3E}">
        <p14:creationId xmlns:p14="http://schemas.microsoft.com/office/powerpoint/2010/main" val="30233946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788670" y="614838"/>
            <a:ext cx="10614660" cy="5628323"/>
          </a:xfrm>
        </p:spPr>
        <p:txBody>
          <a:bodyPr>
            <a:noAutofit/>
          </a:bodyPr>
          <a:lstStyle/>
          <a:p>
            <a:pPr marL="0" indent="0">
              <a:buNone/>
            </a:pPr>
            <a:r>
              <a:rPr lang="en-US" sz="4400" dirty="0"/>
              <a:t>1 Peter 2:18-25</a:t>
            </a:r>
          </a:p>
          <a:p>
            <a:pPr marL="0" indent="0">
              <a:buNone/>
            </a:pPr>
            <a:r>
              <a:rPr lang="en-US" sz="4400" b="1" i="1" dirty="0">
                <a:effectLst/>
                <a:latin typeface="Times New Roman" panose="02020603050405020304" pitchFamily="18" charset="0"/>
                <a:ea typeface="Calibri" panose="020F0502020204030204" pitchFamily="34" charset="0"/>
              </a:rPr>
              <a:t>suffer, if you take it patiently, this is commendable before God.  For to this you were called, because Christ also suffered for us, leaving us an example, that you should follow His steps: “Who committed no sin, nor was deceit found in His mouth”; who, when He was reviled, did not revile in return; when He suffered, He did not</a:t>
            </a:r>
            <a:endParaRPr lang="en-US" sz="4400" dirty="0"/>
          </a:p>
        </p:txBody>
      </p:sp>
    </p:spTree>
    <p:extLst>
      <p:ext uri="{BB962C8B-B14F-4D97-AF65-F5344CB8AC3E}">
        <p14:creationId xmlns:p14="http://schemas.microsoft.com/office/powerpoint/2010/main" val="13742618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788670" y="614838"/>
            <a:ext cx="10614660" cy="5628323"/>
          </a:xfrm>
        </p:spPr>
        <p:txBody>
          <a:bodyPr>
            <a:noAutofit/>
          </a:bodyPr>
          <a:lstStyle/>
          <a:p>
            <a:pPr marL="0" indent="0">
              <a:buNone/>
            </a:pPr>
            <a:r>
              <a:rPr lang="en-US" sz="4400" dirty="0"/>
              <a:t>1 Peter 2:18-25</a:t>
            </a:r>
          </a:p>
          <a:p>
            <a:pPr marL="0" indent="0">
              <a:buNone/>
            </a:pPr>
            <a:r>
              <a:rPr lang="en-US" sz="4400" b="1" i="1" dirty="0">
                <a:effectLst/>
                <a:latin typeface="Times New Roman" panose="02020603050405020304" pitchFamily="18" charset="0"/>
                <a:ea typeface="Calibri" panose="020F0502020204030204" pitchFamily="34" charset="0"/>
              </a:rPr>
              <a:t>threaten, but committed Himself to Him who judges righteously; who Himself bore our sins in His own body on the tree, that we, having died to sins, might live for righteousness – by whose stripes you were healed.  For you were like sheep going astray, but have now returned to the Shepherd and Overseer of your souls.”</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3242411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399E8-F515-7611-E4A6-77175F0586AF}"/>
              </a:ext>
            </a:extLst>
          </p:cNvPr>
          <p:cNvSpPr>
            <a:spLocks noGrp="1"/>
          </p:cNvSpPr>
          <p:nvPr>
            <p:ph type="title"/>
          </p:nvPr>
        </p:nvSpPr>
        <p:spPr/>
        <p:txBody>
          <a:bodyPr>
            <a:normAutofit/>
          </a:bodyPr>
          <a:lstStyle/>
          <a:p>
            <a:r>
              <a:rPr lang="en-US" sz="4000" dirty="0"/>
              <a:t>3 Concerns of God regarding the believer and sin</a:t>
            </a:r>
          </a:p>
        </p:txBody>
      </p:sp>
      <p:sp>
        <p:nvSpPr>
          <p:cNvPr id="3" name="Content Placeholder 2">
            <a:extLst>
              <a:ext uri="{FF2B5EF4-FFF2-40B4-BE49-F238E27FC236}">
                <a16:creationId xmlns:a16="http://schemas.microsoft.com/office/drawing/2014/main" id="{273C5423-A288-AA2F-CE48-565D3AD5AC9F}"/>
              </a:ext>
            </a:extLst>
          </p:cNvPr>
          <p:cNvSpPr>
            <a:spLocks noGrp="1"/>
          </p:cNvSpPr>
          <p:nvPr>
            <p:ph idx="1"/>
          </p:nvPr>
        </p:nvSpPr>
        <p:spPr/>
        <p:txBody>
          <a:bodyPr>
            <a:normAutofit/>
          </a:bodyPr>
          <a:lstStyle/>
          <a:p>
            <a:r>
              <a:rPr lang="en-US" sz="5400" dirty="0"/>
              <a:t>Loss of Fellowship</a:t>
            </a:r>
          </a:p>
          <a:p>
            <a:endParaRPr lang="en-US" sz="5400" dirty="0"/>
          </a:p>
          <a:p>
            <a:r>
              <a:rPr lang="en-US" sz="5400" dirty="0"/>
              <a:t>Loss of Reward</a:t>
            </a:r>
          </a:p>
          <a:p>
            <a:endParaRPr lang="en-US" sz="5400" dirty="0"/>
          </a:p>
          <a:p>
            <a:r>
              <a:rPr lang="en-US" sz="5400" dirty="0"/>
              <a:t>The Believer’s Tarnished Testimony</a:t>
            </a:r>
          </a:p>
        </p:txBody>
      </p:sp>
    </p:spTree>
    <p:extLst>
      <p:ext uri="{BB962C8B-B14F-4D97-AF65-F5344CB8AC3E}">
        <p14:creationId xmlns:p14="http://schemas.microsoft.com/office/powerpoint/2010/main" val="375964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rmAutofit/>
          </a:bodyPr>
          <a:lstStyle/>
          <a:p>
            <a:pPr marL="0" indent="0">
              <a:buNone/>
            </a:pPr>
            <a:endParaRPr lang="en-US" sz="4800" dirty="0"/>
          </a:p>
          <a:p>
            <a:pPr marL="0" indent="0">
              <a:buNone/>
            </a:pPr>
            <a:r>
              <a:rPr lang="en-US" sz="4800" dirty="0"/>
              <a:t>1 Corinthians 5:20</a:t>
            </a:r>
          </a:p>
          <a:p>
            <a:pPr marL="0" indent="0">
              <a:buNone/>
            </a:pPr>
            <a:r>
              <a:rPr lang="en-US" sz="4800" b="1" i="1" dirty="0">
                <a:effectLst/>
                <a:latin typeface="Times New Roman" panose="02020603050405020304" pitchFamily="18" charset="0"/>
                <a:ea typeface="Calibri" panose="020F0502020204030204" pitchFamily="34" charset="0"/>
              </a:rPr>
              <a:t>“Now then, we are ambassadors for Christ, as though God were pleading through us …”.</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651140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Autofit/>
          </a:bodyPr>
          <a:lstStyle/>
          <a:p>
            <a:pPr marL="0" indent="0">
              <a:buNone/>
            </a:pPr>
            <a:r>
              <a:rPr lang="en-US" sz="4800" dirty="0"/>
              <a:t>Colossians 3:9-15</a:t>
            </a:r>
          </a:p>
          <a:p>
            <a:pPr marL="0" indent="0">
              <a:buNone/>
            </a:pPr>
            <a:r>
              <a:rPr lang="en-US" sz="4800" b="1" i="1" dirty="0">
                <a:effectLst/>
                <a:latin typeface="Times New Roman" panose="02020603050405020304" pitchFamily="18" charset="0"/>
                <a:ea typeface="Calibri" panose="020F0502020204030204" pitchFamily="34" charset="0"/>
              </a:rPr>
              <a:t>“Do not lie to one another, since you have put off the old man with his deeds, and have put on the new man who is renewed in knowledge according to the image of Him who created him, where there is neither Greek nor Jew, circumcised nor uncircumcised, </a:t>
            </a:r>
            <a:endParaRPr lang="en-US" sz="4800" dirty="0"/>
          </a:p>
        </p:txBody>
      </p:sp>
    </p:spTree>
    <p:extLst>
      <p:ext uri="{BB962C8B-B14F-4D97-AF65-F5344CB8AC3E}">
        <p14:creationId xmlns:p14="http://schemas.microsoft.com/office/powerpoint/2010/main" val="3724564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97B2B-A120-3607-557C-0C4646CAABE2}"/>
              </a:ext>
            </a:extLst>
          </p:cNvPr>
          <p:cNvSpPr>
            <a:spLocks noGrp="1"/>
          </p:cNvSpPr>
          <p:nvPr>
            <p:ph idx="1"/>
          </p:nvPr>
        </p:nvSpPr>
        <p:spPr>
          <a:xfrm>
            <a:off x="838200" y="548640"/>
            <a:ext cx="10515600" cy="5628323"/>
          </a:xfrm>
        </p:spPr>
        <p:txBody>
          <a:bodyPr>
            <a:normAutofit/>
          </a:bodyPr>
          <a:lstStyle/>
          <a:p>
            <a:pPr marL="0" indent="0">
              <a:buNone/>
            </a:pPr>
            <a:r>
              <a:rPr lang="en-US" sz="4800" dirty="0"/>
              <a:t>Colossians 3:9-15</a:t>
            </a:r>
          </a:p>
          <a:p>
            <a:pPr marL="0" indent="0">
              <a:buNone/>
            </a:pPr>
            <a:r>
              <a:rPr lang="en-US" sz="4800" b="1" i="1" dirty="0">
                <a:effectLst/>
                <a:latin typeface="Times New Roman" panose="02020603050405020304" pitchFamily="18" charset="0"/>
                <a:ea typeface="Calibri" panose="020F0502020204030204" pitchFamily="34" charset="0"/>
              </a:rPr>
              <a:t>barbarian, Scythian, slave nor free, but Christ is all and in all.  Therefore, as the elect of God, holy and beloved, put on tender mercies, kindness, humility, meekness, longsuffering; bearing with one another, and forgiving one another, if anyone has a complaint against</a:t>
            </a:r>
            <a:endParaRPr lang="en-US" sz="4800" dirty="0"/>
          </a:p>
        </p:txBody>
      </p:sp>
    </p:spTree>
    <p:extLst>
      <p:ext uri="{BB962C8B-B14F-4D97-AF65-F5344CB8AC3E}">
        <p14:creationId xmlns:p14="http://schemas.microsoft.com/office/powerpoint/2010/main" val="8952288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TotalTime>
  <Words>2136</Words>
  <Application>Microsoft Office PowerPoint</Application>
  <PresentationFormat>Widescreen</PresentationFormat>
  <Paragraphs>128</Paragraphs>
  <Slides>51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51</vt:i4>
      </vt:variant>
    </vt:vector>
  </HeadingPairs>
  <TitlesOfParts>
    <vt:vector size="56" baseType="lpstr">
      <vt:lpstr>Arial</vt:lpstr>
      <vt:lpstr>Calibri</vt:lpstr>
      <vt:lpstr>Calibri Light</vt:lpstr>
      <vt:lpstr>Times New Roman</vt:lpstr>
      <vt:lpstr>office theme</vt:lpstr>
      <vt:lpstr>Colossians</vt:lpstr>
      <vt:lpstr>3 Concerns of God regarding the believer and sin</vt:lpstr>
      <vt:lpstr>PowerPoint Presentation</vt:lpstr>
      <vt:lpstr>3 Concerns of God regarding the believer and sin</vt:lpstr>
      <vt:lpstr>PowerPoint Presentation</vt:lpstr>
      <vt:lpstr>3 Concerns of God regarding the believer and sin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Kenneth Stearns</dc:creator>
  <cp:lastModifiedBy>Kenneth Stearns</cp:lastModifiedBy>
  <cp:revision>7</cp:revision>
  <dcterms:created xsi:type="dcterms:W3CDTF">2023-02-05T06:18:26Z</dcterms:created>
  <dcterms:modified xsi:type="dcterms:W3CDTF">2023-02-05T06:30:44Z</dcterms:modified>
</cp:coreProperties>
</file>