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7" r:id="rId4"/>
    <p:sldId id="278"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11835"/>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pPr marL="0" indent="0">
              <a:buNone/>
            </a:pPr>
            <a:r>
              <a:rPr lang="en-US" sz="4000" i="1" dirty="0">
                <a:effectLst/>
                <a:latin typeface="Times New Roman" panose="02020603050405020304" pitchFamily="18" charset="0"/>
                <a:ea typeface="Calibri" panose="020F0502020204030204" pitchFamily="34" charset="0"/>
              </a:rPr>
              <a:t>“While disobedient believers can live experiencing death </a:t>
            </a:r>
            <a:r>
              <a:rPr lang="en-US" sz="4000" dirty="0">
                <a:effectLst/>
                <a:latin typeface="Times New Roman" panose="02020603050405020304" pitchFamily="18" charset="0"/>
                <a:ea typeface="Calibri" panose="020F0502020204030204" pitchFamily="34" charset="0"/>
              </a:rPr>
              <a:t>[separation]</a:t>
            </a:r>
            <a:r>
              <a:rPr lang="en-US" sz="4000" i="1" dirty="0">
                <a:effectLst/>
                <a:latin typeface="Times New Roman" panose="02020603050405020304" pitchFamily="18" charset="0"/>
                <a:ea typeface="Calibri" panose="020F0502020204030204" pitchFamily="34" charset="0"/>
              </a:rPr>
              <a:t>, this is always an unnatural Christian experience, which is Paul’s point contextually.  He contrasts this living death with what Christians should experience: everlasting life.” … “Everlasting life does not begin when a believer dies, but when he first believes, and some of the benefits and blessings of everlasting life can be enjoyed and experienced now by the believer who obeys God.”</a:t>
            </a:r>
            <a:endParaRPr lang="en-US" sz="4000" dirty="0"/>
          </a:p>
        </p:txBody>
      </p:sp>
    </p:spTree>
    <p:extLst>
      <p:ext uri="{BB962C8B-B14F-4D97-AF65-F5344CB8AC3E}">
        <p14:creationId xmlns:p14="http://schemas.microsoft.com/office/powerpoint/2010/main" val="328261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r>
              <a:rPr lang="en-US" sz="5400" dirty="0"/>
              <a:t>Believers also have a present experience of death (separation) when they sin.</a:t>
            </a:r>
          </a:p>
          <a:p>
            <a:endParaRPr lang="en-US" sz="5400" dirty="0"/>
          </a:p>
          <a:p>
            <a:r>
              <a:rPr lang="en-US" sz="5400" dirty="0"/>
              <a:t>The believer that obeys God enjoys fellowship with Him – no separation.</a:t>
            </a:r>
          </a:p>
        </p:txBody>
      </p:sp>
    </p:spTree>
    <p:extLst>
      <p:ext uri="{BB962C8B-B14F-4D97-AF65-F5344CB8AC3E}">
        <p14:creationId xmlns:p14="http://schemas.microsoft.com/office/powerpoint/2010/main" val="146803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pPr marL="0" indent="0">
              <a:buNone/>
            </a:pPr>
            <a:r>
              <a:rPr lang="en-US" sz="4000" dirty="0"/>
              <a:t>Romans 6:20-23</a:t>
            </a:r>
          </a:p>
          <a:p>
            <a:pPr marL="0" indent="0">
              <a:buNone/>
            </a:pPr>
            <a:r>
              <a:rPr lang="en-US" sz="4000" b="1" i="1" dirty="0">
                <a:effectLst/>
                <a:latin typeface="Times New Roman" panose="02020603050405020304" pitchFamily="18" charset="0"/>
                <a:ea typeface="Calibri" panose="020F0502020204030204" pitchFamily="34" charset="0"/>
              </a:rPr>
              <a:t>“For when you were slaves of sin, you were free in regard to righteousness.  What fruit did you have then in the things of which you are now ashamed?  For the end of those things is death.  But now having been set free from sin, and having become slaves of God, you have your fruit to holiness, and the end, everlasting life.  </a:t>
            </a:r>
            <a:r>
              <a:rPr lang="en-US" sz="4000" b="1" i="1" dirty="0">
                <a:solidFill>
                  <a:srgbClr val="FFFF00"/>
                </a:solidFill>
                <a:effectLst/>
                <a:latin typeface="Times New Roman" panose="02020603050405020304" pitchFamily="18" charset="0"/>
                <a:ea typeface="Calibri" panose="020F0502020204030204" pitchFamily="34" charset="0"/>
              </a:rPr>
              <a:t>For the wages of sin is death, but the gift of God is eternal life in Christ Jesus our Lord</a:t>
            </a:r>
            <a:r>
              <a:rPr lang="en-US" sz="4000" b="1" i="1" dirty="0">
                <a:effectLst/>
                <a:latin typeface="Times New Roman" panose="02020603050405020304" pitchFamily="18" charset="0"/>
                <a:ea typeface="Calibri" panose="020F0502020204030204" pitchFamily="34" charset="0"/>
              </a:rPr>
              <a:t>.”</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4117846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1C3C-CBEE-916E-4415-08113F74FE53}"/>
              </a:ext>
            </a:extLst>
          </p:cNvPr>
          <p:cNvSpPr>
            <a:spLocks noGrp="1"/>
          </p:cNvSpPr>
          <p:nvPr>
            <p:ph type="title"/>
          </p:nvPr>
        </p:nvSpPr>
        <p:spPr/>
        <p:txBody>
          <a:bodyPr/>
          <a:lstStyle/>
          <a:p>
            <a:r>
              <a:rPr lang="en-US" dirty="0"/>
              <a:t>The two options for a believer … </a:t>
            </a:r>
          </a:p>
        </p:txBody>
      </p:sp>
      <p:sp>
        <p:nvSpPr>
          <p:cNvPr id="3" name="Content Placeholder 2">
            <a:extLst>
              <a:ext uri="{FF2B5EF4-FFF2-40B4-BE49-F238E27FC236}">
                <a16:creationId xmlns:a16="http://schemas.microsoft.com/office/drawing/2014/main" id="{D39ED6B4-B952-3A64-EE20-34060AD8FDDB}"/>
              </a:ext>
            </a:extLst>
          </p:cNvPr>
          <p:cNvSpPr>
            <a:spLocks noGrp="1"/>
          </p:cNvSpPr>
          <p:nvPr>
            <p:ph idx="1"/>
          </p:nvPr>
        </p:nvSpPr>
        <p:spPr/>
        <p:txBody>
          <a:bodyPr>
            <a:normAutofit/>
          </a:bodyPr>
          <a:lstStyle/>
          <a:p>
            <a:r>
              <a:rPr lang="en-US" sz="5400" dirty="0">
                <a:effectLst/>
                <a:latin typeface="Times New Roman" panose="02020603050405020304" pitchFamily="18" charset="0"/>
                <a:ea typeface="Calibri" panose="020F0502020204030204" pitchFamily="34" charset="0"/>
              </a:rPr>
              <a:t>Choosing sin leads to experiencing present-tense death</a:t>
            </a:r>
          </a:p>
          <a:p>
            <a:r>
              <a:rPr lang="en-US" sz="5400" dirty="0">
                <a:latin typeface="Times New Roman" panose="02020603050405020304" pitchFamily="18" charset="0"/>
                <a:ea typeface="Calibri" panose="020F0502020204030204" pitchFamily="34" charset="0"/>
              </a:rPr>
              <a:t>C</a:t>
            </a:r>
            <a:r>
              <a:rPr lang="en-US" sz="5400" dirty="0">
                <a:effectLst/>
                <a:latin typeface="Times New Roman" panose="02020603050405020304" pitchFamily="18" charset="0"/>
                <a:ea typeface="Calibri" panose="020F0502020204030204" pitchFamily="34" charset="0"/>
              </a:rPr>
              <a:t>hoosing to obey God results in the present-tense experience of eternal life. </a:t>
            </a:r>
            <a:endParaRPr lang="en-US" sz="5400" dirty="0"/>
          </a:p>
        </p:txBody>
      </p:sp>
    </p:spTree>
    <p:extLst>
      <p:ext uri="{BB962C8B-B14F-4D97-AF65-F5344CB8AC3E}">
        <p14:creationId xmlns:p14="http://schemas.microsoft.com/office/powerpoint/2010/main" val="2346203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pPr marL="0" indent="0">
              <a:buNone/>
            </a:pPr>
            <a:r>
              <a:rPr lang="en-US" sz="4000" dirty="0"/>
              <a:t>Romans 6:20-23</a:t>
            </a:r>
          </a:p>
          <a:p>
            <a:pPr marL="0" indent="0">
              <a:buNone/>
            </a:pPr>
            <a:r>
              <a:rPr lang="en-US" sz="4000" b="1" i="1" dirty="0">
                <a:effectLst/>
                <a:latin typeface="Times New Roman" panose="02020603050405020304" pitchFamily="18" charset="0"/>
                <a:ea typeface="Calibri" panose="020F0502020204030204" pitchFamily="34" charset="0"/>
              </a:rPr>
              <a:t>“For when you were slaves of sin, you were free in regard to righteousness.  What fruit did you have then in the things of which you are now ashamed?  For the end of those things is death.  But now having been set free from sin, and having become slaves of God, you have your fruit to holiness, and the end, everlasting life.  </a:t>
            </a:r>
            <a:r>
              <a:rPr lang="en-US" sz="4000" b="1" i="1" dirty="0">
                <a:solidFill>
                  <a:srgbClr val="FFFF00"/>
                </a:solidFill>
                <a:effectLst/>
                <a:latin typeface="Times New Roman" panose="02020603050405020304" pitchFamily="18" charset="0"/>
                <a:ea typeface="Calibri" panose="020F0502020204030204" pitchFamily="34" charset="0"/>
              </a:rPr>
              <a:t>For the wages of sin is death, but the gift of God is eternal life </a:t>
            </a:r>
            <a:r>
              <a:rPr lang="en-US" sz="4000" b="1" i="1" u="sng" dirty="0">
                <a:solidFill>
                  <a:srgbClr val="00B0F0"/>
                </a:solidFill>
                <a:effectLst/>
                <a:latin typeface="Times New Roman" panose="02020603050405020304" pitchFamily="18" charset="0"/>
                <a:ea typeface="Calibri" panose="020F0502020204030204" pitchFamily="34" charset="0"/>
              </a:rPr>
              <a:t>in</a:t>
            </a:r>
            <a:r>
              <a:rPr lang="en-US" sz="4000" b="1" i="1" dirty="0">
                <a:solidFill>
                  <a:srgbClr val="00B0F0"/>
                </a:solidFill>
                <a:effectLst/>
                <a:latin typeface="Times New Roman" panose="02020603050405020304" pitchFamily="18" charset="0"/>
                <a:ea typeface="Calibri" panose="020F0502020204030204" pitchFamily="34" charset="0"/>
              </a:rPr>
              <a:t> Christ Jesus our Lord</a:t>
            </a:r>
            <a:r>
              <a:rPr lang="en-US" sz="4000" b="1" i="1" dirty="0">
                <a:effectLst/>
                <a:latin typeface="Times New Roman" panose="02020603050405020304" pitchFamily="18" charset="0"/>
                <a:ea typeface="Calibri" panose="020F0502020204030204" pitchFamily="34" charset="0"/>
              </a:rPr>
              <a:t>.”</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1333205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000" dirty="0"/>
              <a:t>1 John 1:6</a:t>
            </a:r>
          </a:p>
          <a:p>
            <a:pPr marL="0" indent="0">
              <a:buNone/>
            </a:pPr>
            <a:r>
              <a:rPr lang="en-US" sz="4000" b="1" i="1" dirty="0">
                <a:effectLst/>
                <a:latin typeface="Times New Roman" panose="02020603050405020304" pitchFamily="18" charset="0"/>
                <a:ea typeface="Calibri" panose="020F0502020204030204" pitchFamily="34" charset="0"/>
              </a:rPr>
              <a:t>“If we say that we have fellowship with Him, and walk in darkness, we lie and do not practice the truth.”</a:t>
            </a:r>
            <a:r>
              <a:rPr lang="en-US" sz="4000" dirty="0">
                <a:effectLst/>
                <a:latin typeface="Times New Roman" panose="02020603050405020304" pitchFamily="18" charset="0"/>
                <a:ea typeface="Calibri" panose="020F0502020204030204" pitchFamily="34" charset="0"/>
              </a:rPr>
              <a:t> </a:t>
            </a:r>
          </a:p>
          <a:p>
            <a:pPr marL="0" indent="0">
              <a:buNone/>
            </a:pPr>
            <a:endParaRPr lang="en-US" sz="1100" dirty="0">
              <a:latin typeface="Times New Roman" panose="02020603050405020304" pitchFamily="18" charset="0"/>
            </a:endParaRPr>
          </a:p>
        </p:txBody>
      </p:sp>
    </p:spTree>
    <p:extLst>
      <p:ext uri="{BB962C8B-B14F-4D97-AF65-F5344CB8AC3E}">
        <p14:creationId xmlns:p14="http://schemas.microsoft.com/office/powerpoint/2010/main" val="1903284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000" dirty="0"/>
              <a:t>1 John 1:6</a:t>
            </a:r>
          </a:p>
          <a:p>
            <a:pPr marL="0" indent="0">
              <a:buNone/>
            </a:pPr>
            <a:r>
              <a:rPr lang="en-US" sz="4000" b="1" i="1" dirty="0">
                <a:effectLst/>
                <a:latin typeface="Times New Roman" panose="02020603050405020304" pitchFamily="18" charset="0"/>
                <a:ea typeface="Calibri" panose="020F0502020204030204" pitchFamily="34" charset="0"/>
              </a:rPr>
              <a:t>“If we say that we have fellowship with Him, and walk in darkness, we lie and do not practice the truth.”</a:t>
            </a:r>
            <a:r>
              <a:rPr lang="en-US" sz="4000" dirty="0">
                <a:effectLst/>
                <a:latin typeface="Times New Roman" panose="02020603050405020304" pitchFamily="18" charset="0"/>
                <a:ea typeface="Calibri" panose="020F0502020204030204" pitchFamily="34" charset="0"/>
              </a:rPr>
              <a:t> </a:t>
            </a:r>
          </a:p>
          <a:p>
            <a:pPr marL="0" indent="0">
              <a:buNone/>
            </a:pPr>
            <a:endParaRPr lang="en-US" sz="1100" dirty="0">
              <a:latin typeface="Times New Roman" panose="02020603050405020304" pitchFamily="18" charset="0"/>
            </a:endParaRPr>
          </a:p>
          <a:p>
            <a:pPr marL="0" indent="0">
              <a:buNone/>
            </a:pPr>
            <a:r>
              <a:rPr lang="en-US" sz="4000" dirty="0">
                <a:latin typeface="Times New Roman" panose="02020603050405020304" pitchFamily="18" charset="0"/>
              </a:rPr>
              <a:t>verse 7</a:t>
            </a:r>
          </a:p>
          <a:p>
            <a:pPr marL="0" indent="0">
              <a:buNone/>
            </a:pPr>
            <a:r>
              <a:rPr lang="en-US" sz="4000" b="1" i="1" dirty="0">
                <a:effectLst/>
                <a:latin typeface="Times New Roman" panose="02020603050405020304" pitchFamily="18" charset="0"/>
                <a:ea typeface="Calibri" panose="020F0502020204030204" pitchFamily="34" charset="0"/>
              </a:rPr>
              <a:t>“But if we walk in the light as He is in the light, we have fellowship with one another, and the blood of Jesus Christ His Son cleanses us from all sin.”</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1701351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lgn="ctr">
              <a:buNone/>
            </a:pPr>
            <a:endParaRPr lang="en-US" sz="6600" dirty="0"/>
          </a:p>
          <a:p>
            <a:pPr marL="0" indent="0" algn="ctr">
              <a:buNone/>
            </a:pPr>
            <a:endParaRPr lang="en-US" sz="6600" dirty="0"/>
          </a:p>
          <a:p>
            <a:pPr marL="0" indent="0" algn="ctr">
              <a:buNone/>
            </a:pPr>
            <a:r>
              <a:rPr lang="en-US" sz="6600" dirty="0"/>
              <a:t>If fellowship is stymied, </a:t>
            </a:r>
          </a:p>
          <a:p>
            <a:pPr marL="0" indent="0" algn="ctr">
              <a:buNone/>
            </a:pPr>
            <a:r>
              <a:rPr lang="en-US" sz="6600" dirty="0"/>
              <a:t>then so is discipleship.</a:t>
            </a:r>
          </a:p>
        </p:txBody>
      </p:sp>
    </p:spTree>
    <p:extLst>
      <p:ext uri="{BB962C8B-B14F-4D97-AF65-F5344CB8AC3E}">
        <p14:creationId xmlns:p14="http://schemas.microsoft.com/office/powerpoint/2010/main" val="1708836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800" dirty="0"/>
              <a:t>John 15:4-5</a:t>
            </a:r>
          </a:p>
          <a:p>
            <a:pPr marL="0" indent="0">
              <a:buNone/>
            </a:pPr>
            <a:r>
              <a:rPr lang="en-US" sz="4800" b="1" i="1" dirty="0">
                <a:effectLst/>
                <a:latin typeface="Times New Roman" panose="02020603050405020304" pitchFamily="18" charset="0"/>
                <a:ea typeface="Calibri" panose="020F0502020204030204" pitchFamily="34" charset="0"/>
              </a:rPr>
              <a:t>“Abide in Me, and I in you.  As the branch cannot bear fruit of itself, unless it abides in the vine, neither can you, unless you abide in Me.  “I am the vine, you are the branches.  He who abides in Me, and I in him, bears much fruit; for without Me you can do nothing.”</a:t>
            </a:r>
            <a:endParaRPr lang="en-US" sz="4800" dirty="0">
              <a:latin typeface="Times New Roman" panose="02020603050405020304" pitchFamily="18" charset="0"/>
            </a:endParaRPr>
          </a:p>
        </p:txBody>
      </p:sp>
    </p:spTree>
    <p:extLst>
      <p:ext uri="{BB962C8B-B14F-4D97-AF65-F5344CB8AC3E}">
        <p14:creationId xmlns:p14="http://schemas.microsoft.com/office/powerpoint/2010/main" val="2719974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800" dirty="0"/>
              <a:t>Abide</a:t>
            </a:r>
          </a:p>
          <a:p>
            <a:pPr marL="0" indent="0">
              <a:buNone/>
            </a:pPr>
            <a:r>
              <a:rPr lang="en-US" sz="3200" dirty="0">
                <a:effectLst/>
                <a:latin typeface="Times New Roman" panose="02020603050405020304" pitchFamily="18" charset="0"/>
                <a:ea typeface="Calibri" panose="020F0502020204030204" pitchFamily="34" charset="0"/>
              </a:rPr>
              <a:t>Strong’s … </a:t>
            </a:r>
            <a:r>
              <a:rPr lang="en-US" sz="3200" i="1" dirty="0">
                <a:effectLst/>
                <a:latin typeface="Times New Roman" panose="02020603050405020304" pitchFamily="18" charset="0"/>
                <a:ea typeface="Calibri" panose="020F0502020204030204" pitchFamily="34" charset="0"/>
              </a:rPr>
              <a:t>“abide, continue, dwell, endure, be present, remain, stand, tarry.”</a:t>
            </a:r>
          </a:p>
          <a:p>
            <a:pPr marL="0" indent="0">
              <a:buNone/>
            </a:pPr>
            <a:endParaRPr lang="en-US" sz="3200" i="1" dirty="0">
              <a:latin typeface="Times New Roman" panose="02020603050405020304" pitchFamily="18" charset="0"/>
              <a:ea typeface="Calibri" panose="020F0502020204030204" pitchFamily="34" charset="0"/>
            </a:endParaRPr>
          </a:p>
          <a:p>
            <a:pPr marL="0" indent="0">
              <a:buNone/>
            </a:pPr>
            <a:r>
              <a:rPr lang="en-US" sz="3200" dirty="0">
                <a:effectLst/>
                <a:latin typeface="Times New Roman" panose="02020603050405020304" pitchFamily="18" charset="0"/>
                <a:ea typeface="Calibri" panose="020F0502020204030204" pitchFamily="34" charset="0"/>
              </a:rPr>
              <a:t>Thayer’s … </a:t>
            </a:r>
            <a:r>
              <a:rPr lang="en-US" sz="3200" i="1" dirty="0">
                <a:effectLst/>
                <a:latin typeface="Times New Roman" panose="02020603050405020304" pitchFamily="18" charset="0"/>
                <a:ea typeface="Calibri" panose="020F0502020204030204" pitchFamily="34" charset="0"/>
              </a:rPr>
              <a:t>“to remain, abide” </a:t>
            </a:r>
          </a:p>
          <a:p>
            <a:pPr marL="742950" indent="-742950">
              <a:buAutoNum type="arabicPeriod"/>
            </a:pPr>
            <a:r>
              <a:rPr lang="en-US" sz="3200" i="1" dirty="0">
                <a:effectLst/>
                <a:latin typeface="Times New Roman" panose="02020603050405020304" pitchFamily="18" charset="0"/>
                <a:ea typeface="Calibri" panose="020F0502020204030204" pitchFamily="34" charset="0"/>
              </a:rPr>
              <a:t>To sojourn, tarry </a:t>
            </a:r>
          </a:p>
          <a:p>
            <a:pPr marL="0" indent="0">
              <a:buNone/>
            </a:pPr>
            <a:r>
              <a:rPr lang="en-US" sz="3200" i="1" dirty="0">
                <a:effectLst/>
                <a:latin typeface="Times New Roman" panose="02020603050405020304" pitchFamily="18" charset="0"/>
                <a:ea typeface="Calibri" panose="020F0502020204030204" pitchFamily="34" charset="0"/>
              </a:rPr>
              <a:t>2.    Not to depart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a. to continue to be present </a:t>
            </a:r>
          </a:p>
          <a:p>
            <a:pPr marL="0" indent="0">
              <a:buNone/>
            </a:pPr>
            <a:r>
              <a:rPr lang="en-US" sz="3200" i="1" dirty="0">
                <a:latin typeface="Times New Roman" panose="02020603050405020304" pitchFamily="18" charset="0"/>
                <a:ea typeface="Calibri" panose="020F0502020204030204" pitchFamily="34" charset="0"/>
              </a:rPr>
              <a:t>	</a:t>
            </a:r>
            <a:r>
              <a:rPr lang="en-US" sz="3200" i="1" dirty="0">
                <a:effectLst/>
                <a:latin typeface="Times New Roman" panose="02020603050405020304" pitchFamily="18" charset="0"/>
                <a:ea typeface="Calibri" panose="020F0502020204030204" pitchFamily="34" charset="0"/>
              </a:rPr>
              <a:t>b. to be held, kept, continually.</a:t>
            </a:r>
            <a:r>
              <a:rPr lang="en-US" sz="32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16425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pPr marL="0" indent="0">
              <a:buNone/>
            </a:pPr>
            <a:r>
              <a:rPr lang="en-US" sz="3600" dirty="0"/>
              <a:t>Colossians 3:5-9</a:t>
            </a:r>
          </a:p>
          <a:p>
            <a:pPr marL="0" indent="0">
              <a:buNone/>
            </a:pPr>
            <a:r>
              <a:rPr lang="en-US" sz="3600" b="1" i="1" dirty="0">
                <a:effectLst/>
                <a:latin typeface="Times New Roman" panose="02020603050405020304" pitchFamily="18" charset="0"/>
                <a:ea typeface="Calibri" panose="020F0502020204030204" pitchFamily="34" charset="0"/>
              </a:rPr>
              <a:t>“Therefore put to death your members which are on the earth: fornication, uncleanness, passion, evil desire, and covetousness, which is idolatry.  Because of these things the wrath of God is coming upon the sons of disobedience, in which you yourselves once walked when you lived in them.  But now you yourselves are to put off all these: anger, wrath, malice, blasphemy, filthy language out of your mouth.  Do not life to one another, since you have put off the old man with his deeds …”.</a:t>
            </a:r>
            <a:r>
              <a:rPr lang="en-US" sz="3600" dirty="0">
                <a:effectLst/>
                <a:latin typeface="Times New Roman" panose="02020603050405020304" pitchFamily="18" charset="0"/>
                <a:ea typeface="Calibri" panose="020F0502020204030204" pitchFamily="34" charset="0"/>
              </a:rPr>
              <a:t> </a:t>
            </a:r>
            <a:endParaRPr lang="en-US" sz="3600" dirty="0"/>
          </a:p>
        </p:txBody>
      </p:sp>
    </p:spTree>
    <p:extLst>
      <p:ext uri="{BB962C8B-B14F-4D97-AF65-F5344CB8AC3E}">
        <p14:creationId xmlns:p14="http://schemas.microsoft.com/office/powerpoint/2010/main" val="982281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1C3C-CBEE-916E-4415-08113F74FE53}"/>
              </a:ext>
            </a:extLst>
          </p:cNvPr>
          <p:cNvSpPr>
            <a:spLocks noGrp="1"/>
          </p:cNvSpPr>
          <p:nvPr>
            <p:ph type="title"/>
          </p:nvPr>
        </p:nvSpPr>
        <p:spPr/>
        <p:txBody>
          <a:bodyPr>
            <a:normAutofit/>
          </a:bodyPr>
          <a:lstStyle/>
          <a:p>
            <a:r>
              <a:rPr lang="en-US" sz="6000" b="1" dirty="0"/>
              <a:t>God’s Three Primary Concerns …</a:t>
            </a:r>
          </a:p>
        </p:txBody>
      </p:sp>
      <p:sp>
        <p:nvSpPr>
          <p:cNvPr id="3" name="Content Placeholder 2">
            <a:extLst>
              <a:ext uri="{FF2B5EF4-FFF2-40B4-BE49-F238E27FC236}">
                <a16:creationId xmlns:a16="http://schemas.microsoft.com/office/drawing/2014/main" id="{D39ED6B4-B952-3A64-EE20-34060AD8FDDB}"/>
              </a:ext>
            </a:extLst>
          </p:cNvPr>
          <p:cNvSpPr>
            <a:spLocks noGrp="1"/>
          </p:cNvSpPr>
          <p:nvPr>
            <p:ph idx="1"/>
          </p:nvPr>
        </p:nvSpPr>
        <p:spPr/>
        <p:txBody>
          <a:bodyPr/>
          <a:lstStyle/>
          <a:p>
            <a:pPr marL="1143000" indent="-1143000">
              <a:buAutoNum type="arabicPeriod"/>
            </a:pPr>
            <a:r>
              <a:rPr lang="en-US" sz="6000" dirty="0"/>
              <a:t>Loss of Fellowship with Him</a:t>
            </a:r>
          </a:p>
          <a:p>
            <a:pPr marL="1143000" indent="-1143000">
              <a:buAutoNum type="arabicPeriod"/>
            </a:pPr>
            <a:endParaRPr lang="en-US" sz="6000" dirty="0"/>
          </a:p>
          <a:p>
            <a:pPr marL="1143000" indent="-1143000">
              <a:buAutoNum type="arabicPeriod"/>
            </a:pPr>
            <a:r>
              <a:rPr lang="en-US" sz="6000" dirty="0"/>
              <a:t>Loss of Reward</a:t>
            </a:r>
          </a:p>
        </p:txBody>
      </p:sp>
    </p:spTree>
    <p:extLst>
      <p:ext uri="{BB962C8B-B14F-4D97-AF65-F5344CB8AC3E}">
        <p14:creationId xmlns:p14="http://schemas.microsoft.com/office/powerpoint/2010/main" val="3530449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agram&#10;&#10;Description automatically generated">
            <a:extLst>
              <a:ext uri="{FF2B5EF4-FFF2-40B4-BE49-F238E27FC236}">
                <a16:creationId xmlns:a16="http://schemas.microsoft.com/office/drawing/2014/main" id="{4E4F16C1-760A-214E-CCB3-B23BDB4E784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065560"/>
            <a:ext cx="10515600" cy="4726880"/>
          </a:xfrm>
        </p:spPr>
      </p:pic>
    </p:spTree>
    <p:extLst>
      <p:ext uri="{BB962C8B-B14F-4D97-AF65-F5344CB8AC3E}">
        <p14:creationId xmlns:p14="http://schemas.microsoft.com/office/powerpoint/2010/main" val="3730298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800" dirty="0"/>
              <a:t>2 Timothy 2:11-13</a:t>
            </a:r>
          </a:p>
          <a:p>
            <a:pPr marL="0" indent="0">
              <a:buNone/>
            </a:pPr>
            <a:r>
              <a:rPr lang="en-US" sz="4800" b="1" i="1" dirty="0">
                <a:effectLst/>
                <a:latin typeface="Times New Roman" panose="02020603050405020304" pitchFamily="18" charset="0"/>
                <a:ea typeface="Calibri" panose="020F0502020204030204" pitchFamily="34" charset="0"/>
              </a:rPr>
              <a:t>“This is a faithful saying: for if we died with Him, we shall also live with Him.  If we endure, we shall also reign with Him.  If we deny Him, He also will deny us.  If we are faithless, He remains faithful; He cannot deny Himself.</a:t>
            </a:r>
            <a:endParaRPr lang="en-US" sz="4800" dirty="0">
              <a:latin typeface="Times New Roman" panose="02020603050405020304" pitchFamily="18" charset="0"/>
            </a:endParaRPr>
          </a:p>
        </p:txBody>
      </p:sp>
    </p:spTree>
    <p:extLst>
      <p:ext uri="{BB962C8B-B14F-4D97-AF65-F5344CB8AC3E}">
        <p14:creationId xmlns:p14="http://schemas.microsoft.com/office/powerpoint/2010/main" val="2456211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endParaRPr lang="en-US" sz="6600" dirty="0"/>
          </a:p>
          <a:p>
            <a:pPr marL="0" indent="0">
              <a:buNone/>
            </a:pPr>
            <a:r>
              <a:rPr lang="en-US" sz="6600" dirty="0"/>
              <a:t>Why do people go to hell?</a:t>
            </a:r>
            <a:endParaRPr lang="en-US" sz="6600" dirty="0">
              <a:latin typeface="Times New Roman" panose="02020603050405020304" pitchFamily="18" charset="0"/>
            </a:endParaRPr>
          </a:p>
        </p:txBody>
      </p:sp>
    </p:spTree>
    <p:extLst>
      <p:ext uri="{BB962C8B-B14F-4D97-AF65-F5344CB8AC3E}">
        <p14:creationId xmlns:p14="http://schemas.microsoft.com/office/powerpoint/2010/main" val="4095295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endParaRPr lang="en-US" sz="6600" dirty="0"/>
          </a:p>
          <a:p>
            <a:pPr marL="0" indent="0">
              <a:buNone/>
            </a:pPr>
            <a:r>
              <a:rPr lang="en-US" sz="6600" dirty="0"/>
              <a:t>Why do people go to hell?</a:t>
            </a:r>
          </a:p>
          <a:p>
            <a:pPr marL="0" indent="0">
              <a:buNone/>
            </a:pPr>
            <a:endParaRPr lang="en-US" sz="6600" dirty="0">
              <a:latin typeface="Times New Roman" panose="02020603050405020304" pitchFamily="18" charset="0"/>
            </a:endParaRPr>
          </a:p>
          <a:p>
            <a:pPr marL="0" indent="0">
              <a:buNone/>
            </a:pPr>
            <a:r>
              <a:rPr lang="en-US" sz="6600" dirty="0">
                <a:latin typeface="Times New Roman" panose="02020603050405020304" pitchFamily="18" charset="0"/>
              </a:rPr>
              <a:t>Is it because of their sin?</a:t>
            </a:r>
          </a:p>
        </p:txBody>
      </p:sp>
    </p:spTree>
    <p:extLst>
      <p:ext uri="{BB962C8B-B14F-4D97-AF65-F5344CB8AC3E}">
        <p14:creationId xmlns:p14="http://schemas.microsoft.com/office/powerpoint/2010/main" val="3694244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400" dirty="0"/>
              <a:t>1 John 2:2</a:t>
            </a:r>
          </a:p>
          <a:p>
            <a:pPr marL="0" indent="0">
              <a:buNone/>
            </a:pPr>
            <a:r>
              <a:rPr lang="en-US" sz="4400" b="1" i="1" dirty="0">
                <a:effectLst/>
                <a:latin typeface="Times New Roman" panose="02020603050405020304" pitchFamily="18" charset="0"/>
                <a:ea typeface="Calibri" panose="020F0502020204030204" pitchFamily="34" charset="0"/>
              </a:rPr>
              <a:t>“And He Himself is the propitiation for our sins, and not for ours only but also for the whole world.”</a:t>
            </a:r>
            <a:r>
              <a:rPr lang="en-US" sz="4400" dirty="0">
                <a:effectLst/>
                <a:latin typeface="Times New Roman" panose="02020603050405020304" pitchFamily="18" charset="0"/>
                <a:ea typeface="Calibri" panose="020F0502020204030204" pitchFamily="34" charset="0"/>
              </a:rPr>
              <a:t> </a:t>
            </a:r>
            <a:endParaRPr lang="en-US" sz="4400" dirty="0">
              <a:latin typeface="Times New Roman" panose="02020603050405020304" pitchFamily="18" charset="0"/>
            </a:endParaRPr>
          </a:p>
        </p:txBody>
      </p:sp>
    </p:spTree>
    <p:extLst>
      <p:ext uri="{BB962C8B-B14F-4D97-AF65-F5344CB8AC3E}">
        <p14:creationId xmlns:p14="http://schemas.microsoft.com/office/powerpoint/2010/main" val="2300080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400" dirty="0"/>
              <a:t>1 John 2:2</a:t>
            </a:r>
          </a:p>
          <a:p>
            <a:pPr marL="0" indent="0">
              <a:buNone/>
            </a:pPr>
            <a:r>
              <a:rPr lang="en-US" sz="4400" b="1" i="1" dirty="0">
                <a:effectLst/>
                <a:latin typeface="Times New Roman" panose="02020603050405020304" pitchFamily="18" charset="0"/>
                <a:ea typeface="Calibri" panose="020F0502020204030204" pitchFamily="34" charset="0"/>
              </a:rPr>
              <a:t>“And He Himself is the propitiation for our sins, and not for ours only but also for the whole world.”</a:t>
            </a:r>
            <a:r>
              <a:rPr lang="en-US" sz="4400" dirty="0">
                <a:effectLst/>
                <a:latin typeface="Times New Roman" panose="02020603050405020304" pitchFamily="18" charset="0"/>
                <a:ea typeface="Calibri" panose="020F0502020204030204" pitchFamily="34" charset="0"/>
              </a:rPr>
              <a:t> </a:t>
            </a:r>
          </a:p>
          <a:p>
            <a:pPr marL="0" indent="0">
              <a:buNone/>
            </a:pPr>
            <a:endParaRPr lang="en-US" sz="2000" dirty="0">
              <a:latin typeface="Times New Roman" panose="02020603050405020304" pitchFamily="18" charset="0"/>
            </a:endParaRPr>
          </a:p>
          <a:p>
            <a:pPr marL="0" indent="0">
              <a:buNone/>
            </a:pPr>
            <a:r>
              <a:rPr lang="en-US" sz="4400" dirty="0">
                <a:latin typeface="Times New Roman" panose="02020603050405020304" pitchFamily="18" charset="0"/>
              </a:rPr>
              <a:t>2 Corinthians 5:21</a:t>
            </a:r>
          </a:p>
          <a:p>
            <a:pPr marL="0" indent="0">
              <a:buNone/>
            </a:pPr>
            <a:r>
              <a:rPr lang="en-US" sz="4400" b="1" i="1" dirty="0">
                <a:effectLst/>
                <a:latin typeface="Times New Roman" panose="02020603050405020304" pitchFamily="18" charset="0"/>
                <a:ea typeface="Calibri" panose="020F0502020204030204" pitchFamily="34" charset="0"/>
              </a:rPr>
              <a:t>“For He made Him who knew no sin to be sin for us, that we might become the righteousness of God in Him.”</a:t>
            </a:r>
            <a:r>
              <a:rPr lang="en-US" sz="4400" dirty="0">
                <a:effectLst/>
                <a:latin typeface="Times New Roman" panose="02020603050405020304" pitchFamily="18" charset="0"/>
                <a:ea typeface="Calibri" panose="020F0502020204030204" pitchFamily="34" charset="0"/>
              </a:rPr>
              <a:t> </a:t>
            </a:r>
            <a:endParaRPr lang="en-US" sz="4400" dirty="0">
              <a:latin typeface="Times New Roman" panose="02020603050405020304" pitchFamily="18" charset="0"/>
            </a:endParaRPr>
          </a:p>
        </p:txBody>
      </p:sp>
    </p:spTree>
    <p:extLst>
      <p:ext uri="{BB962C8B-B14F-4D97-AF65-F5344CB8AC3E}">
        <p14:creationId xmlns:p14="http://schemas.microsoft.com/office/powerpoint/2010/main" val="1741741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400" dirty="0"/>
              <a:t>John 1:29</a:t>
            </a:r>
          </a:p>
          <a:p>
            <a:pPr marL="0" indent="0">
              <a:buNone/>
            </a:pPr>
            <a:r>
              <a:rPr lang="en-US" sz="4400" i="1" dirty="0">
                <a:effectLst/>
                <a:latin typeface="Times New Roman" panose="02020603050405020304" pitchFamily="18" charset="0"/>
                <a:ea typeface="Calibri" panose="020F0502020204030204" pitchFamily="34" charset="0"/>
              </a:rPr>
              <a:t>“Behold!  The Lamb of God who takes away the sin of those who believe in Him.”</a:t>
            </a:r>
            <a:endParaRPr lang="en-US" sz="4400" dirty="0">
              <a:latin typeface="Times New Roman" panose="02020603050405020304" pitchFamily="18" charset="0"/>
            </a:endParaRPr>
          </a:p>
        </p:txBody>
      </p:sp>
    </p:spTree>
    <p:extLst>
      <p:ext uri="{BB962C8B-B14F-4D97-AF65-F5344CB8AC3E}">
        <p14:creationId xmlns:p14="http://schemas.microsoft.com/office/powerpoint/2010/main" val="2054425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400" dirty="0"/>
              <a:t>John 1:29</a:t>
            </a:r>
          </a:p>
          <a:p>
            <a:pPr marL="0" indent="0">
              <a:buNone/>
            </a:pPr>
            <a:r>
              <a:rPr lang="en-US" sz="4400" i="1" dirty="0">
                <a:effectLst/>
                <a:latin typeface="Times New Roman" panose="02020603050405020304" pitchFamily="18" charset="0"/>
                <a:ea typeface="Calibri" panose="020F0502020204030204" pitchFamily="34" charset="0"/>
              </a:rPr>
              <a:t>“Behold!  The Lamb of God who takes away the sin of those who believe in Him.”</a:t>
            </a:r>
            <a:endParaRPr lang="en-US" sz="4400" dirty="0">
              <a:latin typeface="Times New Roman" panose="02020603050405020304" pitchFamily="18" charset="0"/>
            </a:endParaRPr>
          </a:p>
        </p:txBody>
      </p:sp>
      <p:sp>
        <p:nvSpPr>
          <p:cNvPr id="4" name="Multiplication Sign 3">
            <a:extLst>
              <a:ext uri="{FF2B5EF4-FFF2-40B4-BE49-F238E27FC236}">
                <a16:creationId xmlns:a16="http://schemas.microsoft.com/office/drawing/2014/main" id="{798EA0A5-515A-49A3-5E50-99E0FDD8E53E}"/>
              </a:ext>
            </a:extLst>
          </p:cNvPr>
          <p:cNvSpPr/>
          <p:nvPr/>
        </p:nvSpPr>
        <p:spPr>
          <a:xfrm>
            <a:off x="-2514600" y="1234440"/>
            <a:ext cx="16527780" cy="1394460"/>
          </a:xfrm>
          <a:prstGeom prst="mathMultiply">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85285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400" dirty="0"/>
              <a:t>John 1:29</a:t>
            </a:r>
          </a:p>
          <a:p>
            <a:pPr marL="0" indent="0">
              <a:buNone/>
            </a:pPr>
            <a:r>
              <a:rPr lang="en-US" sz="4400" i="1" dirty="0">
                <a:effectLst/>
                <a:latin typeface="Times New Roman" panose="02020603050405020304" pitchFamily="18" charset="0"/>
                <a:ea typeface="Calibri" panose="020F0502020204030204" pitchFamily="34" charset="0"/>
              </a:rPr>
              <a:t>“Behold!  The Lamb of God who takes away the sin of those who believe in Him.”</a:t>
            </a:r>
          </a:p>
          <a:p>
            <a:pPr marL="0" indent="0">
              <a:buNone/>
            </a:pPr>
            <a:endParaRPr lang="en-US" sz="1600" i="1" dirty="0">
              <a:latin typeface="Times New Roman" panose="02020603050405020304" pitchFamily="18" charset="0"/>
            </a:endParaRPr>
          </a:p>
          <a:p>
            <a:pPr marL="0" indent="0">
              <a:buNone/>
            </a:pPr>
            <a:r>
              <a:rPr lang="en-US" sz="4400" i="1" dirty="0">
                <a:effectLst/>
                <a:latin typeface="Times New Roman" panose="02020603050405020304" pitchFamily="18" charset="0"/>
                <a:ea typeface="Calibri" panose="020F0502020204030204" pitchFamily="34" charset="0"/>
              </a:rPr>
              <a:t>“Behold the Lamb of God who covers the sin of the world.”</a:t>
            </a:r>
            <a:r>
              <a:rPr lang="en-US" sz="4400" dirty="0">
                <a:effectLst/>
                <a:latin typeface="Times New Roman" panose="02020603050405020304" pitchFamily="18" charset="0"/>
                <a:ea typeface="Calibri" panose="020F0502020204030204" pitchFamily="34" charset="0"/>
              </a:rPr>
              <a:t> </a:t>
            </a:r>
            <a:endParaRPr lang="en-US" sz="4400" dirty="0">
              <a:latin typeface="Times New Roman" panose="02020603050405020304" pitchFamily="18" charset="0"/>
            </a:endParaRPr>
          </a:p>
        </p:txBody>
      </p:sp>
      <p:sp>
        <p:nvSpPr>
          <p:cNvPr id="4" name="Multiplication Sign 3">
            <a:extLst>
              <a:ext uri="{FF2B5EF4-FFF2-40B4-BE49-F238E27FC236}">
                <a16:creationId xmlns:a16="http://schemas.microsoft.com/office/drawing/2014/main" id="{798EA0A5-515A-49A3-5E50-99E0FDD8E53E}"/>
              </a:ext>
            </a:extLst>
          </p:cNvPr>
          <p:cNvSpPr/>
          <p:nvPr/>
        </p:nvSpPr>
        <p:spPr>
          <a:xfrm>
            <a:off x="-2514600" y="1234440"/>
            <a:ext cx="16527780" cy="1394460"/>
          </a:xfrm>
          <a:prstGeom prst="mathMultiply">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695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1C3C-CBEE-916E-4415-08113F74FE53}"/>
              </a:ext>
            </a:extLst>
          </p:cNvPr>
          <p:cNvSpPr>
            <a:spLocks noGrp="1"/>
          </p:cNvSpPr>
          <p:nvPr>
            <p:ph type="title"/>
          </p:nvPr>
        </p:nvSpPr>
        <p:spPr/>
        <p:txBody>
          <a:bodyPr>
            <a:normAutofit/>
          </a:bodyPr>
          <a:lstStyle/>
          <a:p>
            <a:r>
              <a:rPr lang="en-US" sz="6000" b="1" dirty="0"/>
              <a:t>God’s Three Primary Concerns …</a:t>
            </a:r>
          </a:p>
        </p:txBody>
      </p:sp>
    </p:spTree>
    <p:extLst>
      <p:ext uri="{BB962C8B-B14F-4D97-AF65-F5344CB8AC3E}">
        <p14:creationId xmlns:p14="http://schemas.microsoft.com/office/powerpoint/2010/main" val="35157130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400" dirty="0"/>
              <a:t>John 1:29</a:t>
            </a:r>
          </a:p>
          <a:p>
            <a:pPr marL="0" indent="0">
              <a:buNone/>
            </a:pPr>
            <a:r>
              <a:rPr lang="en-US" sz="4400" i="1" dirty="0">
                <a:effectLst/>
                <a:latin typeface="Times New Roman" panose="02020603050405020304" pitchFamily="18" charset="0"/>
                <a:ea typeface="Calibri" panose="020F0502020204030204" pitchFamily="34" charset="0"/>
              </a:rPr>
              <a:t>“Behold!  The Lamb of God who takes away the sin of those who believe in Him.”</a:t>
            </a:r>
          </a:p>
          <a:p>
            <a:pPr marL="0" indent="0">
              <a:buNone/>
            </a:pPr>
            <a:endParaRPr lang="en-US" sz="1600" i="1" dirty="0">
              <a:latin typeface="Times New Roman" panose="02020603050405020304" pitchFamily="18" charset="0"/>
            </a:endParaRPr>
          </a:p>
          <a:p>
            <a:pPr marL="0" indent="0">
              <a:buNone/>
            </a:pPr>
            <a:r>
              <a:rPr lang="en-US" sz="4400" i="1" dirty="0">
                <a:effectLst/>
                <a:latin typeface="Times New Roman" panose="02020603050405020304" pitchFamily="18" charset="0"/>
                <a:ea typeface="Calibri" panose="020F0502020204030204" pitchFamily="34" charset="0"/>
              </a:rPr>
              <a:t>“Behold the Lamb of God who covers the sin of the world.”</a:t>
            </a:r>
            <a:r>
              <a:rPr lang="en-US" sz="4400" dirty="0">
                <a:effectLst/>
                <a:latin typeface="Times New Roman" panose="02020603050405020304" pitchFamily="18" charset="0"/>
                <a:ea typeface="Calibri" panose="020F0502020204030204" pitchFamily="34" charset="0"/>
              </a:rPr>
              <a:t> </a:t>
            </a:r>
            <a:endParaRPr lang="en-US" sz="4400" dirty="0">
              <a:latin typeface="Times New Roman" panose="02020603050405020304" pitchFamily="18" charset="0"/>
            </a:endParaRPr>
          </a:p>
        </p:txBody>
      </p:sp>
      <p:sp>
        <p:nvSpPr>
          <p:cNvPr id="4" name="Multiplication Sign 3">
            <a:extLst>
              <a:ext uri="{FF2B5EF4-FFF2-40B4-BE49-F238E27FC236}">
                <a16:creationId xmlns:a16="http://schemas.microsoft.com/office/drawing/2014/main" id="{798EA0A5-515A-49A3-5E50-99E0FDD8E53E}"/>
              </a:ext>
            </a:extLst>
          </p:cNvPr>
          <p:cNvSpPr/>
          <p:nvPr/>
        </p:nvSpPr>
        <p:spPr>
          <a:xfrm>
            <a:off x="-2514600" y="1234440"/>
            <a:ext cx="16527780" cy="1394460"/>
          </a:xfrm>
          <a:prstGeom prst="mathMultiply">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Multiplication Sign 1">
            <a:extLst>
              <a:ext uri="{FF2B5EF4-FFF2-40B4-BE49-F238E27FC236}">
                <a16:creationId xmlns:a16="http://schemas.microsoft.com/office/drawing/2014/main" id="{E68C93EF-14AA-DE4F-5E1B-46FA85F9984C}"/>
              </a:ext>
            </a:extLst>
          </p:cNvPr>
          <p:cNvSpPr/>
          <p:nvPr/>
        </p:nvSpPr>
        <p:spPr>
          <a:xfrm>
            <a:off x="-2514600" y="2823210"/>
            <a:ext cx="16527780" cy="1394460"/>
          </a:xfrm>
          <a:prstGeom prst="mathMultiply">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7245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4400" dirty="0"/>
              <a:t>John 1:29</a:t>
            </a:r>
          </a:p>
          <a:p>
            <a:pPr marL="0" indent="0">
              <a:buNone/>
            </a:pPr>
            <a:r>
              <a:rPr lang="en-US" sz="4400" i="1" dirty="0">
                <a:effectLst/>
                <a:latin typeface="Times New Roman" panose="02020603050405020304" pitchFamily="18" charset="0"/>
                <a:ea typeface="Calibri" panose="020F0502020204030204" pitchFamily="34" charset="0"/>
              </a:rPr>
              <a:t>“Behold!  The Lamb of God who takes away the sin of those who believe in Him.”</a:t>
            </a:r>
          </a:p>
          <a:p>
            <a:pPr marL="0" indent="0">
              <a:buNone/>
            </a:pPr>
            <a:endParaRPr lang="en-US" sz="1600" i="1" dirty="0">
              <a:latin typeface="Times New Roman" panose="02020603050405020304" pitchFamily="18" charset="0"/>
            </a:endParaRPr>
          </a:p>
          <a:p>
            <a:pPr marL="0" indent="0">
              <a:buNone/>
            </a:pPr>
            <a:r>
              <a:rPr lang="en-US" sz="4400" i="1" dirty="0">
                <a:effectLst/>
                <a:latin typeface="Times New Roman" panose="02020603050405020304" pitchFamily="18" charset="0"/>
                <a:ea typeface="Calibri" panose="020F0502020204030204" pitchFamily="34" charset="0"/>
              </a:rPr>
              <a:t>“Behold the Lamb of God who covers the sin of the world.”</a:t>
            </a:r>
          </a:p>
          <a:p>
            <a:pPr marL="0" indent="0">
              <a:buNone/>
            </a:pPr>
            <a:endParaRPr lang="en-US" sz="1200" i="1" dirty="0">
              <a:latin typeface="Times New Roman" panose="02020603050405020304" pitchFamily="18" charset="0"/>
              <a:ea typeface="Calibri" panose="020F0502020204030204" pitchFamily="34" charset="0"/>
            </a:endParaRPr>
          </a:p>
          <a:p>
            <a:pPr marL="0" indent="0">
              <a:buNone/>
            </a:pPr>
            <a:r>
              <a:rPr lang="en-US" sz="4400" b="1" i="1" dirty="0">
                <a:effectLst/>
                <a:latin typeface="Times New Roman" panose="02020603050405020304" pitchFamily="18" charset="0"/>
                <a:ea typeface="Calibri" panose="020F0502020204030204" pitchFamily="34" charset="0"/>
              </a:rPr>
              <a:t>“Behold the Lamb of God who </a:t>
            </a:r>
            <a:r>
              <a:rPr lang="en-US" sz="4400" b="1" i="1" u="sng" dirty="0">
                <a:effectLst/>
                <a:latin typeface="Times New Roman" panose="02020603050405020304" pitchFamily="18" charset="0"/>
                <a:ea typeface="Calibri" panose="020F0502020204030204" pitchFamily="34" charset="0"/>
              </a:rPr>
              <a:t>takes away </a:t>
            </a:r>
            <a:r>
              <a:rPr lang="en-US" sz="4400" b="1" i="1" dirty="0">
                <a:effectLst/>
                <a:latin typeface="Times New Roman" panose="02020603050405020304" pitchFamily="18" charset="0"/>
                <a:ea typeface="Calibri" panose="020F0502020204030204" pitchFamily="34" charset="0"/>
              </a:rPr>
              <a:t>the sin of the world.”</a:t>
            </a:r>
            <a:r>
              <a:rPr lang="en-US" sz="4400" dirty="0">
                <a:effectLst/>
                <a:latin typeface="Times New Roman" panose="02020603050405020304" pitchFamily="18" charset="0"/>
                <a:ea typeface="Calibri" panose="020F0502020204030204" pitchFamily="34" charset="0"/>
              </a:rPr>
              <a:t>  </a:t>
            </a:r>
            <a:endParaRPr lang="en-US" sz="4400" dirty="0">
              <a:latin typeface="Times New Roman" panose="02020603050405020304" pitchFamily="18" charset="0"/>
            </a:endParaRPr>
          </a:p>
        </p:txBody>
      </p:sp>
      <p:sp>
        <p:nvSpPr>
          <p:cNvPr id="4" name="Multiplication Sign 3">
            <a:extLst>
              <a:ext uri="{FF2B5EF4-FFF2-40B4-BE49-F238E27FC236}">
                <a16:creationId xmlns:a16="http://schemas.microsoft.com/office/drawing/2014/main" id="{798EA0A5-515A-49A3-5E50-99E0FDD8E53E}"/>
              </a:ext>
            </a:extLst>
          </p:cNvPr>
          <p:cNvSpPr/>
          <p:nvPr/>
        </p:nvSpPr>
        <p:spPr>
          <a:xfrm>
            <a:off x="-2514600" y="1234440"/>
            <a:ext cx="16527780" cy="1394460"/>
          </a:xfrm>
          <a:prstGeom prst="mathMultiply">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Multiplication Sign 1">
            <a:extLst>
              <a:ext uri="{FF2B5EF4-FFF2-40B4-BE49-F238E27FC236}">
                <a16:creationId xmlns:a16="http://schemas.microsoft.com/office/drawing/2014/main" id="{E68C93EF-14AA-DE4F-5E1B-46FA85F9984C}"/>
              </a:ext>
            </a:extLst>
          </p:cNvPr>
          <p:cNvSpPr/>
          <p:nvPr/>
        </p:nvSpPr>
        <p:spPr>
          <a:xfrm>
            <a:off x="-2514600" y="2823210"/>
            <a:ext cx="16527780" cy="1394460"/>
          </a:xfrm>
          <a:prstGeom prst="mathMultiply">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57103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897880"/>
          </a:xfrm>
        </p:spPr>
        <p:txBody>
          <a:bodyPr>
            <a:noAutofit/>
          </a:bodyPr>
          <a:lstStyle/>
          <a:p>
            <a:pPr marL="0" indent="0">
              <a:buNone/>
            </a:pPr>
            <a:r>
              <a:rPr lang="en-US" sz="6600" dirty="0"/>
              <a:t>Why do people go to hell?</a:t>
            </a:r>
          </a:p>
          <a:p>
            <a:pPr marL="0" indent="0">
              <a:buNone/>
            </a:pPr>
            <a:endParaRPr lang="en-US" sz="1400" dirty="0">
              <a:latin typeface="Times New Roman" panose="02020603050405020304" pitchFamily="18" charset="0"/>
            </a:endParaRPr>
          </a:p>
          <a:p>
            <a:pPr marL="0" indent="0">
              <a:buNone/>
            </a:pPr>
            <a:r>
              <a:rPr lang="en-US" sz="6600" dirty="0">
                <a:latin typeface="Times New Roman" panose="02020603050405020304" pitchFamily="18" charset="0"/>
              </a:rPr>
              <a:t>Is it because of their sin?</a:t>
            </a:r>
          </a:p>
          <a:p>
            <a:pPr marL="0" indent="0">
              <a:buNone/>
            </a:pPr>
            <a:endParaRPr lang="en-US" sz="1400" dirty="0">
              <a:latin typeface="Times New Roman" panose="02020603050405020304" pitchFamily="18" charset="0"/>
            </a:endParaRPr>
          </a:p>
          <a:p>
            <a:pPr marL="0" indent="0">
              <a:buNone/>
            </a:pPr>
            <a:r>
              <a:rPr lang="en-US" sz="6600" dirty="0">
                <a:solidFill>
                  <a:srgbClr val="FFFF00"/>
                </a:solidFill>
                <a:latin typeface="Times New Roman" panose="02020603050405020304" pitchFamily="18" charset="0"/>
              </a:rPr>
              <a:t>The reason men go to hell is because their name is not written in the Book of Life.</a:t>
            </a:r>
          </a:p>
        </p:txBody>
      </p:sp>
    </p:spTree>
    <p:extLst>
      <p:ext uri="{BB962C8B-B14F-4D97-AF65-F5344CB8AC3E}">
        <p14:creationId xmlns:p14="http://schemas.microsoft.com/office/powerpoint/2010/main" val="39587733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r>
              <a:rPr lang="en-US" sz="3600" dirty="0"/>
              <a:t>Revelation 20:12-15</a:t>
            </a:r>
          </a:p>
          <a:p>
            <a:pPr marL="0" indent="0">
              <a:buNone/>
            </a:pPr>
            <a:r>
              <a:rPr lang="en-US" sz="3600" b="1" i="1" dirty="0">
                <a:effectLst/>
                <a:latin typeface="Times New Roman" panose="02020603050405020304" pitchFamily="18" charset="0"/>
                <a:ea typeface="Calibri" panose="020F0502020204030204" pitchFamily="34" charset="0"/>
              </a:rPr>
              <a:t>“And I saw the dead, small and great, standing before God, and books were opened.  And another book was opened, which is the Book of Life.  And the dead were judged according to their works, by the things which were written in the books.  The sea gave up the dead who were in it, and Death and Hades delivered up the dead who were in them.  And they were judged, each one according to his works.  Then Death and Hades were cast into the lake of fire.  This is the second death.  And anyone not found written in the Book of Life was cast into the lake of fire.”</a:t>
            </a:r>
            <a:r>
              <a:rPr lang="en-US" sz="3600" dirty="0">
                <a:effectLst/>
                <a:latin typeface="Times New Roman" panose="02020603050405020304" pitchFamily="18" charset="0"/>
                <a:ea typeface="Calibri" panose="020F0502020204030204" pitchFamily="34" charset="0"/>
              </a:rPr>
              <a:t> </a:t>
            </a:r>
            <a:endParaRPr lang="en-US" sz="3600" dirty="0">
              <a:latin typeface="Times New Roman" panose="02020603050405020304" pitchFamily="18" charset="0"/>
            </a:endParaRPr>
          </a:p>
        </p:txBody>
      </p:sp>
    </p:spTree>
    <p:extLst>
      <p:ext uri="{BB962C8B-B14F-4D97-AF65-F5344CB8AC3E}">
        <p14:creationId xmlns:p14="http://schemas.microsoft.com/office/powerpoint/2010/main" val="19844967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endParaRPr lang="en-US" sz="4800" dirty="0"/>
          </a:p>
          <a:p>
            <a:pPr marL="0" indent="0">
              <a:buNone/>
            </a:pPr>
            <a:r>
              <a:rPr lang="en-US" sz="4800" dirty="0"/>
              <a:t>John 3:18</a:t>
            </a:r>
          </a:p>
          <a:p>
            <a:pPr marL="0" indent="0">
              <a:buNone/>
            </a:pPr>
            <a:r>
              <a:rPr lang="en-US" sz="4800" b="1" i="1" dirty="0">
                <a:effectLst/>
                <a:latin typeface="Times New Roman" panose="02020603050405020304" pitchFamily="18" charset="0"/>
                <a:ea typeface="Calibri" panose="020F0502020204030204" pitchFamily="34" charset="0"/>
              </a:rPr>
              <a:t>“He who believes in Him is not condemned; but he who does not believe is condemned already, because he has not believed in the name of the only begotten Son of God.”</a:t>
            </a:r>
            <a:r>
              <a:rPr lang="en-US" sz="4800"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endParaRPr>
          </a:p>
        </p:txBody>
      </p:sp>
    </p:spTree>
    <p:extLst>
      <p:ext uri="{BB962C8B-B14F-4D97-AF65-F5344CB8AC3E}">
        <p14:creationId xmlns:p14="http://schemas.microsoft.com/office/powerpoint/2010/main" val="2298399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endParaRPr lang="en-US" sz="4800" dirty="0"/>
          </a:p>
          <a:p>
            <a:pPr marL="0" indent="0">
              <a:buNone/>
            </a:pPr>
            <a:r>
              <a:rPr lang="en-US" sz="4800" dirty="0"/>
              <a:t>The judgment seat of Christ is not where sin is judged in the life of the believer, it is judging the productiveness of the Christian’s life while on earth … the lack of productiveness being the result of willful sin or lackadaisicalness of effort or spiritual care in the Christian life.</a:t>
            </a:r>
            <a:endParaRPr lang="en-US" sz="4800" dirty="0">
              <a:latin typeface="Times New Roman" panose="02020603050405020304" pitchFamily="18" charset="0"/>
            </a:endParaRPr>
          </a:p>
        </p:txBody>
      </p:sp>
    </p:spTree>
    <p:extLst>
      <p:ext uri="{BB962C8B-B14F-4D97-AF65-F5344CB8AC3E}">
        <p14:creationId xmlns:p14="http://schemas.microsoft.com/office/powerpoint/2010/main" val="4238222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endParaRPr lang="en-US" sz="4800" dirty="0"/>
          </a:p>
          <a:p>
            <a:pPr marL="0" indent="0">
              <a:buNone/>
            </a:pPr>
            <a:r>
              <a:rPr lang="en-US" sz="4800" dirty="0"/>
              <a:t>Revelation 3:21</a:t>
            </a:r>
          </a:p>
          <a:p>
            <a:pPr marL="0" indent="0">
              <a:buNone/>
            </a:pPr>
            <a:r>
              <a:rPr lang="en-US" sz="4800" b="1" i="1" dirty="0">
                <a:effectLst/>
                <a:latin typeface="Times New Roman" panose="02020603050405020304" pitchFamily="18" charset="0"/>
                <a:ea typeface="Calibri" panose="020F0502020204030204" pitchFamily="34" charset="0"/>
              </a:rPr>
              <a:t>“To him who overcomes I will grant to sit with Me on My throne, as I also overcame and sat down with My Father on His throne.”</a:t>
            </a:r>
            <a:r>
              <a:rPr lang="en-US" sz="4800"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endParaRPr>
          </a:p>
        </p:txBody>
      </p:sp>
    </p:spTree>
    <p:extLst>
      <p:ext uri="{BB962C8B-B14F-4D97-AF65-F5344CB8AC3E}">
        <p14:creationId xmlns:p14="http://schemas.microsoft.com/office/powerpoint/2010/main" val="6133229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1C3C-CBEE-916E-4415-08113F74FE53}"/>
              </a:ext>
            </a:extLst>
          </p:cNvPr>
          <p:cNvSpPr>
            <a:spLocks noGrp="1"/>
          </p:cNvSpPr>
          <p:nvPr>
            <p:ph type="title"/>
          </p:nvPr>
        </p:nvSpPr>
        <p:spPr/>
        <p:txBody>
          <a:bodyPr>
            <a:normAutofit/>
          </a:bodyPr>
          <a:lstStyle/>
          <a:p>
            <a:r>
              <a:rPr lang="en-US" sz="6000" b="1" dirty="0"/>
              <a:t>God’s Three Primary Concerns …</a:t>
            </a:r>
          </a:p>
        </p:txBody>
      </p:sp>
      <p:sp>
        <p:nvSpPr>
          <p:cNvPr id="3" name="Content Placeholder 2">
            <a:extLst>
              <a:ext uri="{FF2B5EF4-FFF2-40B4-BE49-F238E27FC236}">
                <a16:creationId xmlns:a16="http://schemas.microsoft.com/office/drawing/2014/main" id="{D39ED6B4-B952-3A64-EE20-34060AD8FDDB}"/>
              </a:ext>
            </a:extLst>
          </p:cNvPr>
          <p:cNvSpPr>
            <a:spLocks noGrp="1"/>
          </p:cNvSpPr>
          <p:nvPr>
            <p:ph idx="1"/>
          </p:nvPr>
        </p:nvSpPr>
        <p:spPr/>
        <p:txBody>
          <a:bodyPr>
            <a:normAutofit lnSpcReduction="10000"/>
          </a:bodyPr>
          <a:lstStyle/>
          <a:p>
            <a:pPr marL="1143000" indent="-1143000">
              <a:buAutoNum type="arabicPeriod"/>
            </a:pPr>
            <a:r>
              <a:rPr lang="en-US" sz="6000" dirty="0"/>
              <a:t>Loss of Fellowship with Him</a:t>
            </a:r>
          </a:p>
          <a:p>
            <a:pPr marL="0" indent="0">
              <a:buNone/>
            </a:pPr>
            <a:endParaRPr lang="en-US" sz="6000" dirty="0"/>
          </a:p>
          <a:p>
            <a:pPr marL="0" indent="0">
              <a:buNone/>
            </a:pPr>
            <a:r>
              <a:rPr lang="en-US" sz="6000" dirty="0"/>
              <a:t>2.   Loss of Reward</a:t>
            </a:r>
          </a:p>
          <a:p>
            <a:pPr marL="0" indent="0">
              <a:buNone/>
            </a:pPr>
            <a:endParaRPr lang="en-US" sz="6000" dirty="0"/>
          </a:p>
          <a:p>
            <a:pPr marL="0" indent="0">
              <a:buNone/>
            </a:pPr>
            <a:r>
              <a:rPr lang="en-US" sz="6000" dirty="0"/>
              <a:t>3.   The Believer’s Testimony</a:t>
            </a:r>
          </a:p>
        </p:txBody>
      </p:sp>
    </p:spTree>
    <p:extLst>
      <p:ext uri="{BB962C8B-B14F-4D97-AF65-F5344CB8AC3E}">
        <p14:creationId xmlns:p14="http://schemas.microsoft.com/office/powerpoint/2010/main" val="17021550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r>
              <a:rPr lang="en-US" sz="4800" dirty="0"/>
              <a:t>2 Corinthians 5:20</a:t>
            </a:r>
          </a:p>
          <a:p>
            <a:pPr marL="0" indent="0">
              <a:buNone/>
            </a:pPr>
            <a:r>
              <a:rPr lang="en-US" sz="4800" b="1" i="1" dirty="0">
                <a:effectLst/>
                <a:latin typeface="Times New Roman" panose="02020603050405020304" pitchFamily="18" charset="0"/>
                <a:ea typeface="Calibri" panose="020F0502020204030204" pitchFamily="34" charset="0"/>
              </a:rPr>
              <a:t>“Now then, we are ambassadors for Christ, as though God were pleading through us …”.</a:t>
            </a:r>
            <a:r>
              <a:rPr lang="en-US" sz="4800"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endParaRPr>
          </a:p>
        </p:txBody>
      </p:sp>
    </p:spTree>
    <p:extLst>
      <p:ext uri="{BB962C8B-B14F-4D97-AF65-F5344CB8AC3E}">
        <p14:creationId xmlns:p14="http://schemas.microsoft.com/office/powerpoint/2010/main" val="1432864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r>
              <a:rPr lang="en-US" sz="4800" dirty="0"/>
              <a:t>2 Corinthians 5:20</a:t>
            </a:r>
          </a:p>
          <a:p>
            <a:pPr marL="0" indent="0">
              <a:buNone/>
            </a:pPr>
            <a:r>
              <a:rPr lang="en-US" sz="4800" b="1" i="1" dirty="0">
                <a:effectLst/>
                <a:latin typeface="Times New Roman" panose="02020603050405020304" pitchFamily="18" charset="0"/>
                <a:ea typeface="Calibri" panose="020F0502020204030204" pitchFamily="34" charset="0"/>
              </a:rPr>
              <a:t>“Now then, we are ambassadors for Christ, as though God were pleading through us …”.</a:t>
            </a:r>
            <a:r>
              <a:rPr lang="en-US" sz="4800" dirty="0">
                <a:effectLst/>
                <a:latin typeface="Times New Roman" panose="02020603050405020304" pitchFamily="18" charset="0"/>
                <a:ea typeface="Calibri" panose="020F0502020204030204" pitchFamily="34" charset="0"/>
              </a:rPr>
              <a:t> </a:t>
            </a:r>
          </a:p>
          <a:p>
            <a:pPr marL="0" indent="0">
              <a:buNone/>
            </a:pPr>
            <a:endParaRPr lang="en-US" sz="4800" dirty="0">
              <a:latin typeface="Times New Roman" panose="02020603050405020304" pitchFamily="18" charset="0"/>
            </a:endParaRPr>
          </a:p>
          <a:p>
            <a:pPr marL="0" indent="0">
              <a:buNone/>
            </a:pPr>
            <a:r>
              <a:rPr lang="en-US" sz="4800" dirty="0">
                <a:latin typeface="Times New Roman" panose="02020603050405020304" pitchFamily="18" charset="0"/>
              </a:rPr>
              <a:t>Ambassador</a:t>
            </a:r>
          </a:p>
          <a:p>
            <a:pPr marL="0" indent="0">
              <a:buNone/>
            </a:pPr>
            <a:r>
              <a:rPr lang="en-US" sz="4800" dirty="0">
                <a:latin typeface="Times New Roman" panose="02020603050405020304" pitchFamily="18" charset="0"/>
              </a:rPr>
              <a:t>Strong’s … </a:t>
            </a:r>
            <a:r>
              <a:rPr lang="en-US" sz="4800" i="1" dirty="0">
                <a:latin typeface="Times New Roman" panose="02020603050405020304" pitchFamily="18" charset="0"/>
              </a:rPr>
              <a:t>“act as a representative.”</a:t>
            </a:r>
          </a:p>
        </p:txBody>
      </p:sp>
    </p:spTree>
    <p:extLst>
      <p:ext uri="{BB962C8B-B14F-4D97-AF65-F5344CB8AC3E}">
        <p14:creationId xmlns:p14="http://schemas.microsoft.com/office/powerpoint/2010/main" val="1376492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1C3C-CBEE-916E-4415-08113F74FE53}"/>
              </a:ext>
            </a:extLst>
          </p:cNvPr>
          <p:cNvSpPr>
            <a:spLocks noGrp="1"/>
          </p:cNvSpPr>
          <p:nvPr>
            <p:ph type="title"/>
          </p:nvPr>
        </p:nvSpPr>
        <p:spPr/>
        <p:txBody>
          <a:bodyPr>
            <a:normAutofit/>
          </a:bodyPr>
          <a:lstStyle/>
          <a:p>
            <a:r>
              <a:rPr lang="en-US" sz="6000" b="1" dirty="0"/>
              <a:t>God’s Three Primary Concerns …</a:t>
            </a:r>
          </a:p>
        </p:txBody>
      </p:sp>
      <p:sp>
        <p:nvSpPr>
          <p:cNvPr id="3" name="Content Placeholder 2">
            <a:extLst>
              <a:ext uri="{FF2B5EF4-FFF2-40B4-BE49-F238E27FC236}">
                <a16:creationId xmlns:a16="http://schemas.microsoft.com/office/drawing/2014/main" id="{D39ED6B4-B952-3A64-EE20-34060AD8FDDB}"/>
              </a:ext>
            </a:extLst>
          </p:cNvPr>
          <p:cNvSpPr>
            <a:spLocks noGrp="1"/>
          </p:cNvSpPr>
          <p:nvPr>
            <p:ph idx="1"/>
          </p:nvPr>
        </p:nvSpPr>
        <p:spPr/>
        <p:txBody>
          <a:bodyPr/>
          <a:lstStyle/>
          <a:p>
            <a:pPr marL="1143000" indent="-1143000">
              <a:buAutoNum type="arabicPeriod"/>
            </a:pPr>
            <a:r>
              <a:rPr lang="en-US" sz="6000" dirty="0"/>
              <a:t>Loss of Fellowship with Him</a:t>
            </a:r>
          </a:p>
        </p:txBody>
      </p:sp>
    </p:spTree>
    <p:extLst>
      <p:ext uri="{BB962C8B-B14F-4D97-AF65-F5344CB8AC3E}">
        <p14:creationId xmlns:p14="http://schemas.microsoft.com/office/powerpoint/2010/main" val="39958520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r>
              <a:rPr lang="en-US" sz="4800" dirty="0"/>
              <a:t>John 14:6</a:t>
            </a:r>
          </a:p>
          <a:p>
            <a:pPr marL="0" indent="0">
              <a:buNone/>
            </a:pPr>
            <a:r>
              <a:rPr lang="en-US" sz="4800" b="1" i="1" dirty="0">
                <a:effectLst/>
                <a:latin typeface="Times New Roman" panose="02020603050405020304" pitchFamily="18" charset="0"/>
                <a:ea typeface="Calibri" panose="020F0502020204030204" pitchFamily="34" charset="0"/>
              </a:rPr>
              <a:t>“I am the way, the truth, and the life.”</a:t>
            </a:r>
            <a:r>
              <a:rPr lang="en-US" sz="4800"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endParaRPr>
          </a:p>
        </p:txBody>
      </p:sp>
    </p:spTree>
    <p:extLst>
      <p:ext uri="{BB962C8B-B14F-4D97-AF65-F5344CB8AC3E}">
        <p14:creationId xmlns:p14="http://schemas.microsoft.com/office/powerpoint/2010/main" val="25377403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r>
              <a:rPr lang="en-US" sz="4800" dirty="0"/>
              <a:t>John 14:6</a:t>
            </a:r>
          </a:p>
          <a:p>
            <a:pPr marL="0" indent="0">
              <a:buNone/>
            </a:pPr>
            <a:r>
              <a:rPr lang="en-US" sz="4800" b="1" i="1" dirty="0">
                <a:effectLst/>
                <a:latin typeface="Times New Roman" panose="02020603050405020304" pitchFamily="18" charset="0"/>
                <a:ea typeface="Calibri" panose="020F0502020204030204" pitchFamily="34" charset="0"/>
              </a:rPr>
              <a:t>“I am the way, the truth, and the life.”</a:t>
            </a:r>
            <a:r>
              <a:rPr lang="en-US" sz="4800" dirty="0">
                <a:effectLst/>
                <a:latin typeface="Times New Roman" panose="02020603050405020304" pitchFamily="18" charset="0"/>
                <a:ea typeface="Calibri" panose="020F0502020204030204" pitchFamily="34" charset="0"/>
              </a:rPr>
              <a:t> </a:t>
            </a:r>
          </a:p>
          <a:p>
            <a:pPr marL="0" indent="0">
              <a:buNone/>
            </a:pPr>
            <a:endParaRPr lang="en-US" sz="4800" dirty="0">
              <a:latin typeface="Times New Roman" panose="02020603050405020304" pitchFamily="18" charset="0"/>
            </a:endParaRPr>
          </a:p>
          <a:p>
            <a:pPr marL="0" indent="0">
              <a:buNone/>
            </a:pPr>
            <a:r>
              <a:rPr lang="en-US" sz="4800" dirty="0">
                <a:latin typeface="Times New Roman" panose="02020603050405020304" pitchFamily="18" charset="0"/>
              </a:rPr>
              <a:t>John 17:17</a:t>
            </a:r>
          </a:p>
          <a:p>
            <a:pPr marL="0" indent="0">
              <a:buNone/>
            </a:pPr>
            <a:r>
              <a:rPr lang="en-US" sz="4800" b="1" i="1" dirty="0">
                <a:effectLst/>
                <a:latin typeface="Times New Roman" panose="02020603050405020304" pitchFamily="18" charset="0"/>
                <a:ea typeface="Calibri" panose="020F0502020204030204" pitchFamily="34" charset="0"/>
              </a:rPr>
              <a:t>“Sanctify them by Your truth.  Your word is truth.”</a:t>
            </a:r>
            <a:r>
              <a:rPr lang="en-US" sz="4800"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endParaRPr>
          </a:p>
        </p:txBody>
      </p:sp>
    </p:spTree>
    <p:extLst>
      <p:ext uri="{BB962C8B-B14F-4D97-AF65-F5344CB8AC3E}">
        <p14:creationId xmlns:p14="http://schemas.microsoft.com/office/powerpoint/2010/main" val="1928225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1C3C-CBEE-916E-4415-08113F74FE53}"/>
              </a:ext>
            </a:extLst>
          </p:cNvPr>
          <p:cNvSpPr>
            <a:spLocks noGrp="1"/>
          </p:cNvSpPr>
          <p:nvPr>
            <p:ph type="title"/>
          </p:nvPr>
        </p:nvSpPr>
        <p:spPr/>
        <p:txBody>
          <a:bodyPr>
            <a:normAutofit/>
          </a:bodyPr>
          <a:lstStyle/>
          <a:p>
            <a:r>
              <a:rPr lang="en-US" sz="6000" b="1" dirty="0"/>
              <a:t>God’s Three Primary Concerns …</a:t>
            </a:r>
          </a:p>
        </p:txBody>
      </p:sp>
      <p:sp>
        <p:nvSpPr>
          <p:cNvPr id="3" name="Content Placeholder 2">
            <a:extLst>
              <a:ext uri="{FF2B5EF4-FFF2-40B4-BE49-F238E27FC236}">
                <a16:creationId xmlns:a16="http://schemas.microsoft.com/office/drawing/2014/main" id="{D39ED6B4-B952-3A64-EE20-34060AD8FDDB}"/>
              </a:ext>
            </a:extLst>
          </p:cNvPr>
          <p:cNvSpPr>
            <a:spLocks noGrp="1"/>
          </p:cNvSpPr>
          <p:nvPr>
            <p:ph idx="1"/>
          </p:nvPr>
        </p:nvSpPr>
        <p:spPr/>
        <p:txBody>
          <a:bodyPr>
            <a:normAutofit lnSpcReduction="10000"/>
          </a:bodyPr>
          <a:lstStyle/>
          <a:p>
            <a:pPr marL="1143000" indent="-1143000">
              <a:buAutoNum type="arabicPeriod"/>
            </a:pPr>
            <a:r>
              <a:rPr lang="en-US" sz="6000" dirty="0"/>
              <a:t>Loss of Fellowship with Him</a:t>
            </a:r>
          </a:p>
          <a:p>
            <a:pPr marL="1143000" indent="-1143000">
              <a:buAutoNum type="arabicPeriod"/>
            </a:pPr>
            <a:endParaRPr lang="en-US" sz="6000" dirty="0"/>
          </a:p>
          <a:p>
            <a:pPr marL="1143000" indent="-1143000">
              <a:buAutoNum type="arabicPeriod"/>
            </a:pPr>
            <a:r>
              <a:rPr lang="en-US" sz="6000" dirty="0"/>
              <a:t>Loss of Reward</a:t>
            </a:r>
          </a:p>
          <a:p>
            <a:pPr marL="1143000" indent="-1143000">
              <a:buAutoNum type="arabicPeriod"/>
            </a:pPr>
            <a:endParaRPr lang="en-US" sz="6000" dirty="0"/>
          </a:p>
          <a:p>
            <a:pPr marL="1143000" indent="-1143000">
              <a:buAutoNum type="arabicPeriod"/>
            </a:pPr>
            <a:r>
              <a:rPr lang="en-US" sz="6000" dirty="0"/>
              <a:t>The Believer’s Testimony</a:t>
            </a:r>
          </a:p>
        </p:txBody>
      </p:sp>
    </p:spTree>
    <p:extLst>
      <p:ext uri="{BB962C8B-B14F-4D97-AF65-F5344CB8AC3E}">
        <p14:creationId xmlns:p14="http://schemas.microsoft.com/office/powerpoint/2010/main" val="954806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r>
              <a:rPr lang="en-US" sz="4800" dirty="0"/>
              <a:t>Philippians 2:14-16</a:t>
            </a:r>
          </a:p>
          <a:p>
            <a:pPr marL="0" indent="0">
              <a:buNone/>
            </a:pPr>
            <a:r>
              <a:rPr lang="en-US" sz="4800" b="1" i="1" dirty="0">
                <a:effectLst/>
                <a:latin typeface="Times New Roman" panose="02020603050405020304" pitchFamily="18" charset="0"/>
                <a:ea typeface="Calibri" panose="020F0502020204030204" pitchFamily="34" charset="0"/>
              </a:rPr>
              <a:t>“Do all things without complaining and disputing, that you may become blameless and harmless, children of God without fault in the midst of a crooked and perverse generation, among whom you shine as lights in the world, holding fast the word of life …”.</a:t>
            </a:r>
            <a:r>
              <a:rPr lang="en-US" sz="4800" dirty="0">
                <a:effectLst/>
                <a:latin typeface="Times New Roman" panose="02020603050405020304" pitchFamily="18" charset="0"/>
                <a:ea typeface="Calibri" panose="020F0502020204030204" pitchFamily="34" charset="0"/>
              </a:rPr>
              <a:t> </a:t>
            </a:r>
            <a:endParaRPr lang="en-US" sz="4800" dirty="0">
              <a:latin typeface="Times New Roman" panose="02020603050405020304" pitchFamily="18" charset="0"/>
            </a:endParaRPr>
          </a:p>
        </p:txBody>
      </p:sp>
    </p:spTree>
    <p:extLst>
      <p:ext uri="{BB962C8B-B14F-4D97-AF65-F5344CB8AC3E}">
        <p14:creationId xmlns:p14="http://schemas.microsoft.com/office/powerpoint/2010/main" val="2689690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457200" y="571500"/>
            <a:ext cx="11292840" cy="5897880"/>
          </a:xfrm>
        </p:spPr>
        <p:txBody>
          <a:bodyPr>
            <a:noAutofit/>
          </a:bodyPr>
          <a:lstStyle/>
          <a:p>
            <a:pPr marL="0" indent="0">
              <a:buNone/>
            </a:pPr>
            <a:r>
              <a:rPr lang="en-US" sz="4400" dirty="0"/>
              <a:t>Matthew 5:14-16</a:t>
            </a:r>
          </a:p>
          <a:p>
            <a:pPr marL="0" indent="0">
              <a:buNone/>
            </a:pPr>
            <a:r>
              <a:rPr lang="en-US" sz="4400" b="1" i="1" dirty="0">
                <a:effectLst/>
                <a:latin typeface="Times New Roman" panose="02020603050405020304" pitchFamily="18" charset="0"/>
                <a:ea typeface="Calibri" panose="020F0502020204030204" pitchFamily="34" charset="0"/>
              </a:rPr>
              <a:t>“You are the light of the world.  A city that is set on a hill cannot be hidden.  Nor do they light a lamp and put it under a basket, but on a lampstand, and it gives light to all who are in the house.  Let your light so shine before men, that they may see your good works and glorify your Father in heaven.”</a:t>
            </a:r>
            <a:endParaRPr lang="en-US" sz="4400" dirty="0">
              <a:latin typeface="Times New Roman" panose="02020603050405020304" pitchFamily="18" charset="0"/>
            </a:endParaRPr>
          </a:p>
        </p:txBody>
      </p:sp>
    </p:spTree>
    <p:extLst>
      <p:ext uri="{BB962C8B-B14F-4D97-AF65-F5344CB8AC3E}">
        <p14:creationId xmlns:p14="http://schemas.microsoft.com/office/powerpoint/2010/main" val="213313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pPr marL="0" indent="0">
              <a:buNone/>
            </a:pPr>
            <a:r>
              <a:rPr lang="en-US" sz="4000" dirty="0"/>
              <a:t>Romans 6:20-23</a:t>
            </a:r>
          </a:p>
          <a:p>
            <a:pPr marL="0" indent="0">
              <a:buNone/>
            </a:pPr>
            <a:r>
              <a:rPr lang="en-US" sz="4000" b="1" i="1" dirty="0">
                <a:effectLst/>
                <a:latin typeface="Times New Roman" panose="02020603050405020304" pitchFamily="18" charset="0"/>
                <a:ea typeface="Calibri" panose="020F0502020204030204" pitchFamily="34" charset="0"/>
              </a:rPr>
              <a:t>“For when you were slaves of sin, you were free in regard to righteousness.  What fruit did you have then in the things of which you are now ashamed?  For the end of those things is death.  But now having been set free from sin, and having become slaves of God, you have your fruit to holiness, and the end, everlasting life.  For the wages of sin is death, but the gift of God is eternal life in Christ Jesus our Lord.”</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1342262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pPr marL="0" indent="0">
              <a:buNone/>
            </a:pPr>
            <a:r>
              <a:rPr lang="en-US" sz="4000" dirty="0"/>
              <a:t>Romans 6:20-23</a:t>
            </a:r>
          </a:p>
          <a:p>
            <a:pPr marL="0" indent="0">
              <a:buNone/>
            </a:pPr>
            <a:r>
              <a:rPr lang="en-US" sz="4000" b="1" i="1" dirty="0">
                <a:effectLst/>
                <a:latin typeface="Times New Roman" panose="02020603050405020304" pitchFamily="18" charset="0"/>
                <a:ea typeface="Calibri" panose="020F0502020204030204" pitchFamily="34" charset="0"/>
              </a:rPr>
              <a:t>“For when you were slaves of sin, you were free in regard to righteousness.  What fruit did you have then in the things of which you are now ashamed?  For </a:t>
            </a:r>
            <a:r>
              <a:rPr lang="en-US" sz="4000" b="1" i="1" dirty="0">
                <a:solidFill>
                  <a:srgbClr val="FFFF00"/>
                </a:solidFill>
                <a:effectLst/>
                <a:latin typeface="Times New Roman" panose="02020603050405020304" pitchFamily="18" charset="0"/>
                <a:ea typeface="Calibri" panose="020F0502020204030204" pitchFamily="34" charset="0"/>
              </a:rPr>
              <a:t>the end of those things is death</a:t>
            </a:r>
            <a:r>
              <a:rPr lang="en-US" sz="4000" b="1" i="1" dirty="0">
                <a:effectLst/>
                <a:latin typeface="Times New Roman" panose="02020603050405020304" pitchFamily="18" charset="0"/>
                <a:ea typeface="Calibri" panose="020F0502020204030204" pitchFamily="34" charset="0"/>
              </a:rPr>
              <a:t>.  But now having been set free from sin, and having become slaves of God, you have your fruit to holiness, and the end, everlasting life.  For the wages of sin is death, but the gift of God is eternal life in Christ Jesus our Lord.”</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2702182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r>
              <a:rPr lang="en-US" sz="5400" dirty="0"/>
              <a:t>When unbelievers physically die, their death will become eternal.</a:t>
            </a:r>
          </a:p>
        </p:txBody>
      </p:sp>
    </p:spTree>
    <p:extLst>
      <p:ext uri="{BB962C8B-B14F-4D97-AF65-F5344CB8AC3E}">
        <p14:creationId xmlns:p14="http://schemas.microsoft.com/office/powerpoint/2010/main" val="2311318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r>
              <a:rPr lang="en-US" sz="5400" dirty="0"/>
              <a:t>When unbelievers physically die, their death will become eternal.</a:t>
            </a:r>
          </a:p>
          <a:p>
            <a:endParaRPr lang="en-US" sz="5400" dirty="0"/>
          </a:p>
          <a:p>
            <a:r>
              <a:rPr lang="en-US" sz="5400" dirty="0"/>
              <a:t>Before the unbeliever physically dies, he has a present experience of death when he sins.</a:t>
            </a:r>
          </a:p>
        </p:txBody>
      </p:sp>
    </p:spTree>
    <p:extLst>
      <p:ext uri="{BB962C8B-B14F-4D97-AF65-F5344CB8AC3E}">
        <p14:creationId xmlns:p14="http://schemas.microsoft.com/office/powerpoint/2010/main" val="289890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E6CFD8-0A24-94B7-3E71-6A01ED2D52D4}"/>
              </a:ext>
            </a:extLst>
          </p:cNvPr>
          <p:cNvSpPr>
            <a:spLocks noGrp="1"/>
          </p:cNvSpPr>
          <p:nvPr>
            <p:ph idx="1"/>
          </p:nvPr>
        </p:nvSpPr>
        <p:spPr>
          <a:xfrm>
            <a:off x="838200" y="571500"/>
            <a:ext cx="10515600" cy="5605463"/>
          </a:xfrm>
        </p:spPr>
        <p:txBody>
          <a:bodyPr>
            <a:noAutofit/>
          </a:bodyPr>
          <a:lstStyle/>
          <a:p>
            <a:r>
              <a:rPr lang="en-US" sz="5400" dirty="0"/>
              <a:t>Believers also have a present experience of death when they sin.</a:t>
            </a:r>
          </a:p>
        </p:txBody>
      </p:sp>
    </p:spTree>
    <p:extLst>
      <p:ext uri="{BB962C8B-B14F-4D97-AF65-F5344CB8AC3E}">
        <p14:creationId xmlns:p14="http://schemas.microsoft.com/office/powerpoint/2010/main" val="17826210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TotalTime>
  <Words>1800</Words>
  <Application>Microsoft Office PowerPoint</Application>
  <PresentationFormat>Widescreen</PresentationFormat>
  <Paragraphs>129</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Times New Roman</vt:lpstr>
      <vt:lpstr>office theme</vt:lpstr>
      <vt:lpstr>Colossians</vt:lpstr>
      <vt:lpstr>PowerPoint Presentation</vt:lpstr>
      <vt:lpstr>God’s Three Primary Concerns …</vt:lpstr>
      <vt:lpstr>God’s Three Primary Concerns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two options for a believer … </vt:lpstr>
      <vt:lpstr>PowerPoint Presentation</vt:lpstr>
      <vt:lpstr>PowerPoint Presentation</vt:lpstr>
      <vt:lpstr>PowerPoint Presentation</vt:lpstr>
      <vt:lpstr>PowerPoint Presentation</vt:lpstr>
      <vt:lpstr>PowerPoint Presentation</vt:lpstr>
      <vt:lpstr>PowerPoint Presentation</vt:lpstr>
      <vt:lpstr>God’s Three Primary Concerns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God’s Three Primary Concerns …</vt:lpstr>
      <vt:lpstr>PowerPoint Presentation</vt:lpstr>
      <vt:lpstr>PowerPoint Presentation</vt:lpstr>
      <vt:lpstr>PowerPoint Presentation</vt:lpstr>
      <vt:lpstr>PowerPoint Presentation</vt:lpstr>
      <vt:lpstr>God’s Three Primary Concerns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7</cp:revision>
  <dcterms:created xsi:type="dcterms:W3CDTF">2023-01-28T23:44:56Z</dcterms:created>
  <dcterms:modified xsi:type="dcterms:W3CDTF">2023-01-29T02:03:52Z</dcterms:modified>
</cp:coreProperties>
</file>