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7" r:id="rId10"/>
    <p:sldId id="266" r:id="rId11"/>
    <p:sldId id="268" r:id="rId12"/>
    <p:sldId id="269" r:id="rId13"/>
    <p:sldId id="270" r:id="rId14"/>
    <p:sldId id="271" r:id="rId15"/>
    <p:sldId id="272" r:id="rId16"/>
    <p:sldId id="273" r:id="rId17"/>
    <p:sldId id="274" r:id="rId18"/>
    <p:sldId id="275" r:id="rId19"/>
    <p:sldId id="276" r:id="rId20"/>
    <p:sldId id="278" r:id="rId21"/>
    <p:sldId id="279" r:id="rId22"/>
    <p:sldId id="280" r:id="rId23"/>
    <p:sldId id="281" r:id="rId24"/>
    <p:sldId id="282" r:id="rId25"/>
    <p:sldId id="283" r:id="rId26"/>
    <p:sldId id="285" r:id="rId27"/>
    <p:sldId id="284" r:id="rId28"/>
    <p:sldId id="286" r:id="rId29"/>
    <p:sldId id="287" r:id="rId30"/>
    <p:sldId id="288" r:id="rId31"/>
    <p:sldId id="289" r:id="rId32"/>
    <p:sldId id="290" r:id="rId33"/>
    <p:sldId id="291" r:id="rId34"/>
    <p:sldId id="292" r:id="rId35"/>
    <p:sldId id="293" r:id="rId36"/>
    <p:sldId id="294" r:id="rId37"/>
    <p:sldId id="295" r:id="rId38"/>
    <p:sldId id="296" r:id="rId39"/>
    <p:sldId id="301" r:id="rId40"/>
    <p:sldId id="297" r:id="rId41"/>
    <p:sldId id="298" r:id="rId42"/>
    <p:sldId id="299" r:id="rId43"/>
    <p:sldId id="300"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86190"/>
            <a:ext cx="9144000" cy="2387600"/>
          </a:xfrm>
        </p:spPr>
        <p:txBody>
          <a:bodyPr>
            <a:normAutofit/>
          </a:bodyPr>
          <a:lstStyle/>
          <a:p>
            <a:r>
              <a:rPr lang="en-US" sz="9600" b="1" dirty="0">
                <a:cs typeface="Calibri Light"/>
              </a:rPr>
              <a:t>Colossians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pPr marL="0" indent="0">
              <a:buNone/>
            </a:pPr>
            <a:endParaRPr lang="en-US" sz="4800" dirty="0"/>
          </a:p>
          <a:p>
            <a:pPr marL="0" indent="0">
              <a:buNone/>
            </a:pPr>
            <a:endParaRPr lang="en-US" sz="4800" dirty="0"/>
          </a:p>
          <a:p>
            <a:pPr marL="0" indent="0">
              <a:buNone/>
            </a:pPr>
            <a:endParaRPr lang="en-US" sz="4800" dirty="0"/>
          </a:p>
          <a:p>
            <a:pPr marL="0" indent="0">
              <a:buNone/>
            </a:pPr>
            <a:r>
              <a:rPr lang="en-US" sz="4800" dirty="0"/>
              <a:t>Colossians 3:8</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u="sng" dirty="0">
                <a:solidFill>
                  <a:srgbClr val="00B0F0"/>
                </a:solidFill>
                <a:effectLst/>
                <a:latin typeface="Times New Roman" panose="02020603050405020304" pitchFamily="18" charset="0"/>
                <a:ea typeface="Calibri" panose="020F0502020204030204" pitchFamily="34" charset="0"/>
              </a:rPr>
              <a:t>But now</a:t>
            </a:r>
            <a:r>
              <a:rPr lang="en-US" sz="4800" b="1" i="1" dirty="0">
                <a:solidFill>
                  <a:srgbClr val="FFFF00"/>
                </a:solidFill>
                <a:effectLst/>
                <a:latin typeface="Times New Roman" panose="02020603050405020304" pitchFamily="18" charset="0"/>
                <a:ea typeface="Calibri" panose="020F0502020204030204" pitchFamily="34" charset="0"/>
              </a:rPr>
              <a:t> you yourselves are to put off all these</a:t>
            </a:r>
            <a:r>
              <a:rPr lang="en-US" sz="4800" b="1" i="1" dirty="0">
                <a:effectLst/>
                <a:latin typeface="Times New Roman" panose="02020603050405020304" pitchFamily="18" charset="0"/>
                <a:ea typeface="Calibri" panose="020F0502020204030204" pitchFamily="34" charset="0"/>
              </a:rPr>
              <a:t>: anger, wrath, malice, blasphemy, filthy language out of your mouth.  </a:t>
            </a:r>
            <a:endParaRPr lang="en-US" sz="4800" dirty="0"/>
          </a:p>
        </p:txBody>
      </p:sp>
    </p:spTree>
    <p:extLst>
      <p:ext uri="{BB962C8B-B14F-4D97-AF65-F5344CB8AC3E}">
        <p14:creationId xmlns:p14="http://schemas.microsoft.com/office/powerpoint/2010/main" val="2292353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pPr marL="0" indent="0">
              <a:buNone/>
            </a:pPr>
            <a:r>
              <a:rPr lang="en-US" sz="4800" dirty="0"/>
              <a:t>Verse 7 … </a:t>
            </a:r>
            <a:r>
              <a:rPr lang="en-US" sz="4800" b="1" i="1" dirty="0">
                <a:solidFill>
                  <a:srgbClr val="92D050"/>
                </a:solidFill>
                <a:effectLst/>
                <a:latin typeface="Times New Roman" panose="02020603050405020304" pitchFamily="18" charset="0"/>
                <a:ea typeface="Calibri" panose="020F0502020204030204" pitchFamily="34" charset="0"/>
              </a:rPr>
              <a:t>“… in which you yourselves once walked when you lived in them.”</a:t>
            </a:r>
            <a:endParaRPr lang="en-US" sz="4800" dirty="0">
              <a:solidFill>
                <a:srgbClr val="92D050"/>
              </a:solidFill>
            </a:endParaRPr>
          </a:p>
          <a:p>
            <a:pPr marL="0" indent="0">
              <a:buNone/>
            </a:pPr>
            <a:endParaRPr lang="en-US" sz="4800" dirty="0"/>
          </a:p>
          <a:p>
            <a:pPr marL="0" indent="0">
              <a:buNone/>
            </a:pPr>
            <a:r>
              <a:rPr lang="en-US" sz="4800" dirty="0"/>
              <a:t>Colossians 3:8</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u="sng" dirty="0">
                <a:solidFill>
                  <a:srgbClr val="00B0F0"/>
                </a:solidFill>
                <a:effectLst/>
                <a:latin typeface="Times New Roman" panose="02020603050405020304" pitchFamily="18" charset="0"/>
                <a:ea typeface="Calibri" panose="020F0502020204030204" pitchFamily="34" charset="0"/>
              </a:rPr>
              <a:t>But now</a:t>
            </a:r>
            <a:r>
              <a:rPr lang="en-US" sz="4800" b="1" i="1" dirty="0">
                <a:solidFill>
                  <a:srgbClr val="FFFF00"/>
                </a:solidFill>
                <a:effectLst/>
                <a:latin typeface="Times New Roman" panose="02020603050405020304" pitchFamily="18" charset="0"/>
                <a:ea typeface="Calibri" panose="020F0502020204030204" pitchFamily="34" charset="0"/>
              </a:rPr>
              <a:t> you yourselves are to put off all these</a:t>
            </a:r>
            <a:r>
              <a:rPr lang="en-US" sz="4800" b="1" i="1" dirty="0">
                <a:effectLst/>
                <a:latin typeface="Times New Roman" panose="02020603050405020304" pitchFamily="18" charset="0"/>
                <a:ea typeface="Calibri" panose="020F0502020204030204" pitchFamily="34" charset="0"/>
              </a:rPr>
              <a:t>: anger, wrath, malice, blasphemy, filthy language out of your mouth.  </a:t>
            </a:r>
            <a:endParaRPr lang="en-US" sz="4800" dirty="0"/>
          </a:p>
        </p:txBody>
      </p:sp>
    </p:spTree>
    <p:extLst>
      <p:ext uri="{BB962C8B-B14F-4D97-AF65-F5344CB8AC3E}">
        <p14:creationId xmlns:p14="http://schemas.microsoft.com/office/powerpoint/2010/main" val="694270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pPr marL="0" indent="0">
              <a:buNone/>
            </a:pPr>
            <a:r>
              <a:rPr lang="en-US" sz="4800" dirty="0"/>
              <a:t>Verse 5 … </a:t>
            </a:r>
            <a:r>
              <a:rPr lang="en-US" sz="4800" b="1" i="1" dirty="0">
                <a:effectLst/>
                <a:latin typeface="Times New Roman" panose="02020603050405020304" pitchFamily="18" charset="0"/>
                <a:ea typeface="Calibri" panose="020F0502020204030204" pitchFamily="34" charset="0"/>
              </a:rPr>
              <a:t>“… </a:t>
            </a:r>
            <a:r>
              <a:rPr lang="en-US" sz="4800" b="1" i="1" dirty="0">
                <a:solidFill>
                  <a:srgbClr val="FFFF00"/>
                </a:solidFill>
                <a:effectLst/>
                <a:latin typeface="Times New Roman" panose="02020603050405020304" pitchFamily="18" charset="0"/>
                <a:ea typeface="Calibri" panose="020F0502020204030204" pitchFamily="34" charset="0"/>
              </a:rPr>
              <a:t>put to death your members </a:t>
            </a:r>
            <a:r>
              <a:rPr lang="en-US" sz="4800" b="1" i="1" dirty="0">
                <a:effectLst/>
                <a:latin typeface="Times New Roman" panose="02020603050405020304" pitchFamily="18" charset="0"/>
                <a:ea typeface="Calibri" panose="020F0502020204030204" pitchFamily="34" charset="0"/>
              </a:rPr>
              <a:t>…”.</a:t>
            </a:r>
            <a:r>
              <a:rPr lang="en-US" sz="4800" dirty="0">
                <a:effectLst/>
                <a:latin typeface="Times New Roman" panose="02020603050405020304" pitchFamily="18" charset="0"/>
                <a:ea typeface="Calibri" panose="020F0502020204030204" pitchFamily="34" charset="0"/>
              </a:rPr>
              <a:t> </a:t>
            </a:r>
            <a:endParaRPr lang="en-US" sz="4800" dirty="0"/>
          </a:p>
          <a:p>
            <a:pPr marL="0" indent="0">
              <a:buNone/>
            </a:pPr>
            <a:endParaRPr lang="en-US" sz="4800" dirty="0"/>
          </a:p>
          <a:p>
            <a:pPr marL="0" indent="0">
              <a:buNone/>
            </a:pPr>
            <a:r>
              <a:rPr lang="en-US" sz="4800" dirty="0"/>
              <a:t>Colossians 3:8</a:t>
            </a:r>
          </a:p>
          <a:p>
            <a:pPr marL="0" indent="0">
              <a:buNone/>
            </a:pPr>
            <a:r>
              <a:rPr lang="en-US" sz="4800" b="1" i="1" dirty="0">
                <a:effectLst/>
                <a:latin typeface="Times New Roman" panose="02020603050405020304" pitchFamily="18" charset="0"/>
                <a:ea typeface="Calibri" panose="020F0502020204030204" pitchFamily="34" charset="0"/>
              </a:rPr>
              <a:t>“But now you yourselves are to put off all these: anger, wrath, malice, blasphemy, filthy language out of your mouth.  </a:t>
            </a:r>
            <a:endParaRPr lang="en-US" sz="4800" dirty="0"/>
          </a:p>
        </p:txBody>
      </p:sp>
    </p:spTree>
    <p:extLst>
      <p:ext uri="{BB962C8B-B14F-4D97-AF65-F5344CB8AC3E}">
        <p14:creationId xmlns:p14="http://schemas.microsoft.com/office/powerpoint/2010/main" val="958399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pPr marL="0" indent="0">
              <a:buNone/>
            </a:pPr>
            <a:r>
              <a:rPr lang="en-US" sz="4800" dirty="0"/>
              <a:t>Verse 5 … </a:t>
            </a:r>
            <a:r>
              <a:rPr lang="en-US" sz="4800" b="1" i="1" dirty="0">
                <a:effectLst/>
                <a:latin typeface="Times New Roman" panose="02020603050405020304" pitchFamily="18" charset="0"/>
                <a:ea typeface="Calibri" panose="020F0502020204030204" pitchFamily="34" charset="0"/>
              </a:rPr>
              <a:t>“… </a:t>
            </a:r>
            <a:r>
              <a:rPr lang="en-US" sz="4800" b="1" i="1" dirty="0">
                <a:solidFill>
                  <a:srgbClr val="FFFF00"/>
                </a:solidFill>
                <a:effectLst/>
                <a:latin typeface="Times New Roman" panose="02020603050405020304" pitchFamily="18" charset="0"/>
                <a:ea typeface="Calibri" panose="020F0502020204030204" pitchFamily="34" charset="0"/>
              </a:rPr>
              <a:t>put to death your members </a:t>
            </a:r>
            <a:r>
              <a:rPr lang="en-US" sz="4800" b="1" i="1" dirty="0">
                <a:effectLst/>
                <a:latin typeface="Times New Roman" panose="02020603050405020304" pitchFamily="18" charset="0"/>
                <a:ea typeface="Calibri" panose="020F0502020204030204" pitchFamily="34" charset="0"/>
              </a:rPr>
              <a:t>…”.</a:t>
            </a:r>
            <a:r>
              <a:rPr lang="en-US" sz="4800" dirty="0">
                <a:effectLst/>
                <a:latin typeface="Times New Roman" panose="02020603050405020304" pitchFamily="18" charset="0"/>
                <a:ea typeface="Calibri" panose="020F0502020204030204" pitchFamily="34" charset="0"/>
              </a:rPr>
              <a:t> </a:t>
            </a:r>
            <a:endParaRPr lang="en-US" sz="4800" dirty="0"/>
          </a:p>
          <a:p>
            <a:pPr marL="0" indent="0">
              <a:buNone/>
            </a:pPr>
            <a:endParaRPr lang="en-US" sz="4800" dirty="0"/>
          </a:p>
          <a:p>
            <a:pPr marL="0" indent="0">
              <a:buNone/>
            </a:pPr>
            <a:r>
              <a:rPr lang="en-US" sz="4800" dirty="0"/>
              <a:t>Colossians 3:8</a:t>
            </a:r>
          </a:p>
          <a:p>
            <a:pPr marL="0" indent="0">
              <a:buNone/>
            </a:pPr>
            <a:r>
              <a:rPr lang="en-US" sz="4800" b="1" i="1" dirty="0">
                <a:effectLst/>
                <a:latin typeface="Times New Roman" panose="02020603050405020304" pitchFamily="18" charset="0"/>
                <a:ea typeface="Calibri" panose="020F0502020204030204" pitchFamily="34" charset="0"/>
              </a:rPr>
              <a:t>“But now </a:t>
            </a:r>
            <a:r>
              <a:rPr lang="en-US" sz="4800" b="1" i="1" dirty="0">
                <a:solidFill>
                  <a:srgbClr val="FFFF00"/>
                </a:solidFill>
                <a:effectLst/>
                <a:latin typeface="Times New Roman" panose="02020603050405020304" pitchFamily="18" charset="0"/>
                <a:ea typeface="Calibri" panose="020F0502020204030204" pitchFamily="34" charset="0"/>
              </a:rPr>
              <a:t>you yourselves are to put off all these</a:t>
            </a:r>
            <a:r>
              <a:rPr lang="en-US" sz="4800" b="1" i="1" dirty="0">
                <a:effectLst/>
                <a:latin typeface="Times New Roman" panose="02020603050405020304" pitchFamily="18" charset="0"/>
                <a:ea typeface="Calibri" panose="020F0502020204030204" pitchFamily="34" charset="0"/>
              </a:rPr>
              <a:t>: anger, wrath, malice, blasphemy, filthy language out of your mouth.  </a:t>
            </a:r>
            <a:endParaRPr lang="en-US" sz="4800" dirty="0"/>
          </a:p>
        </p:txBody>
      </p:sp>
    </p:spTree>
    <p:extLst>
      <p:ext uri="{BB962C8B-B14F-4D97-AF65-F5344CB8AC3E}">
        <p14:creationId xmlns:p14="http://schemas.microsoft.com/office/powerpoint/2010/main" val="3944875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pPr marL="0" indent="0">
              <a:buNone/>
            </a:pPr>
            <a:r>
              <a:rPr lang="en-US" sz="4800" dirty="0"/>
              <a:t>Verse 5 … </a:t>
            </a:r>
            <a:r>
              <a:rPr lang="en-US" sz="4800" b="1" i="1" dirty="0">
                <a:effectLst/>
                <a:latin typeface="Times New Roman" panose="02020603050405020304" pitchFamily="18" charset="0"/>
                <a:ea typeface="Calibri" panose="020F0502020204030204" pitchFamily="34" charset="0"/>
              </a:rPr>
              <a:t>“… </a:t>
            </a:r>
            <a:r>
              <a:rPr lang="en-US" sz="4800" b="1" i="1" dirty="0">
                <a:solidFill>
                  <a:srgbClr val="FFFF00"/>
                </a:solidFill>
                <a:effectLst/>
                <a:latin typeface="Times New Roman" panose="02020603050405020304" pitchFamily="18" charset="0"/>
                <a:ea typeface="Calibri" panose="020F0502020204030204" pitchFamily="34" charset="0"/>
              </a:rPr>
              <a:t>put to death your members </a:t>
            </a:r>
            <a:r>
              <a:rPr lang="en-US" sz="4800" b="1" i="1" dirty="0">
                <a:effectLst/>
                <a:latin typeface="Times New Roman" panose="02020603050405020304" pitchFamily="18" charset="0"/>
                <a:ea typeface="Calibri" panose="020F0502020204030204" pitchFamily="34" charset="0"/>
              </a:rPr>
              <a:t>…”.</a:t>
            </a:r>
            <a:r>
              <a:rPr lang="en-US" sz="4800" dirty="0">
                <a:effectLst/>
                <a:latin typeface="Times New Roman" panose="02020603050405020304" pitchFamily="18" charset="0"/>
                <a:ea typeface="Calibri" panose="020F0502020204030204" pitchFamily="34" charset="0"/>
              </a:rPr>
              <a:t> </a:t>
            </a:r>
            <a:endParaRPr lang="en-US" sz="4800" dirty="0"/>
          </a:p>
          <a:p>
            <a:pPr marL="0" indent="0">
              <a:buNone/>
            </a:pPr>
            <a:endParaRPr lang="en-US" sz="4800" dirty="0"/>
          </a:p>
          <a:p>
            <a:pPr marL="0" indent="0">
              <a:buNone/>
            </a:pPr>
            <a:r>
              <a:rPr lang="en-US" sz="4800" dirty="0"/>
              <a:t>Colossians 3:8</a:t>
            </a:r>
          </a:p>
          <a:p>
            <a:pPr marL="0" indent="0">
              <a:buNone/>
            </a:pPr>
            <a:r>
              <a:rPr lang="en-US" sz="4800" b="1" i="1" dirty="0">
                <a:effectLst/>
                <a:latin typeface="Times New Roman" panose="02020603050405020304" pitchFamily="18" charset="0"/>
                <a:ea typeface="Calibri" panose="020F0502020204030204" pitchFamily="34" charset="0"/>
              </a:rPr>
              <a:t>“But now </a:t>
            </a:r>
            <a:r>
              <a:rPr lang="en-US" sz="4800" b="1" i="1" dirty="0">
                <a:solidFill>
                  <a:srgbClr val="FFFF00"/>
                </a:solidFill>
                <a:effectLst/>
                <a:latin typeface="Times New Roman" panose="02020603050405020304" pitchFamily="18" charset="0"/>
                <a:ea typeface="Calibri" panose="020F0502020204030204" pitchFamily="34" charset="0"/>
              </a:rPr>
              <a:t>you yourselves are to put off all these</a:t>
            </a:r>
            <a:r>
              <a:rPr lang="en-US" sz="4800" b="1" i="1" dirty="0">
                <a:effectLst/>
                <a:latin typeface="Times New Roman" panose="02020603050405020304" pitchFamily="18" charset="0"/>
                <a:ea typeface="Calibri" panose="020F0502020204030204" pitchFamily="34" charset="0"/>
              </a:rPr>
              <a:t>: anger, wrath, malice, blasphemy, filthy language out of your mouth.  </a:t>
            </a:r>
            <a:endParaRPr lang="en-US" sz="4800" dirty="0"/>
          </a:p>
        </p:txBody>
      </p:sp>
      <p:sp>
        <p:nvSpPr>
          <p:cNvPr id="2" name="Arrow: Up 1">
            <a:extLst>
              <a:ext uri="{FF2B5EF4-FFF2-40B4-BE49-F238E27FC236}">
                <a16:creationId xmlns:a16="http://schemas.microsoft.com/office/drawing/2014/main" id="{919FCC62-F58E-0305-2911-B61107FA6E0B}"/>
              </a:ext>
            </a:extLst>
          </p:cNvPr>
          <p:cNvSpPr/>
          <p:nvPr/>
        </p:nvSpPr>
        <p:spPr>
          <a:xfrm rot="2190351">
            <a:off x="5645425" y="1205947"/>
            <a:ext cx="424069" cy="1033669"/>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281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pPr marL="0" indent="0">
              <a:buNone/>
            </a:pPr>
            <a:r>
              <a:rPr lang="en-US" sz="4800" dirty="0"/>
              <a:t>Verse 5 … </a:t>
            </a:r>
            <a:r>
              <a:rPr lang="en-US" sz="4800" b="1" i="1" dirty="0">
                <a:effectLst/>
                <a:latin typeface="Times New Roman" panose="02020603050405020304" pitchFamily="18" charset="0"/>
                <a:ea typeface="Calibri" panose="020F0502020204030204" pitchFamily="34" charset="0"/>
              </a:rPr>
              <a:t>“… </a:t>
            </a:r>
            <a:r>
              <a:rPr lang="en-US" sz="4800" b="1" i="1" dirty="0">
                <a:solidFill>
                  <a:srgbClr val="FFFF00"/>
                </a:solidFill>
                <a:effectLst/>
                <a:latin typeface="Times New Roman" panose="02020603050405020304" pitchFamily="18" charset="0"/>
                <a:ea typeface="Calibri" panose="020F0502020204030204" pitchFamily="34" charset="0"/>
              </a:rPr>
              <a:t>put to death your members </a:t>
            </a:r>
            <a:r>
              <a:rPr lang="en-US" sz="4800" b="1" i="1" dirty="0">
                <a:effectLst/>
                <a:latin typeface="Times New Roman" panose="02020603050405020304" pitchFamily="18" charset="0"/>
                <a:ea typeface="Calibri" panose="020F0502020204030204" pitchFamily="34" charset="0"/>
              </a:rPr>
              <a:t>…”.</a:t>
            </a:r>
            <a:r>
              <a:rPr lang="en-US" sz="4800" dirty="0">
                <a:effectLst/>
                <a:latin typeface="Times New Roman" panose="02020603050405020304" pitchFamily="18" charset="0"/>
                <a:ea typeface="Calibri" panose="020F0502020204030204" pitchFamily="34" charset="0"/>
              </a:rPr>
              <a:t> </a:t>
            </a:r>
            <a:endParaRPr lang="en-US" sz="4800" dirty="0"/>
          </a:p>
          <a:p>
            <a:pPr marL="0" indent="0">
              <a:buNone/>
            </a:pPr>
            <a:endParaRPr lang="en-US" sz="4800" dirty="0"/>
          </a:p>
          <a:p>
            <a:pPr marL="0" indent="0">
              <a:buNone/>
            </a:pPr>
            <a:r>
              <a:rPr lang="en-US" sz="4800" dirty="0"/>
              <a:t>Colossians 3:8</a:t>
            </a:r>
          </a:p>
          <a:p>
            <a:pPr marL="0" indent="0">
              <a:buNone/>
            </a:pPr>
            <a:r>
              <a:rPr lang="en-US" sz="4800" b="1" i="1" dirty="0">
                <a:effectLst/>
                <a:latin typeface="Times New Roman" panose="02020603050405020304" pitchFamily="18" charset="0"/>
                <a:ea typeface="Calibri" panose="020F0502020204030204" pitchFamily="34" charset="0"/>
              </a:rPr>
              <a:t>“But now </a:t>
            </a:r>
            <a:r>
              <a:rPr lang="en-US" sz="4800" b="1" i="1" dirty="0">
                <a:solidFill>
                  <a:srgbClr val="FFFF00"/>
                </a:solidFill>
                <a:effectLst/>
                <a:latin typeface="Times New Roman" panose="02020603050405020304" pitchFamily="18" charset="0"/>
                <a:ea typeface="Calibri" panose="020F0502020204030204" pitchFamily="34" charset="0"/>
              </a:rPr>
              <a:t>you yourselves are to put off all these</a:t>
            </a:r>
            <a:r>
              <a:rPr lang="en-US" sz="4800" b="1" i="1" dirty="0">
                <a:effectLst/>
                <a:latin typeface="Times New Roman" panose="02020603050405020304" pitchFamily="18" charset="0"/>
                <a:ea typeface="Calibri" panose="020F0502020204030204" pitchFamily="34" charset="0"/>
              </a:rPr>
              <a:t>: anger, wrath, malice, blasphemy, filthy language out of your mouth.  </a:t>
            </a:r>
            <a:endParaRPr lang="en-US" sz="4800" dirty="0"/>
          </a:p>
        </p:txBody>
      </p:sp>
      <p:sp>
        <p:nvSpPr>
          <p:cNvPr id="2" name="Arrow: Up 1">
            <a:extLst>
              <a:ext uri="{FF2B5EF4-FFF2-40B4-BE49-F238E27FC236}">
                <a16:creationId xmlns:a16="http://schemas.microsoft.com/office/drawing/2014/main" id="{919FCC62-F58E-0305-2911-B61107FA6E0B}"/>
              </a:ext>
            </a:extLst>
          </p:cNvPr>
          <p:cNvSpPr/>
          <p:nvPr/>
        </p:nvSpPr>
        <p:spPr>
          <a:xfrm rot="2190351">
            <a:off x="5645425" y="1205947"/>
            <a:ext cx="424069" cy="1033669"/>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Up 3">
            <a:extLst>
              <a:ext uri="{FF2B5EF4-FFF2-40B4-BE49-F238E27FC236}">
                <a16:creationId xmlns:a16="http://schemas.microsoft.com/office/drawing/2014/main" id="{8DCABC86-50E6-4700-5FE2-F72E14485A78}"/>
              </a:ext>
            </a:extLst>
          </p:cNvPr>
          <p:cNvSpPr/>
          <p:nvPr/>
        </p:nvSpPr>
        <p:spPr>
          <a:xfrm rot="8148345">
            <a:off x="8527773" y="2617304"/>
            <a:ext cx="424069" cy="1033669"/>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4151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r>
              <a:rPr lang="en-US" sz="4800" dirty="0">
                <a:latin typeface="Times New Roman" panose="02020603050405020304" pitchFamily="18" charset="0"/>
                <a:ea typeface="Calibri" panose="020F0502020204030204" pitchFamily="34" charset="0"/>
              </a:rPr>
              <a:t>S</a:t>
            </a:r>
            <a:r>
              <a:rPr lang="en-US" sz="4800" dirty="0">
                <a:effectLst/>
                <a:latin typeface="Times New Roman" panose="02020603050405020304" pitchFamily="18" charset="0"/>
                <a:ea typeface="Calibri" panose="020F0502020204030204" pitchFamily="34" charset="0"/>
              </a:rPr>
              <a:t>exual sins involve the deeply personal part of an individual; they are literally physical sins. </a:t>
            </a:r>
          </a:p>
        </p:txBody>
      </p:sp>
    </p:spTree>
    <p:extLst>
      <p:ext uri="{BB962C8B-B14F-4D97-AF65-F5344CB8AC3E}">
        <p14:creationId xmlns:p14="http://schemas.microsoft.com/office/powerpoint/2010/main" val="2404139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r>
              <a:rPr lang="en-US" sz="4800" dirty="0">
                <a:latin typeface="Times New Roman" panose="02020603050405020304" pitchFamily="18" charset="0"/>
                <a:ea typeface="Calibri" panose="020F0502020204030204" pitchFamily="34" charset="0"/>
              </a:rPr>
              <a:t>S</a:t>
            </a:r>
            <a:r>
              <a:rPr lang="en-US" sz="4800" dirty="0">
                <a:effectLst/>
                <a:latin typeface="Times New Roman" panose="02020603050405020304" pitchFamily="18" charset="0"/>
                <a:ea typeface="Calibri" panose="020F0502020204030204" pitchFamily="34" charset="0"/>
              </a:rPr>
              <a:t>exual sins involve the deeply personal part of an individual; they are literally physical sins. </a:t>
            </a:r>
          </a:p>
          <a:p>
            <a:r>
              <a:rPr lang="en-US" sz="4800" dirty="0">
                <a:latin typeface="Times New Roman" panose="02020603050405020304" pitchFamily="18" charset="0"/>
                <a:ea typeface="Calibri" panose="020F0502020204030204" pitchFamily="34" charset="0"/>
              </a:rPr>
              <a:t>Sexual sins equally affect a partner with the same destructive consequences</a:t>
            </a:r>
            <a:endParaRPr lang="en-US" sz="4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93819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r>
              <a:rPr lang="en-US" sz="4800" dirty="0">
                <a:latin typeface="Times New Roman" panose="02020603050405020304" pitchFamily="18" charset="0"/>
                <a:ea typeface="Calibri" panose="020F0502020204030204" pitchFamily="34" charset="0"/>
              </a:rPr>
              <a:t>S</a:t>
            </a:r>
            <a:r>
              <a:rPr lang="en-US" sz="4800" dirty="0">
                <a:effectLst/>
                <a:latin typeface="Times New Roman" panose="02020603050405020304" pitchFamily="18" charset="0"/>
                <a:ea typeface="Calibri" panose="020F0502020204030204" pitchFamily="34" charset="0"/>
              </a:rPr>
              <a:t>exual sins involve the deeply personal part of an individual; they are literally physical sins. </a:t>
            </a:r>
          </a:p>
          <a:p>
            <a:r>
              <a:rPr lang="en-US" sz="4800" dirty="0">
                <a:latin typeface="Times New Roman" panose="02020603050405020304" pitchFamily="18" charset="0"/>
                <a:ea typeface="Calibri" panose="020F0502020204030204" pitchFamily="34" charset="0"/>
              </a:rPr>
              <a:t>Sexual sins equally affect a partner with the same destructive consequences</a:t>
            </a:r>
          </a:p>
          <a:p>
            <a:r>
              <a:rPr lang="en-US" sz="4800" dirty="0">
                <a:effectLst/>
                <a:latin typeface="Times New Roman" panose="02020603050405020304" pitchFamily="18" charset="0"/>
                <a:ea typeface="Calibri" panose="020F0502020204030204" pitchFamily="34" charset="0"/>
              </a:rPr>
              <a:t>The ramifications have life-long consequences … health, financial, split families, etc.</a:t>
            </a:r>
          </a:p>
        </p:txBody>
      </p:sp>
    </p:spTree>
    <p:extLst>
      <p:ext uri="{BB962C8B-B14F-4D97-AF65-F5344CB8AC3E}">
        <p14:creationId xmlns:p14="http://schemas.microsoft.com/office/powerpoint/2010/main" val="16881233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pPr marL="0" indent="0">
              <a:buNone/>
            </a:pPr>
            <a:endParaRPr lang="en-US" sz="6000" dirty="0">
              <a:latin typeface="Times New Roman" panose="02020603050405020304" pitchFamily="18" charset="0"/>
              <a:ea typeface="Calibri" panose="020F0502020204030204" pitchFamily="34" charset="0"/>
            </a:endParaRPr>
          </a:p>
          <a:p>
            <a:pPr marL="0" indent="0">
              <a:buNone/>
            </a:pPr>
            <a:endParaRPr lang="en-US" sz="6000" dirty="0">
              <a:latin typeface="Times New Roman" panose="02020603050405020304" pitchFamily="18" charset="0"/>
              <a:ea typeface="Calibri" panose="020F0502020204030204" pitchFamily="34" charset="0"/>
            </a:endParaRPr>
          </a:p>
          <a:p>
            <a:pPr marL="0" indent="0">
              <a:buNone/>
            </a:pPr>
            <a:r>
              <a:rPr lang="en-US" sz="6000" dirty="0">
                <a:latin typeface="Times New Roman" panose="02020603050405020304" pitchFamily="18" charset="0"/>
                <a:ea typeface="Calibri" panose="020F0502020204030204" pitchFamily="34" charset="0"/>
              </a:rPr>
              <a:t>The addictive nature of sexual sin can have a destructive effect on one’s spiritual walk with Christ.</a:t>
            </a:r>
            <a:endParaRPr lang="en-US" sz="6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758921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rmAutofit/>
          </a:bodyPr>
          <a:lstStyle/>
          <a:p>
            <a:pPr marL="0" indent="0">
              <a:buNone/>
            </a:pPr>
            <a:endParaRPr lang="en-US" sz="5400" dirty="0"/>
          </a:p>
          <a:p>
            <a:pPr marL="0" indent="0">
              <a:buNone/>
            </a:pPr>
            <a:r>
              <a:rPr lang="en-US" sz="5400" dirty="0"/>
              <a:t>Romans 12:2</a:t>
            </a:r>
          </a:p>
          <a:p>
            <a:pPr marL="0" indent="0">
              <a:buNone/>
            </a:pPr>
            <a:r>
              <a:rPr lang="en-US" sz="5400" b="1" i="1" dirty="0">
                <a:effectLst/>
                <a:latin typeface="Times New Roman" panose="02020603050405020304" pitchFamily="18" charset="0"/>
                <a:ea typeface="Calibri" panose="020F0502020204030204" pitchFamily="34" charset="0"/>
              </a:rPr>
              <a:t>“And do not be conformed to this world, but be transformed by the renewing of your mind …”.</a:t>
            </a:r>
            <a:r>
              <a:rPr lang="en-US" sz="5400"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31686658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r>
              <a:rPr lang="en-US" sz="4800" dirty="0">
                <a:latin typeface="Times New Roman" panose="02020603050405020304" pitchFamily="18" charset="0"/>
                <a:ea typeface="Calibri" panose="020F0502020204030204" pitchFamily="34" charset="0"/>
              </a:rPr>
              <a:t>Other sins’ consequences don’t rise to the level of what sexual sins do.</a:t>
            </a:r>
          </a:p>
          <a:p>
            <a:endParaRPr lang="en-US" sz="4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09501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r>
              <a:rPr lang="en-US" sz="4800" dirty="0">
                <a:latin typeface="Times New Roman" panose="02020603050405020304" pitchFamily="18" charset="0"/>
                <a:ea typeface="Calibri" panose="020F0502020204030204" pitchFamily="34" charset="0"/>
              </a:rPr>
              <a:t>Other sins’ consequences don’t rise to the level of what sexual sins do.</a:t>
            </a:r>
          </a:p>
          <a:p>
            <a:r>
              <a:rPr lang="en-US" sz="4800" dirty="0">
                <a:latin typeface="Times New Roman" panose="02020603050405020304" pitchFamily="18" charset="0"/>
                <a:ea typeface="Calibri" panose="020F0502020204030204" pitchFamily="34" charset="0"/>
              </a:rPr>
              <a:t>Other sins are not physically “addictive” like sexual sins are.</a:t>
            </a:r>
          </a:p>
          <a:p>
            <a:endParaRPr lang="en-US" sz="4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531875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r>
              <a:rPr lang="en-US" sz="4800" dirty="0">
                <a:latin typeface="Times New Roman" panose="02020603050405020304" pitchFamily="18" charset="0"/>
                <a:ea typeface="Calibri" panose="020F0502020204030204" pitchFamily="34" charset="0"/>
              </a:rPr>
              <a:t>Other sins’ consequences don’t rise to the level of what sexual sins do.</a:t>
            </a:r>
          </a:p>
          <a:p>
            <a:r>
              <a:rPr lang="en-US" sz="4800" dirty="0">
                <a:latin typeface="Times New Roman" panose="02020603050405020304" pitchFamily="18" charset="0"/>
                <a:ea typeface="Calibri" panose="020F0502020204030204" pitchFamily="34" charset="0"/>
              </a:rPr>
              <a:t>Other sins are not physically “addictive” like sexual sins are.</a:t>
            </a:r>
          </a:p>
          <a:p>
            <a:r>
              <a:rPr lang="en-US" sz="4800" dirty="0">
                <a:latin typeface="Times New Roman" panose="02020603050405020304" pitchFamily="18" charset="0"/>
                <a:ea typeface="Calibri" panose="020F0502020204030204" pitchFamily="34" charset="0"/>
              </a:rPr>
              <a:t>Other sins are typically more “mental” by nature and as such are more easily controlled.</a:t>
            </a:r>
          </a:p>
          <a:p>
            <a:endParaRPr lang="en-US" sz="4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223082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r>
              <a:rPr lang="en-US" sz="4800" dirty="0">
                <a:latin typeface="Times New Roman" panose="02020603050405020304" pitchFamily="18" charset="0"/>
                <a:ea typeface="Calibri" panose="020F0502020204030204" pitchFamily="34" charset="0"/>
              </a:rPr>
              <a:t>Other sins’ consequences don’t rise to the level of what sexual sins do.</a:t>
            </a:r>
          </a:p>
          <a:p>
            <a:r>
              <a:rPr lang="en-US" sz="4800" dirty="0">
                <a:latin typeface="Times New Roman" panose="02020603050405020304" pitchFamily="18" charset="0"/>
                <a:ea typeface="Calibri" panose="020F0502020204030204" pitchFamily="34" charset="0"/>
              </a:rPr>
              <a:t>Other sins are not physically “addictive” like sexual sins are.</a:t>
            </a:r>
          </a:p>
          <a:p>
            <a:r>
              <a:rPr lang="en-US" sz="4800" dirty="0">
                <a:latin typeface="Times New Roman" panose="02020603050405020304" pitchFamily="18" charset="0"/>
                <a:ea typeface="Calibri" panose="020F0502020204030204" pitchFamily="34" charset="0"/>
              </a:rPr>
              <a:t>Other sins are typically more “mental” by nature and as such are more easily controlled.</a:t>
            </a:r>
          </a:p>
          <a:p>
            <a:r>
              <a:rPr lang="en-US" sz="4800" dirty="0">
                <a:latin typeface="Times New Roman" panose="02020603050405020304" pitchFamily="18" charset="0"/>
                <a:ea typeface="Calibri" panose="020F0502020204030204" pitchFamily="34" charset="0"/>
              </a:rPr>
              <a:t>Other sins are more individual by nature.</a:t>
            </a:r>
          </a:p>
          <a:p>
            <a:endParaRPr lang="en-US" sz="4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915285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pPr marL="0" indent="0" algn="ctr">
              <a:buNone/>
            </a:pPr>
            <a:endParaRPr lang="en-US" sz="4000" dirty="0">
              <a:latin typeface="Times New Roman" panose="02020603050405020304" pitchFamily="18" charset="0"/>
              <a:ea typeface="Calibri" panose="020F0502020204030204" pitchFamily="34" charset="0"/>
            </a:endParaRPr>
          </a:p>
          <a:p>
            <a:pPr marL="0" indent="0" algn="ctr">
              <a:buNone/>
            </a:pPr>
            <a:r>
              <a:rPr lang="en-US" sz="6600" dirty="0">
                <a:latin typeface="Times New Roman" panose="02020603050405020304" pitchFamily="18" charset="0"/>
                <a:ea typeface="Calibri" panose="020F0502020204030204" pitchFamily="34" charset="0"/>
              </a:rPr>
              <a:t>When Paul writes that </a:t>
            </a:r>
            <a:r>
              <a:rPr lang="en-US" sz="6600" i="1" dirty="0">
                <a:solidFill>
                  <a:srgbClr val="FFFF00"/>
                </a:solidFill>
                <a:latin typeface="Times New Roman" panose="02020603050405020304" pitchFamily="18" charset="0"/>
                <a:ea typeface="Calibri" panose="020F0502020204030204" pitchFamily="34" charset="0"/>
              </a:rPr>
              <a:t>we are to “put off”</a:t>
            </a:r>
            <a:r>
              <a:rPr lang="en-US" sz="6600" dirty="0">
                <a:latin typeface="Times New Roman" panose="02020603050405020304" pitchFamily="18" charset="0"/>
                <a:ea typeface="Calibri" panose="020F0502020204030204" pitchFamily="34" charset="0"/>
              </a:rPr>
              <a:t> these other kinds of sin, he must be saying that we have a greater ability to control these kinds of sins.</a:t>
            </a:r>
          </a:p>
          <a:p>
            <a:endParaRPr lang="en-US" sz="4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386768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pPr marL="0" indent="0">
              <a:buNone/>
            </a:pPr>
            <a:r>
              <a:rPr lang="en-US" sz="4000" dirty="0">
                <a:latin typeface="Times New Roman" panose="02020603050405020304" pitchFamily="18" charset="0"/>
                <a:ea typeface="Calibri" panose="020F0502020204030204" pitchFamily="34" charset="0"/>
              </a:rPr>
              <a:t>Job 29:14</a:t>
            </a:r>
          </a:p>
          <a:p>
            <a:pPr marL="0" indent="0">
              <a:buNone/>
            </a:pPr>
            <a:r>
              <a:rPr lang="en-US" sz="4000" b="1" i="1" dirty="0">
                <a:effectLst/>
                <a:latin typeface="Times New Roman" panose="02020603050405020304" pitchFamily="18" charset="0"/>
                <a:ea typeface="Calibri" panose="020F0502020204030204" pitchFamily="34" charset="0"/>
              </a:rPr>
              <a:t>“I put on righteousness, and it clothed me; my justice was like a robe and a turban.”</a:t>
            </a:r>
            <a:endParaRPr lang="en-US" sz="4000" dirty="0">
              <a:latin typeface="Times New Roman" panose="02020603050405020304" pitchFamily="18" charset="0"/>
              <a:ea typeface="Calibri" panose="020F0502020204030204" pitchFamily="34" charset="0"/>
            </a:endParaRPr>
          </a:p>
          <a:p>
            <a:pPr marL="0" indent="0">
              <a:buNone/>
            </a:pPr>
            <a:endParaRPr lang="en-US" sz="4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34728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pPr marL="0" indent="0">
              <a:buNone/>
            </a:pPr>
            <a:r>
              <a:rPr lang="en-US" sz="4000" dirty="0">
                <a:latin typeface="Times New Roman" panose="02020603050405020304" pitchFamily="18" charset="0"/>
                <a:ea typeface="Calibri" panose="020F0502020204030204" pitchFamily="34" charset="0"/>
              </a:rPr>
              <a:t>Job 29:14</a:t>
            </a:r>
          </a:p>
          <a:p>
            <a:pPr marL="0" indent="0">
              <a:buNone/>
            </a:pPr>
            <a:r>
              <a:rPr lang="en-US" sz="4000" b="1" i="1" dirty="0">
                <a:effectLst/>
                <a:latin typeface="Times New Roman" panose="02020603050405020304" pitchFamily="18" charset="0"/>
                <a:ea typeface="Calibri" panose="020F0502020204030204" pitchFamily="34" charset="0"/>
              </a:rPr>
              <a:t>“I put on righteousness, and it clothed me; my justice was like a robe and a turban.”</a:t>
            </a:r>
            <a:endParaRPr lang="en-US" sz="4000" dirty="0">
              <a:latin typeface="Times New Roman" panose="02020603050405020304" pitchFamily="18" charset="0"/>
              <a:ea typeface="Calibri" panose="020F0502020204030204" pitchFamily="34" charset="0"/>
            </a:endParaRPr>
          </a:p>
          <a:p>
            <a:pPr marL="0" indent="0">
              <a:buNone/>
            </a:pPr>
            <a:endParaRPr lang="en-US" sz="4000" dirty="0">
              <a:effectLst/>
              <a:latin typeface="Times New Roman" panose="02020603050405020304" pitchFamily="18" charset="0"/>
              <a:ea typeface="Calibri" panose="020F0502020204030204" pitchFamily="34" charset="0"/>
            </a:endParaRPr>
          </a:p>
          <a:p>
            <a:pPr marL="0" indent="0">
              <a:buNone/>
            </a:pPr>
            <a:r>
              <a:rPr lang="en-US" sz="4000" dirty="0">
                <a:latin typeface="Times New Roman" panose="02020603050405020304" pitchFamily="18" charset="0"/>
                <a:ea typeface="Calibri" panose="020F0502020204030204" pitchFamily="34" charset="0"/>
              </a:rPr>
              <a:t>Psalm 35:26</a:t>
            </a:r>
          </a:p>
          <a:p>
            <a:pPr marL="0" indent="0">
              <a:buNone/>
            </a:pPr>
            <a:r>
              <a:rPr lang="en-US" sz="4000" b="1" i="1" dirty="0">
                <a:effectLst/>
                <a:latin typeface="Times New Roman" panose="02020603050405020304" pitchFamily="18" charset="0"/>
                <a:ea typeface="Calibri" panose="020F0502020204030204" pitchFamily="34" charset="0"/>
              </a:rPr>
              <a:t>“Let them be ashamed and brought to mutual confusion who rejoice at my hurt; let them be clothed with shame and dishonor who exalt themselves against me.”</a:t>
            </a:r>
            <a:r>
              <a:rPr lang="en-US" sz="40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212181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pPr marL="0" indent="0">
              <a:buNone/>
            </a:pPr>
            <a:r>
              <a:rPr lang="en-US" sz="4000" dirty="0">
                <a:latin typeface="Times New Roman" panose="02020603050405020304" pitchFamily="18" charset="0"/>
                <a:ea typeface="Calibri" panose="020F0502020204030204" pitchFamily="34" charset="0"/>
              </a:rPr>
              <a:t>Romans 13:12</a:t>
            </a:r>
          </a:p>
          <a:p>
            <a:pPr marL="0" indent="0">
              <a:buNone/>
            </a:pPr>
            <a:r>
              <a:rPr lang="en-US" sz="4000" b="1" i="1" dirty="0">
                <a:effectLst/>
                <a:latin typeface="Times New Roman" panose="02020603050405020304" pitchFamily="18" charset="0"/>
                <a:ea typeface="Calibri" panose="020F0502020204030204" pitchFamily="34" charset="0"/>
              </a:rPr>
              <a:t>“The night is far spent, the day is at hand.  Therefore let us cast off the works of darkness, and let us put on the armor of light.”</a:t>
            </a:r>
            <a:r>
              <a:rPr lang="en-US" sz="4000" dirty="0">
                <a:effectLst/>
                <a:latin typeface="Times New Roman" panose="02020603050405020304" pitchFamily="18" charset="0"/>
                <a:ea typeface="Calibri" panose="020F0502020204030204" pitchFamily="34" charset="0"/>
              </a:rPr>
              <a:t> </a:t>
            </a:r>
          </a:p>
          <a:p>
            <a:pPr marL="0" indent="0">
              <a:buNone/>
            </a:pPr>
            <a:endParaRPr lang="en-US" sz="4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86922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pPr marL="0" indent="0">
              <a:buNone/>
            </a:pPr>
            <a:r>
              <a:rPr lang="en-US" sz="4000" dirty="0">
                <a:latin typeface="Times New Roman" panose="02020603050405020304" pitchFamily="18" charset="0"/>
                <a:ea typeface="Calibri" panose="020F0502020204030204" pitchFamily="34" charset="0"/>
              </a:rPr>
              <a:t>Romans 13:12</a:t>
            </a:r>
          </a:p>
          <a:p>
            <a:pPr marL="0" indent="0">
              <a:buNone/>
            </a:pPr>
            <a:r>
              <a:rPr lang="en-US" sz="4000" b="1" i="1" dirty="0">
                <a:effectLst/>
                <a:latin typeface="Times New Roman" panose="02020603050405020304" pitchFamily="18" charset="0"/>
                <a:ea typeface="Calibri" panose="020F0502020204030204" pitchFamily="34" charset="0"/>
              </a:rPr>
              <a:t>“The night is far spent, the day is at hand.  Therefore let us cast off the works of darkness, and let us put on the armor of light.”</a:t>
            </a:r>
            <a:r>
              <a:rPr lang="en-US" sz="4000" dirty="0">
                <a:effectLst/>
                <a:latin typeface="Times New Roman" panose="02020603050405020304" pitchFamily="18" charset="0"/>
                <a:ea typeface="Calibri" panose="020F0502020204030204" pitchFamily="34" charset="0"/>
              </a:rPr>
              <a:t> </a:t>
            </a:r>
          </a:p>
          <a:p>
            <a:pPr marL="0" indent="0">
              <a:buNone/>
            </a:pPr>
            <a:endParaRPr lang="en-US" sz="4000" dirty="0">
              <a:latin typeface="Times New Roman" panose="02020603050405020304" pitchFamily="18" charset="0"/>
              <a:ea typeface="Calibri" panose="020F0502020204030204" pitchFamily="34" charset="0"/>
            </a:endParaRPr>
          </a:p>
          <a:p>
            <a:pPr marL="0" indent="0">
              <a:buNone/>
            </a:pPr>
            <a:r>
              <a:rPr lang="en-US" sz="4000" dirty="0">
                <a:effectLst/>
                <a:latin typeface="Times New Roman" panose="02020603050405020304" pitchFamily="18" charset="0"/>
                <a:ea typeface="Calibri" panose="020F0502020204030204" pitchFamily="34" charset="0"/>
              </a:rPr>
              <a:t>1 Thessalonians 5:8</a:t>
            </a:r>
          </a:p>
          <a:p>
            <a:pPr marL="0" indent="0">
              <a:buNone/>
            </a:pPr>
            <a:r>
              <a:rPr lang="en-US" sz="4000" b="1" i="1" dirty="0">
                <a:effectLst/>
                <a:latin typeface="Times New Roman" panose="02020603050405020304" pitchFamily="18" charset="0"/>
                <a:ea typeface="Calibri" panose="020F0502020204030204" pitchFamily="34" charset="0"/>
              </a:rPr>
              <a:t>“But let us who are of the day be sober, putting on the breastplate of faith and love, and as a helmet the hope of salvation.”</a:t>
            </a:r>
            <a:r>
              <a:rPr lang="en-US" sz="40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1440388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Colossians 3:8-9</a:t>
            </a:r>
          </a:p>
          <a:p>
            <a:pPr marL="0" indent="0">
              <a:buNone/>
            </a:pPr>
            <a:r>
              <a:rPr lang="en-US" sz="4800" b="1" i="1" dirty="0">
                <a:effectLst/>
                <a:latin typeface="Times New Roman" panose="02020603050405020304" pitchFamily="18" charset="0"/>
                <a:ea typeface="Calibri" panose="020F0502020204030204" pitchFamily="34" charset="0"/>
              </a:rPr>
              <a:t>“But now you yourselves are to put off all these: anger, wrath, malice, blasphemy, filthy language out of your mouth.  Do not lie to one another, since you have put off the old man with his deeds …”.</a:t>
            </a:r>
            <a:endParaRPr lang="en-US" sz="4800" dirty="0"/>
          </a:p>
        </p:txBody>
      </p:sp>
    </p:spTree>
    <p:extLst>
      <p:ext uri="{BB962C8B-B14F-4D97-AF65-F5344CB8AC3E}">
        <p14:creationId xmlns:p14="http://schemas.microsoft.com/office/powerpoint/2010/main" val="335476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rmAutofit/>
          </a:bodyPr>
          <a:lstStyle/>
          <a:p>
            <a:pPr marL="0" indent="0">
              <a:buNone/>
            </a:pPr>
            <a:endParaRPr lang="en-US" sz="2400" dirty="0"/>
          </a:p>
          <a:p>
            <a:pPr marL="0" indent="0">
              <a:buNone/>
            </a:pPr>
            <a:r>
              <a:rPr lang="en-US" sz="5400" dirty="0"/>
              <a:t>1 John 1:7</a:t>
            </a:r>
          </a:p>
          <a:p>
            <a:pPr marL="0" indent="0">
              <a:buNone/>
            </a:pPr>
            <a:r>
              <a:rPr lang="en-US" sz="5400" b="1" i="1" dirty="0">
                <a:effectLst/>
                <a:latin typeface="Times New Roman" panose="02020603050405020304" pitchFamily="18" charset="0"/>
                <a:ea typeface="Calibri" panose="020F0502020204030204" pitchFamily="34" charset="0"/>
              </a:rPr>
              <a:t>“But if we walk in the light as He is in the light, we have fellowship with one another, and the blood of Jesus Christ His Son cleanses us from all sin.”</a:t>
            </a:r>
            <a:r>
              <a:rPr lang="en-US" sz="5400"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3096410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Colossians 3:8-9</a:t>
            </a:r>
          </a:p>
          <a:p>
            <a:pPr marL="0" indent="0">
              <a:buNone/>
            </a:pPr>
            <a:r>
              <a:rPr lang="en-US" sz="4800" b="1" i="1" dirty="0">
                <a:effectLst/>
                <a:latin typeface="Times New Roman" panose="02020603050405020304" pitchFamily="18" charset="0"/>
                <a:ea typeface="Calibri" panose="020F0502020204030204" pitchFamily="34" charset="0"/>
              </a:rPr>
              <a:t>“But now you yourselves are to put off all these: </a:t>
            </a:r>
            <a:r>
              <a:rPr lang="en-US" sz="4800" b="1" i="1" dirty="0">
                <a:solidFill>
                  <a:srgbClr val="FFFF00"/>
                </a:solidFill>
                <a:effectLst/>
                <a:latin typeface="Times New Roman" panose="02020603050405020304" pitchFamily="18" charset="0"/>
                <a:ea typeface="Calibri" panose="020F0502020204030204" pitchFamily="34" charset="0"/>
              </a:rPr>
              <a:t>anger</a:t>
            </a:r>
            <a:r>
              <a:rPr lang="en-US" sz="4800" b="1" i="1" dirty="0">
                <a:effectLst/>
                <a:latin typeface="Times New Roman" panose="02020603050405020304" pitchFamily="18" charset="0"/>
                <a:ea typeface="Calibri" panose="020F0502020204030204" pitchFamily="34" charset="0"/>
              </a:rPr>
              <a:t>, </a:t>
            </a:r>
            <a:r>
              <a:rPr lang="en-US" sz="4800" b="1" i="1" dirty="0">
                <a:solidFill>
                  <a:srgbClr val="FFFF00"/>
                </a:solidFill>
                <a:effectLst/>
                <a:latin typeface="Times New Roman" panose="02020603050405020304" pitchFamily="18" charset="0"/>
                <a:ea typeface="Calibri" panose="020F0502020204030204" pitchFamily="34" charset="0"/>
              </a:rPr>
              <a:t>wrath</a:t>
            </a:r>
            <a:r>
              <a:rPr lang="en-US" sz="4800" b="1" i="1" dirty="0">
                <a:effectLst/>
                <a:latin typeface="Times New Roman" panose="02020603050405020304" pitchFamily="18" charset="0"/>
                <a:ea typeface="Calibri" panose="020F0502020204030204" pitchFamily="34" charset="0"/>
              </a:rPr>
              <a:t>, malice, blasphemy, filthy language out of your mouth.  Do not lie to one another, since you have put off the old man with his deeds …”.</a:t>
            </a:r>
            <a:endParaRPr lang="en-US" sz="4800" dirty="0"/>
          </a:p>
        </p:txBody>
      </p:sp>
    </p:spTree>
    <p:extLst>
      <p:ext uri="{BB962C8B-B14F-4D97-AF65-F5344CB8AC3E}">
        <p14:creationId xmlns:p14="http://schemas.microsoft.com/office/powerpoint/2010/main" val="4332667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Anger is a God-given emotion.</a:t>
            </a:r>
          </a:p>
        </p:txBody>
      </p:sp>
    </p:spTree>
    <p:extLst>
      <p:ext uri="{BB962C8B-B14F-4D97-AF65-F5344CB8AC3E}">
        <p14:creationId xmlns:p14="http://schemas.microsoft.com/office/powerpoint/2010/main" val="5388730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Anger is a God-given emotion.</a:t>
            </a:r>
          </a:p>
          <a:p>
            <a:pPr marL="0" indent="0">
              <a:buNone/>
            </a:pPr>
            <a:endParaRPr lang="en-US" sz="4800" dirty="0"/>
          </a:p>
          <a:p>
            <a:pPr marL="0" indent="0">
              <a:buNone/>
            </a:pPr>
            <a:r>
              <a:rPr lang="en-US" sz="4400" i="1" dirty="0">
                <a:effectLst/>
                <a:latin typeface="Times New Roman" panose="02020603050405020304" pitchFamily="18" charset="0"/>
                <a:ea typeface="Calibri" panose="020F0502020204030204" pitchFamily="34" charset="0"/>
              </a:rPr>
              <a:t>“God is sinless, yet Scripture tells us He possesses the capacity to become angry.  Anger is a “signal emotion” that alerts us to injustice, ungodliness, and unrighteousness.  It helps us know right from wrong.”</a:t>
            </a:r>
          </a:p>
          <a:p>
            <a:pPr marL="0" indent="0">
              <a:buNone/>
            </a:pPr>
            <a:r>
              <a:rPr lang="en-US" sz="4400" i="1" dirty="0">
                <a:latin typeface="Times New Roman" panose="02020603050405020304" pitchFamily="18" charset="0"/>
              </a:rPr>
              <a:t>                                             </a:t>
            </a:r>
            <a:r>
              <a:rPr lang="en-US" sz="4400" dirty="0">
                <a:latin typeface="Times New Roman" panose="02020603050405020304" pitchFamily="18" charset="0"/>
              </a:rPr>
              <a:t>Joseph Stowell</a:t>
            </a:r>
            <a:endParaRPr lang="en-US" sz="4400" dirty="0"/>
          </a:p>
        </p:txBody>
      </p:sp>
    </p:spTree>
    <p:extLst>
      <p:ext uri="{BB962C8B-B14F-4D97-AF65-F5344CB8AC3E}">
        <p14:creationId xmlns:p14="http://schemas.microsoft.com/office/powerpoint/2010/main" val="27046714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endParaRPr lang="en-US" sz="4800" dirty="0"/>
          </a:p>
          <a:p>
            <a:pPr marL="0" indent="0">
              <a:buNone/>
            </a:pPr>
            <a:r>
              <a:rPr lang="en-US" sz="4800" dirty="0"/>
              <a:t>James 1:19</a:t>
            </a:r>
          </a:p>
          <a:p>
            <a:pPr marL="0" indent="0">
              <a:buNone/>
            </a:pPr>
            <a:r>
              <a:rPr lang="en-US" sz="4800" b="1" i="1" dirty="0">
                <a:effectLst/>
                <a:latin typeface="Times New Roman" panose="02020603050405020304" pitchFamily="18" charset="0"/>
                <a:ea typeface="Calibri" panose="020F0502020204030204" pitchFamily="34" charset="0"/>
              </a:rPr>
              <a:t>“My dear brothers and sisters, take note of this: Everyone should be quick to listen, slow to speak and slow to become angry”</a:t>
            </a:r>
            <a:r>
              <a:rPr lang="en-US" sz="4800" dirty="0">
                <a:effectLst/>
                <a:latin typeface="Times New Roman" panose="02020603050405020304" pitchFamily="18" charset="0"/>
                <a:ea typeface="Calibri" panose="020F0502020204030204" pitchFamily="34" charset="0"/>
              </a:rPr>
              <a:t> (NIV). </a:t>
            </a:r>
            <a:endParaRPr lang="en-US" sz="4800" dirty="0"/>
          </a:p>
        </p:txBody>
      </p:sp>
    </p:spTree>
    <p:extLst>
      <p:ext uri="{BB962C8B-B14F-4D97-AF65-F5344CB8AC3E}">
        <p14:creationId xmlns:p14="http://schemas.microsoft.com/office/powerpoint/2010/main" val="35913287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Ephesians 4:26a</a:t>
            </a:r>
          </a:p>
          <a:p>
            <a:pPr marL="0" indent="0">
              <a:buNone/>
            </a:pPr>
            <a:r>
              <a:rPr lang="en-US" sz="4800" b="1" i="1" dirty="0">
                <a:effectLst/>
                <a:latin typeface="Times New Roman" panose="02020603050405020304" pitchFamily="18" charset="0"/>
                <a:ea typeface="Calibri" panose="020F0502020204030204" pitchFamily="34" charset="0"/>
              </a:rPr>
              <a:t>“Be angry, and do not sin.”</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7032723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Ephesians 4:26a</a:t>
            </a:r>
          </a:p>
          <a:p>
            <a:pPr marL="0" indent="0">
              <a:buNone/>
            </a:pPr>
            <a:r>
              <a:rPr lang="en-US" sz="4800" b="1" i="1" dirty="0">
                <a:effectLst/>
                <a:latin typeface="Times New Roman" panose="02020603050405020304" pitchFamily="18" charset="0"/>
                <a:ea typeface="Calibri" panose="020F0502020204030204" pitchFamily="34" charset="0"/>
              </a:rPr>
              <a:t>“Be angry, and do not sin.”</a:t>
            </a:r>
            <a:r>
              <a:rPr lang="en-US" sz="4800" dirty="0">
                <a:effectLst/>
                <a:latin typeface="Times New Roman" panose="02020603050405020304" pitchFamily="18" charset="0"/>
                <a:ea typeface="Calibri" panose="020F0502020204030204" pitchFamily="34" charset="0"/>
              </a:rPr>
              <a:t> </a:t>
            </a:r>
          </a:p>
          <a:p>
            <a:pPr marL="0" indent="0">
              <a:buNone/>
            </a:pPr>
            <a:endParaRPr lang="en-US" sz="4800" dirty="0">
              <a:latin typeface="Times New Roman" panose="02020603050405020304" pitchFamily="18" charset="0"/>
            </a:endParaRPr>
          </a:p>
          <a:p>
            <a:pPr marL="0" indent="0">
              <a:buNone/>
            </a:pPr>
            <a:r>
              <a:rPr lang="en-US" sz="4800" i="1" dirty="0">
                <a:effectLst/>
                <a:latin typeface="Times New Roman" panose="02020603050405020304" pitchFamily="18" charset="0"/>
                <a:ea typeface="Calibri" panose="020F0502020204030204" pitchFamily="34" charset="0"/>
              </a:rPr>
              <a:t>Anger is a “signal emotion” that alerts us to injustice, ungodliness, and unrighteousness.  It helps us know right from wrong.”</a:t>
            </a:r>
          </a:p>
          <a:p>
            <a:pPr marL="0" indent="0">
              <a:buNone/>
            </a:pPr>
            <a:endParaRPr lang="en-US" sz="4800" dirty="0"/>
          </a:p>
        </p:txBody>
      </p:sp>
    </p:spTree>
    <p:extLst>
      <p:ext uri="{BB962C8B-B14F-4D97-AF65-F5344CB8AC3E}">
        <p14:creationId xmlns:p14="http://schemas.microsoft.com/office/powerpoint/2010/main" val="1699629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Anger … </a:t>
            </a:r>
            <a:r>
              <a:rPr lang="en-US" sz="4800" dirty="0" err="1">
                <a:effectLst/>
                <a:latin typeface="Times New Roman" panose="02020603050405020304" pitchFamily="18" charset="0"/>
                <a:ea typeface="Calibri" panose="020F0502020204030204" pitchFamily="34" charset="0"/>
              </a:rPr>
              <a:t>orgē</a:t>
            </a:r>
            <a:r>
              <a:rPr lang="en-US" sz="4800" dirty="0">
                <a:effectLst/>
                <a:latin typeface="Times New Roman" panose="02020603050405020304" pitchFamily="18" charset="0"/>
                <a:ea typeface="Calibri" panose="020F0502020204030204" pitchFamily="34" charset="0"/>
              </a:rPr>
              <a:t> (</a:t>
            </a:r>
            <a:r>
              <a:rPr lang="en-US" sz="4800" dirty="0" err="1">
                <a:effectLst/>
                <a:latin typeface="Times New Roman" panose="02020603050405020304" pitchFamily="18" charset="0"/>
                <a:ea typeface="Calibri" panose="020F0502020204030204" pitchFamily="34" charset="0"/>
              </a:rPr>
              <a:t>όργή</a:t>
            </a:r>
            <a:r>
              <a:rPr lang="en-US" sz="4800" dirty="0">
                <a:effectLst/>
                <a:latin typeface="Times New Roman" panose="02020603050405020304" pitchFamily="18" charset="0"/>
                <a:ea typeface="Calibri" panose="020F0502020204030204" pitchFamily="34" charset="0"/>
              </a:rPr>
              <a:t>)</a:t>
            </a:r>
          </a:p>
          <a:p>
            <a:pPr marL="0" indent="0">
              <a:buNone/>
            </a:pPr>
            <a:endParaRPr lang="en-US" sz="4800" i="1" dirty="0">
              <a:effectLst/>
              <a:latin typeface="Times New Roman" panose="02020603050405020304" pitchFamily="18" charset="0"/>
              <a:ea typeface="Calibri" panose="020F0502020204030204" pitchFamily="34" charset="0"/>
            </a:endParaRPr>
          </a:p>
          <a:p>
            <a:pPr marL="0" indent="0">
              <a:buNone/>
            </a:pPr>
            <a:r>
              <a:rPr lang="en-US" sz="4800" i="1" dirty="0">
                <a:effectLst/>
                <a:latin typeface="Times New Roman" panose="02020603050405020304" pitchFamily="18" charset="0"/>
                <a:ea typeface="Calibri" panose="020F0502020204030204" pitchFamily="34" charset="0"/>
              </a:rPr>
              <a:t>“originally any “natural impulse, or desire, or disposition,” came to signify “anger,” as the strongest of all passions.  It is used of the wrath of man.”</a:t>
            </a:r>
          </a:p>
          <a:p>
            <a:pPr marL="0" indent="0">
              <a:buNone/>
            </a:pPr>
            <a:endParaRPr lang="en-US" sz="4800" dirty="0"/>
          </a:p>
        </p:txBody>
      </p:sp>
    </p:spTree>
    <p:extLst>
      <p:ext uri="{BB962C8B-B14F-4D97-AF65-F5344CB8AC3E}">
        <p14:creationId xmlns:p14="http://schemas.microsoft.com/office/powerpoint/2010/main" val="31010007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Wrath … </a:t>
            </a:r>
            <a:r>
              <a:rPr lang="en-US" sz="4800" dirty="0" err="1">
                <a:effectLst/>
                <a:latin typeface="Times New Roman" panose="02020603050405020304" pitchFamily="18" charset="0"/>
                <a:ea typeface="Calibri" panose="020F0502020204030204" pitchFamily="34" charset="0"/>
              </a:rPr>
              <a:t>Thumos</a:t>
            </a:r>
            <a:r>
              <a:rPr lang="en-US" sz="4800" dirty="0">
                <a:effectLst/>
                <a:latin typeface="Times New Roman" panose="02020603050405020304" pitchFamily="18" charset="0"/>
                <a:ea typeface="Calibri" panose="020F0502020204030204" pitchFamily="34" charset="0"/>
              </a:rPr>
              <a:t> (</a:t>
            </a:r>
            <a:r>
              <a:rPr lang="en-US" sz="4800" dirty="0" err="1">
                <a:effectLst/>
                <a:latin typeface="Times New Roman" panose="02020603050405020304" pitchFamily="18" charset="0"/>
                <a:ea typeface="Calibri" panose="020F0502020204030204" pitchFamily="34" charset="0"/>
              </a:rPr>
              <a:t>θυμός</a:t>
            </a:r>
            <a:r>
              <a:rPr lang="en-US" sz="4800" dirty="0">
                <a:effectLst/>
                <a:latin typeface="Times New Roman" panose="02020603050405020304" pitchFamily="18" charset="0"/>
                <a:ea typeface="Calibri" panose="020F0502020204030204" pitchFamily="34" charset="0"/>
              </a:rPr>
              <a:t>)</a:t>
            </a:r>
            <a:endParaRPr lang="en-US" sz="4800" i="1" dirty="0">
              <a:effectLst/>
              <a:latin typeface="Times New Roman" panose="02020603050405020304" pitchFamily="18" charset="0"/>
              <a:ea typeface="Calibri" panose="020F0502020204030204" pitchFamily="34" charset="0"/>
            </a:endParaRPr>
          </a:p>
          <a:p>
            <a:pPr marL="0" indent="0">
              <a:buNone/>
            </a:pPr>
            <a:r>
              <a:rPr lang="en-US" sz="3200" i="1" dirty="0">
                <a:effectLst/>
                <a:latin typeface="Times New Roman" panose="02020603050405020304" pitchFamily="18" charset="0"/>
                <a:ea typeface="Calibri" panose="020F0502020204030204" pitchFamily="34" charset="0"/>
              </a:rPr>
              <a:t>“wrath” is to be distinguished from </a:t>
            </a:r>
            <a:r>
              <a:rPr lang="en-US" sz="3200" i="1" dirty="0" err="1">
                <a:effectLst/>
                <a:latin typeface="Times New Roman" panose="02020603050405020304" pitchFamily="18" charset="0"/>
                <a:ea typeface="Calibri" panose="020F0502020204030204" pitchFamily="34" charset="0"/>
              </a:rPr>
              <a:t>orgē</a:t>
            </a:r>
            <a:r>
              <a:rPr lang="en-US" sz="3200" i="1" dirty="0">
                <a:effectLst/>
                <a:latin typeface="Times New Roman" panose="02020603050405020304" pitchFamily="18" charset="0"/>
                <a:ea typeface="Calibri" panose="020F0502020204030204" pitchFamily="34" charset="0"/>
              </a:rPr>
              <a:t> (anger)</a:t>
            </a:r>
            <a:r>
              <a:rPr lang="en-US" sz="3200" dirty="0">
                <a:effectLst/>
                <a:latin typeface="Times New Roman" panose="02020603050405020304" pitchFamily="18" charset="0"/>
                <a:ea typeface="Calibri" panose="020F0502020204030204" pitchFamily="34" charset="0"/>
              </a:rPr>
              <a:t>, </a:t>
            </a:r>
            <a:r>
              <a:rPr lang="en-US" sz="3200" i="1" dirty="0">
                <a:effectLst/>
                <a:latin typeface="Times New Roman" panose="02020603050405020304" pitchFamily="18" charset="0"/>
                <a:ea typeface="Calibri" panose="020F0502020204030204" pitchFamily="34" charset="0"/>
              </a:rPr>
              <a:t>in this respect, that </a:t>
            </a:r>
            <a:r>
              <a:rPr lang="en-US" sz="3200" i="1" dirty="0" err="1">
                <a:effectLst/>
                <a:latin typeface="Times New Roman" panose="02020603050405020304" pitchFamily="18" charset="0"/>
                <a:ea typeface="Calibri" panose="020F0502020204030204" pitchFamily="34" charset="0"/>
              </a:rPr>
              <a:t>thumos</a:t>
            </a:r>
            <a:r>
              <a:rPr lang="en-US" sz="3200" i="1" dirty="0">
                <a:effectLst/>
                <a:latin typeface="Times New Roman" panose="02020603050405020304" pitchFamily="18" charset="0"/>
                <a:ea typeface="Calibri" panose="020F0502020204030204" pitchFamily="34" charset="0"/>
              </a:rPr>
              <a:t> (wrath) indicates a more agitated condition of the feelings, an outburst of wrath from inward indignation, while </a:t>
            </a:r>
            <a:r>
              <a:rPr lang="en-US" sz="3200" i="1" dirty="0" err="1">
                <a:effectLst/>
                <a:latin typeface="Times New Roman" panose="02020603050405020304" pitchFamily="18" charset="0"/>
                <a:ea typeface="Calibri" panose="020F0502020204030204" pitchFamily="34" charset="0"/>
              </a:rPr>
              <a:t>orgē</a:t>
            </a:r>
            <a:r>
              <a:rPr lang="en-US" sz="3200" i="1" dirty="0">
                <a:effectLst/>
                <a:latin typeface="Times New Roman" panose="02020603050405020304" pitchFamily="18" charset="0"/>
                <a:ea typeface="Calibri" panose="020F0502020204030204" pitchFamily="34" charset="0"/>
              </a:rPr>
              <a:t> (anger) suggests a more settled or abiding condition of mind, frequently with a view of taking revenge.  </a:t>
            </a:r>
            <a:r>
              <a:rPr lang="en-US" sz="3200" i="1" dirty="0" err="1">
                <a:effectLst/>
                <a:latin typeface="Times New Roman" panose="02020603050405020304" pitchFamily="18" charset="0"/>
                <a:ea typeface="Calibri" panose="020F0502020204030204" pitchFamily="34" charset="0"/>
              </a:rPr>
              <a:t>Orgē</a:t>
            </a:r>
            <a:r>
              <a:rPr lang="en-US" sz="3200" i="1" dirty="0">
                <a:effectLst/>
                <a:latin typeface="Times New Roman" panose="02020603050405020304" pitchFamily="18" charset="0"/>
                <a:ea typeface="Calibri" panose="020F0502020204030204" pitchFamily="34" charset="0"/>
              </a:rPr>
              <a:t> (anger) is less sudden in its rise than </a:t>
            </a:r>
            <a:r>
              <a:rPr lang="en-US" sz="3200" i="1" dirty="0" err="1">
                <a:effectLst/>
                <a:latin typeface="Times New Roman" panose="02020603050405020304" pitchFamily="18" charset="0"/>
                <a:ea typeface="Calibri" panose="020F0502020204030204" pitchFamily="34" charset="0"/>
              </a:rPr>
              <a:t>thumos</a:t>
            </a:r>
            <a:r>
              <a:rPr lang="en-US" sz="3200" i="1" dirty="0">
                <a:effectLst/>
                <a:latin typeface="Times New Roman" panose="02020603050405020304" pitchFamily="18" charset="0"/>
                <a:ea typeface="Calibri" panose="020F0502020204030204" pitchFamily="34" charset="0"/>
              </a:rPr>
              <a:t> (wrath), but more lasting in its nature.  </a:t>
            </a:r>
            <a:r>
              <a:rPr lang="en-US" sz="3200" i="1" dirty="0" err="1">
                <a:effectLst/>
                <a:latin typeface="Times New Roman" panose="02020603050405020304" pitchFamily="18" charset="0"/>
                <a:ea typeface="Calibri" panose="020F0502020204030204" pitchFamily="34" charset="0"/>
              </a:rPr>
              <a:t>Thumos</a:t>
            </a:r>
            <a:r>
              <a:rPr lang="en-US" sz="3200" i="1" dirty="0">
                <a:effectLst/>
                <a:latin typeface="Times New Roman" panose="02020603050405020304" pitchFamily="18" charset="0"/>
                <a:ea typeface="Calibri" panose="020F0502020204030204" pitchFamily="34" charset="0"/>
              </a:rPr>
              <a:t> (wrath) expresses more the inward feeling, </a:t>
            </a:r>
            <a:r>
              <a:rPr lang="en-US" sz="3200" i="1" dirty="0" err="1">
                <a:effectLst/>
                <a:latin typeface="Times New Roman" panose="02020603050405020304" pitchFamily="18" charset="0"/>
                <a:ea typeface="Calibri" panose="020F0502020204030204" pitchFamily="34" charset="0"/>
              </a:rPr>
              <a:t>orgē</a:t>
            </a:r>
            <a:r>
              <a:rPr lang="en-US" sz="3200" i="1" dirty="0">
                <a:effectLst/>
                <a:latin typeface="Times New Roman" panose="02020603050405020304" pitchFamily="18" charset="0"/>
                <a:ea typeface="Calibri" panose="020F0502020204030204" pitchFamily="34" charset="0"/>
              </a:rPr>
              <a:t> (anger) the more active emotion.  </a:t>
            </a:r>
            <a:r>
              <a:rPr lang="en-US" sz="3200" i="1" dirty="0" err="1">
                <a:effectLst/>
                <a:latin typeface="Times New Roman" panose="02020603050405020304" pitchFamily="18" charset="0"/>
                <a:ea typeface="Calibri" panose="020F0502020204030204" pitchFamily="34" charset="0"/>
              </a:rPr>
              <a:t>Thumos</a:t>
            </a:r>
            <a:r>
              <a:rPr lang="en-US" sz="3200" i="1" dirty="0">
                <a:effectLst/>
                <a:latin typeface="Times New Roman" panose="02020603050405020304" pitchFamily="18" charset="0"/>
                <a:ea typeface="Calibri" panose="020F0502020204030204" pitchFamily="34" charset="0"/>
              </a:rPr>
              <a:t> (wrath) may issue in revenge, though it does not necessarily include it.  It is characteristic that it quickly blazes up and quickly subsides …”.</a:t>
            </a:r>
            <a:r>
              <a:rPr lang="en-US" sz="3200" dirty="0">
                <a:effectLst/>
                <a:latin typeface="Times New Roman" panose="02020603050405020304" pitchFamily="18" charset="0"/>
                <a:ea typeface="Calibri" panose="020F0502020204030204" pitchFamily="34" charset="0"/>
              </a:rPr>
              <a:t> </a:t>
            </a:r>
            <a:endParaRPr lang="en-US" sz="3200" dirty="0"/>
          </a:p>
        </p:txBody>
      </p:sp>
    </p:spTree>
    <p:extLst>
      <p:ext uri="{BB962C8B-B14F-4D97-AF65-F5344CB8AC3E}">
        <p14:creationId xmlns:p14="http://schemas.microsoft.com/office/powerpoint/2010/main" val="28150190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endParaRPr lang="en-US" sz="6000" i="1" dirty="0">
              <a:effectLst/>
              <a:latin typeface="Times New Roman" panose="02020603050405020304" pitchFamily="18" charset="0"/>
              <a:ea typeface="Calibri" panose="020F0502020204030204" pitchFamily="34" charset="0"/>
            </a:endParaRPr>
          </a:p>
          <a:p>
            <a:pPr marL="0" indent="0">
              <a:buNone/>
            </a:pPr>
            <a:r>
              <a:rPr lang="en-US" sz="6000" i="1" dirty="0">
                <a:effectLst/>
                <a:latin typeface="Times New Roman" panose="02020603050405020304" pitchFamily="18" charset="0"/>
                <a:ea typeface="Calibri" panose="020F0502020204030204" pitchFamily="34" charset="0"/>
              </a:rPr>
              <a:t>“Anger is a chronic attitude of smoldering hatred, whereas rage (wrath) is an acute outburst.”</a:t>
            </a:r>
            <a:r>
              <a:rPr lang="en-US" sz="6000" dirty="0">
                <a:effectLst/>
                <a:latin typeface="Times New Roman" panose="02020603050405020304" pitchFamily="18" charset="0"/>
                <a:ea typeface="Calibri" panose="020F0502020204030204" pitchFamily="34" charset="0"/>
              </a:rPr>
              <a:t> </a:t>
            </a:r>
          </a:p>
          <a:p>
            <a:pPr marL="0" indent="0">
              <a:buNone/>
            </a:pPr>
            <a:r>
              <a:rPr lang="en-US" sz="4400" dirty="0">
                <a:latin typeface="Times New Roman" panose="02020603050405020304" pitchFamily="18" charset="0"/>
              </a:rPr>
              <a:t>               The Bible Knowledge Commentary</a:t>
            </a:r>
            <a:endParaRPr lang="en-US" sz="4400" dirty="0"/>
          </a:p>
        </p:txBody>
      </p:sp>
    </p:spTree>
    <p:extLst>
      <p:ext uri="{BB962C8B-B14F-4D97-AF65-F5344CB8AC3E}">
        <p14:creationId xmlns:p14="http://schemas.microsoft.com/office/powerpoint/2010/main" val="30768689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Colossians 3:8-9</a:t>
            </a:r>
          </a:p>
          <a:p>
            <a:pPr marL="0" indent="0">
              <a:buNone/>
            </a:pPr>
            <a:r>
              <a:rPr lang="en-US" sz="4800" b="1" i="1" dirty="0">
                <a:effectLst/>
                <a:latin typeface="Times New Roman" panose="02020603050405020304" pitchFamily="18" charset="0"/>
                <a:ea typeface="Calibri" panose="020F0502020204030204" pitchFamily="34" charset="0"/>
              </a:rPr>
              <a:t>“But now you yourselves are to put off all these: anger, wrath, </a:t>
            </a:r>
            <a:r>
              <a:rPr lang="en-US" sz="4800" b="1" i="1" dirty="0">
                <a:solidFill>
                  <a:srgbClr val="FFFF00"/>
                </a:solidFill>
                <a:effectLst/>
                <a:latin typeface="Times New Roman" panose="02020603050405020304" pitchFamily="18" charset="0"/>
                <a:ea typeface="Calibri" panose="020F0502020204030204" pitchFamily="34" charset="0"/>
              </a:rPr>
              <a:t>malice</a:t>
            </a:r>
            <a:r>
              <a:rPr lang="en-US" sz="4800" b="1" i="1" dirty="0">
                <a:effectLst/>
                <a:latin typeface="Times New Roman" panose="02020603050405020304" pitchFamily="18" charset="0"/>
                <a:ea typeface="Calibri" panose="020F0502020204030204" pitchFamily="34" charset="0"/>
              </a:rPr>
              <a:t>, blasphemy, filthy language out of your mouth.  Do not lie to one another, since you have put off the old man with his deeds …”.</a:t>
            </a:r>
            <a:endParaRPr lang="en-US" sz="4800" dirty="0"/>
          </a:p>
        </p:txBody>
      </p:sp>
    </p:spTree>
    <p:extLst>
      <p:ext uri="{BB962C8B-B14F-4D97-AF65-F5344CB8AC3E}">
        <p14:creationId xmlns:p14="http://schemas.microsoft.com/office/powerpoint/2010/main" val="2026400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rmAutofit/>
          </a:bodyPr>
          <a:lstStyle/>
          <a:p>
            <a:pPr marL="0" indent="0">
              <a:buNone/>
            </a:pPr>
            <a:endParaRPr lang="en-US" sz="2400" dirty="0"/>
          </a:p>
          <a:p>
            <a:pPr marL="0" indent="0">
              <a:buNone/>
            </a:pPr>
            <a:r>
              <a:rPr lang="en-US" sz="5400" dirty="0"/>
              <a:t>1 John 1:7</a:t>
            </a:r>
          </a:p>
          <a:p>
            <a:pPr marL="0" indent="0">
              <a:buNone/>
            </a:pPr>
            <a:r>
              <a:rPr lang="en-US" sz="5400" b="1" i="1" dirty="0">
                <a:effectLst/>
                <a:latin typeface="Times New Roman" panose="02020603050405020304" pitchFamily="18" charset="0"/>
                <a:ea typeface="Calibri" panose="020F0502020204030204" pitchFamily="34" charset="0"/>
              </a:rPr>
              <a:t>“But if we walk in the light as He is in the light, we have </a:t>
            </a:r>
            <a:r>
              <a:rPr lang="en-US" sz="5400" b="1" i="1" dirty="0">
                <a:solidFill>
                  <a:srgbClr val="FFFF00"/>
                </a:solidFill>
                <a:effectLst/>
                <a:latin typeface="Times New Roman" panose="02020603050405020304" pitchFamily="18" charset="0"/>
                <a:ea typeface="Calibri" panose="020F0502020204030204" pitchFamily="34" charset="0"/>
              </a:rPr>
              <a:t>fellowship with one another</a:t>
            </a:r>
            <a:r>
              <a:rPr lang="en-US" sz="5400" b="1" i="1" dirty="0">
                <a:effectLst/>
                <a:latin typeface="Times New Roman" panose="02020603050405020304" pitchFamily="18" charset="0"/>
                <a:ea typeface="Calibri" panose="020F0502020204030204" pitchFamily="34" charset="0"/>
              </a:rPr>
              <a:t>, and the blood of Jesus Christ His Son cleanses us from all sin.”</a:t>
            </a:r>
            <a:r>
              <a:rPr lang="en-US" sz="5400"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1025654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Malice … </a:t>
            </a:r>
            <a:r>
              <a:rPr lang="en-US" sz="4800" dirty="0" err="1">
                <a:latin typeface="Times New Roman" panose="02020603050405020304" pitchFamily="18" charset="0"/>
                <a:ea typeface="Calibri" panose="020F0502020204030204" pitchFamily="34" charset="0"/>
              </a:rPr>
              <a:t>kakia</a:t>
            </a:r>
            <a:r>
              <a:rPr lang="en-US" sz="4800" dirty="0">
                <a:latin typeface="Times New Roman" panose="02020603050405020304" pitchFamily="18" charset="0"/>
                <a:ea typeface="Calibri" panose="020F0502020204030204" pitchFamily="34" charset="0"/>
              </a:rPr>
              <a:t> </a:t>
            </a:r>
            <a:r>
              <a:rPr lang="en-US" sz="4800" dirty="0"/>
              <a:t>(</a:t>
            </a:r>
            <a:r>
              <a:rPr lang="en-US" sz="4800" dirty="0">
                <a:effectLst/>
                <a:latin typeface="Times New Roman" panose="02020603050405020304" pitchFamily="18" charset="0"/>
                <a:ea typeface="Calibri" panose="020F0502020204030204" pitchFamily="34" charset="0"/>
              </a:rPr>
              <a:t>κα</a:t>
            </a:r>
            <a:r>
              <a:rPr lang="en-US" sz="4800" dirty="0" err="1">
                <a:effectLst/>
                <a:latin typeface="Times New Roman" panose="02020603050405020304" pitchFamily="18" charset="0"/>
                <a:ea typeface="Calibri" panose="020F0502020204030204" pitchFamily="34" charset="0"/>
              </a:rPr>
              <a:t>κί</a:t>
            </a:r>
            <a:r>
              <a:rPr lang="en-US" sz="4800" dirty="0">
                <a:effectLst/>
                <a:latin typeface="Times New Roman" panose="02020603050405020304" pitchFamily="18" charset="0"/>
                <a:ea typeface="Calibri" panose="020F0502020204030204" pitchFamily="34" charset="0"/>
              </a:rPr>
              <a:t>α) </a:t>
            </a:r>
          </a:p>
          <a:p>
            <a:pPr marL="0" indent="0">
              <a:buNone/>
            </a:pPr>
            <a:endParaRPr lang="en-US" sz="1800" i="1" dirty="0">
              <a:latin typeface="Times New Roman" panose="02020603050405020304" pitchFamily="18" charset="0"/>
              <a:ea typeface="Calibri" panose="020F0502020204030204" pitchFamily="34" charset="0"/>
            </a:endParaRPr>
          </a:p>
          <a:p>
            <a:pPr marL="0" indent="0">
              <a:buNone/>
            </a:pPr>
            <a:r>
              <a:rPr lang="en-US" sz="4800" i="1" dirty="0">
                <a:effectLst/>
                <a:latin typeface="Times New Roman" panose="02020603050405020304" pitchFamily="18" charset="0"/>
                <a:ea typeface="Calibri" panose="020F0502020204030204" pitchFamily="34" charset="0"/>
              </a:rPr>
              <a:t>“badness in quality” (the opposite of excellence), “the vicious character generally” … Vine’s</a:t>
            </a:r>
            <a:endParaRPr lang="en-US" sz="4800" dirty="0"/>
          </a:p>
        </p:txBody>
      </p:sp>
    </p:spTree>
    <p:extLst>
      <p:ext uri="{BB962C8B-B14F-4D97-AF65-F5344CB8AC3E}">
        <p14:creationId xmlns:p14="http://schemas.microsoft.com/office/powerpoint/2010/main" val="33029356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Malice … </a:t>
            </a:r>
            <a:r>
              <a:rPr lang="en-US" sz="4800" dirty="0" err="1">
                <a:latin typeface="Times New Roman" panose="02020603050405020304" pitchFamily="18" charset="0"/>
                <a:ea typeface="Calibri" panose="020F0502020204030204" pitchFamily="34" charset="0"/>
              </a:rPr>
              <a:t>kakia</a:t>
            </a:r>
            <a:r>
              <a:rPr lang="en-US" sz="4800" dirty="0">
                <a:latin typeface="Times New Roman" panose="02020603050405020304" pitchFamily="18" charset="0"/>
                <a:ea typeface="Calibri" panose="020F0502020204030204" pitchFamily="34" charset="0"/>
              </a:rPr>
              <a:t> </a:t>
            </a:r>
            <a:r>
              <a:rPr lang="en-US" sz="4800" dirty="0"/>
              <a:t>(</a:t>
            </a:r>
            <a:r>
              <a:rPr lang="en-US" sz="4800" dirty="0">
                <a:effectLst/>
                <a:latin typeface="Times New Roman" panose="02020603050405020304" pitchFamily="18" charset="0"/>
                <a:ea typeface="Calibri" panose="020F0502020204030204" pitchFamily="34" charset="0"/>
              </a:rPr>
              <a:t>κα</a:t>
            </a:r>
            <a:r>
              <a:rPr lang="en-US" sz="4800" dirty="0" err="1">
                <a:effectLst/>
                <a:latin typeface="Times New Roman" panose="02020603050405020304" pitchFamily="18" charset="0"/>
                <a:ea typeface="Calibri" panose="020F0502020204030204" pitchFamily="34" charset="0"/>
              </a:rPr>
              <a:t>κί</a:t>
            </a:r>
            <a:r>
              <a:rPr lang="en-US" sz="4800" dirty="0">
                <a:effectLst/>
                <a:latin typeface="Times New Roman" panose="02020603050405020304" pitchFamily="18" charset="0"/>
                <a:ea typeface="Calibri" panose="020F0502020204030204" pitchFamily="34" charset="0"/>
              </a:rPr>
              <a:t>α) </a:t>
            </a:r>
          </a:p>
          <a:p>
            <a:pPr marL="0" indent="0">
              <a:buNone/>
            </a:pPr>
            <a:endParaRPr lang="en-US" sz="1800" i="1" dirty="0">
              <a:latin typeface="Times New Roman" panose="02020603050405020304" pitchFamily="18" charset="0"/>
              <a:ea typeface="Calibri" panose="020F0502020204030204" pitchFamily="34" charset="0"/>
            </a:endParaRPr>
          </a:p>
          <a:p>
            <a:pPr marL="0" indent="0">
              <a:buNone/>
            </a:pPr>
            <a:r>
              <a:rPr lang="en-US" sz="4800" i="1" dirty="0">
                <a:effectLst/>
                <a:latin typeface="Times New Roman" panose="02020603050405020304" pitchFamily="18" charset="0"/>
                <a:ea typeface="Calibri" panose="020F0502020204030204" pitchFamily="34" charset="0"/>
              </a:rPr>
              <a:t>“badness in quality” (the opposite of excellence), “the vicious character generally” … Vine’s</a:t>
            </a:r>
          </a:p>
          <a:p>
            <a:pPr marL="0" indent="0">
              <a:buNone/>
            </a:pPr>
            <a:endParaRPr lang="en-US" sz="4800" i="1" dirty="0">
              <a:latin typeface="Times New Roman" panose="02020603050405020304" pitchFamily="18" charset="0"/>
            </a:endParaRPr>
          </a:p>
          <a:p>
            <a:pPr marL="0" indent="0">
              <a:buNone/>
            </a:pPr>
            <a:r>
              <a:rPr lang="en-US" sz="4800" i="1" dirty="0">
                <a:effectLst/>
                <a:latin typeface="Times New Roman" panose="02020603050405020304" pitchFamily="18" charset="0"/>
                <a:ea typeface="Calibri" panose="020F0502020204030204" pitchFamily="34" charset="0"/>
              </a:rPr>
              <a:t>“malignity, malice, ill-will, desire to injure” … Thayer’s</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5323548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171537"/>
          </a:xfrm>
        </p:spPr>
        <p:txBody>
          <a:bodyPr>
            <a:noAutofit/>
          </a:bodyPr>
          <a:lstStyle/>
          <a:p>
            <a:pPr marL="0" indent="0">
              <a:buNone/>
            </a:pPr>
            <a:r>
              <a:rPr lang="en-US" sz="4800" dirty="0"/>
              <a:t>Blasphemy … </a:t>
            </a:r>
            <a:r>
              <a:rPr lang="en-US" sz="4800" dirty="0" err="1">
                <a:effectLst/>
                <a:latin typeface="Times New Roman" panose="02020603050405020304" pitchFamily="18" charset="0"/>
                <a:ea typeface="Calibri" panose="020F0502020204030204" pitchFamily="34" charset="0"/>
              </a:rPr>
              <a:t>blasphēmia</a:t>
            </a:r>
            <a:r>
              <a:rPr lang="en-US" sz="4800" dirty="0">
                <a:effectLst/>
                <a:latin typeface="Times New Roman" panose="02020603050405020304" pitchFamily="18" charset="0"/>
                <a:ea typeface="Calibri" panose="020F0502020204030204" pitchFamily="34" charset="0"/>
              </a:rPr>
              <a:t> (βλα</a:t>
            </a:r>
            <a:r>
              <a:rPr lang="en-US" sz="4800" dirty="0" err="1">
                <a:effectLst/>
                <a:latin typeface="Times New Roman" panose="02020603050405020304" pitchFamily="18" charset="0"/>
                <a:ea typeface="Calibri" panose="020F0502020204030204" pitchFamily="34" charset="0"/>
              </a:rPr>
              <a:t>σϕημί</a:t>
            </a:r>
            <a:r>
              <a:rPr lang="en-US" sz="4800" dirty="0">
                <a:effectLst/>
                <a:latin typeface="Times New Roman" panose="02020603050405020304" pitchFamily="18" charset="0"/>
                <a:ea typeface="Calibri" panose="020F0502020204030204" pitchFamily="34" charset="0"/>
              </a:rPr>
              <a:t>α)</a:t>
            </a:r>
            <a:endParaRPr lang="en-US" sz="4800" i="1" dirty="0">
              <a:latin typeface="Times New Roman" panose="02020603050405020304" pitchFamily="18" charset="0"/>
              <a:ea typeface="Calibri" panose="020F0502020204030204" pitchFamily="34" charset="0"/>
            </a:endParaRPr>
          </a:p>
          <a:p>
            <a:pPr marL="0" indent="0">
              <a:buNone/>
            </a:pPr>
            <a:r>
              <a:rPr lang="en-US" sz="4800" i="1" dirty="0">
                <a:effectLst/>
                <a:latin typeface="Times New Roman" panose="02020603050405020304" pitchFamily="18" charset="0"/>
                <a:ea typeface="Calibri" panose="020F0502020204030204" pitchFamily="34" charset="0"/>
              </a:rPr>
              <a:t>“vilification (especially against God): - blasphemy, evil speaking, railing” </a:t>
            </a:r>
          </a:p>
          <a:p>
            <a:pPr marL="0" indent="0">
              <a:buNone/>
            </a:pPr>
            <a:r>
              <a:rPr lang="en-US" sz="4800" i="1" dirty="0">
                <a:latin typeface="Times New Roman" panose="02020603050405020304" pitchFamily="18" charset="0"/>
              </a:rPr>
              <a:t>                                                   Strong’s</a:t>
            </a:r>
          </a:p>
          <a:p>
            <a:pPr marL="0" indent="0">
              <a:buNone/>
            </a:pPr>
            <a:r>
              <a:rPr lang="en-US" sz="4800" i="1" dirty="0">
                <a:effectLst/>
                <a:latin typeface="Times New Roman" panose="02020603050405020304" pitchFamily="18" charset="0"/>
                <a:ea typeface="Calibri" panose="020F0502020204030204" pitchFamily="34" charset="0"/>
              </a:rPr>
              <a:t>“1. slander, detraction, speech injurious to another’s good name 2. Impious and reproachful speech injurious to divine majesty”</a:t>
            </a:r>
            <a:r>
              <a:rPr lang="en-US" sz="4800" dirty="0">
                <a:effectLst/>
                <a:latin typeface="Times New Roman" panose="02020603050405020304" pitchFamily="18" charset="0"/>
                <a:ea typeface="Calibri" panose="020F0502020204030204" pitchFamily="34" charset="0"/>
              </a:rPr>
              <a:t> … </a:t>
            </a:r>
            <a:r>
              <a:rPr lang="en-US" sz="4800" i="1" dirty="0">
                <a:effectLst/>
                <a:latin typeface="Times New Roman" panose="02020603050405020304" pitchFamily="18" charset="0"/>
                <a:ea typeface="Calibri" panose="020F0502020204030204" pitchFamily="34" charset="0"/>
              </a:rPr>
              <a:t>Thayer’s</a:t>
            </a:r>
            <a:endParaRPr lang="en-US" sz="4800" i="1" dirty="0"/>
          </a:p>
        </p:txBody>
      </p:sp>
    </p:spTree>
    <p:extLst>
      <p:ext uri="{BB962C8B-B14F-4D97-AF65-F5344CB8AC3E}">
        <p14:creationId xmlns:p14="http://schemas.microsoft.com/office/powerpoint/2010/main" val="5340800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Colossians 3:8-9</a:t>
            </a:r>
          </a:p>
          <a:p>
            <a:pPr marL="0" indent="0">
              <a:buNone/>
            </a:pPr>
            <a:r>
              <a:rPr lang="en-US" sz="4800" b="1" i="1" dirty="0">
                <a:effectLst/>
                <a:latin typeface="Times New Roman" panose="02020603050405020304" pitchFamily="18" charset="0"/>
                <a:ea typeface="Calibri" panose="020F0502020204030204" pitchFamily="34" charset="0"/>
              </a:rPr>
              <a:t>“But now you yourselves are to put off all these: anger, wrath, malice, blasphemy, </a:t>
            </a:r>
            <a:r>
              <a:rPr lang="en-US" sz="4800" b="1" i="1" dirty="0">
                <a:solidFill>
                  <a:srgbClr val="FFFF00"/>
                </a:solidFill>
                <a:effectLst/>
                <a:latin typeface="Times New Roman" panose="02020603050405020304" pitchFamily="18" charset="0"/>
                <a:ea typeface="Calibri" panose="020F0502020204030204" pitchFamily="34" charset="0"/>
              </a:rPr>
              <a:t>filthy language out of your mouth</a:t>
            </a:r>
            <a:r>
              <a:rPr lang="en-US" sz="4800" b="1" i="1" dirty="0">
                <a:effectLst/>
                <a:latin typeface="Times New Roman" panose="02020603050405020304" pitchFamily="18" charset="0"/>
                <a:ea typeface="Calibri" panose="020F0502020204030204" pitchFamily="34" charset="0"/>
              </a:rPr>
              <a:t>.  Do not lie to one another, since you have put off the old man with his deeds …”.</a:t>
            </a:r>
            <a:endParaRPr lang="en-US" sz="4800" dirty="0"/>
          </a:p>
        </p:txBody>
      </p:sp>
    </p:spTree>
    <p:extLst>
      <p:ext uri="{BB962C8B-B14F-4D97-AF65-F5344CB8AC3E}">
        <p14:creationId xmlns:p14="http://schemas.microsoft.com/office/powerpoint/2010/main" val="33244424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endParaRPr lang="en-US" sz="4400" dirty="0"/>
          </a:p>
          <a:p>
            <a:pPr marL="0" indent="0">
              <a:buNone/>
            </a:pPr>
            <a:endParaRPr lang="en-US" sz="4400" dirty="0"/>
          </a:p>
          <a:p>
            <a:pPr marL="0" indent="0">
              <a:buNone/>
            </a:pPr>
            <a:r>
              <a:rPr lang="en-US" sz="4400" dirty="0"/>
              <a:t>Filthy Language … </a:t>
            </a:r>
            <a:r>
              <a:rPr lang="en-US" sz="4400" dirty="0" err="1">
                <a:effectLst/>
                <a:latin typeface="Times New Roman" panose="02020603050405020304" pitchFamily="18" charset="0"/>
                <a:ea typeface="Calibri" panose="020F0502020204030204" pitchFamily="34" charset="0"/>
              </a:rPr>
              <a:t>aischrologia</a:t>
            </a:r>
            <a:r>
              <a:rPr lang="en-US" sz="4400" dirty="0">
                <a:effectLst/>
                <a:latin typeface="Times New Roman" panose="02020603050405020304" pitchFamily="18" charset="0"/>
                <a:ea typeface="Calibri" panose="020F0502020204030204" pitchFamily="34" charset="0"/>
              </a:rPr>
              <a:t> (α</a:t>
            </a:r>
            <a:r>
              <a:rPr lang="en-US" sz="4400" dirty="0" err="1">
                <a:effectLst/>
                <a:latin typeface="Times New Roman" panose="02020603050405020304" pitchFamily="18" charset="0"/>
                <a:ea typeface="Calibri" panose="020F0502020204030204" pitchFamily="34" charset="0"/>
              </a:rPr>
              <a:t>ίσχολογί</a:t>
            </a:r>
            <a:r>
              <a:rPr lang="en-US" sz="4400" dirty="0">
                <a:effectLst/>
                <a:latin typeface="Times New Roman" panose="02020603050405020304" pitchFamily="18" charset="0"/>
                <a:ea typeface="Calibri" panose="020F0502020204030204" pitchFamily="34" charset="0"/>
              </a:rPr>
              <a:t>α)</a:t>
            </a:r>
          </a:p>
          <a:p>
            <a:pPr marL="0" indent="0">
              <a:buNone/>
            </a:pPr>
            <a:endParaRPr lang="en-US" sz="1800" i="1" dirty="0">
              <a:latin typeface="Times New Roman" panose="02020603050405020304" pitchFamily="18" charset="0"/>
              <a:ea typeface="Calibri" panose="020F0502020204030204" pitchFamily="34" charset="0"/>
            </a:endParaRPr>
          </a:p>
          <a:p>
            <a:pPr marL="0" indent="0">
              <a:buNone/>
            </a:pPr>
            <a:r>
              <a:rPr lang="en-US" sz="4800" i="1" dirty="0">
                <a:effectLst/>
                <a:latin typeface="Times New Roman" panose="02020603050405020304" pitchFamily="18" charset="0"/>
                <a:ea typeface="Calibri" panose="020F0502020204030204" pitchFamily="34" charset="0"/>
              </a:rPr>
              <a:t>“foul speaking, low and obscene speech”.</a:t>
            </a:r>
            <a:r>
              <a:rPr lang="en-US" sz="4800" dirty="0">
                <a:effectLst/>
                <a:latin typeface="Times New Roman" panose="02020603050405020304" pitchFamily="18" charset="0"/>
                <a:ea typeface="Calibri" panose="020F0502020204030204" pitchFamily="34" charset="0"/>
              </a:rPr>
              <a:t> </a:t>
            </a:r>
          </a:p>
          <a:p>
            <a:pPr marL="0" indent="0">
              <a:buNone/>
            </a:pPr>
            <a:r>
              <a:rPr lang="en-US" sz="4800" dirty="0">
                <a:latin typeface="Times New Roman" panose="02020603050405020304" pitchFamily="18" charset="0"/>
              </a:rPr>
              <a:t>                                                   Thayer’s</a:t>
            </a:r>
            <a:endParaRPr lang="en-US" sz="4800" dirty="0"/>
          </a:p>
        </p:txBody>
      </p:sp>
    </p:spTree>
    <p:extLst>
      <p:ext uri="{BB962C8B-B14F-4D97-AF65-F5344CB8AC3E}">
        <p14:creationId xmlns:p14="http://schemas.microsoft.com/office/powerpoint/2010/main" val="39755196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Mouth</a:t>
            </a:r>
          </a:p>
          <a:p>
            <a:pPr marL="0" indent="0">
              <a:buNone/>
            </a:pPr>
            <a:endParaRPr lang="en-US" sz="2000" dirty="0"/>
          </a:p>
          <a:p>
            <a:pPr marL="0" indent="0">
              <a:buNone/>
            </a:pPr>
            <a:r>
              <a:rPr lang="en-US" sz="4800" dirty="0"/>
              <a:t>Thayer’s Definition …</a:t>
            </a:r>
          </a:p>
        </p:txBody>
      </p:sp>
    </p:spTree>
    <p:extLst>
      <p:ext uri="{BB962C8B-B14F-4D97-AF65-F5344CB8AC3E}">
        <p14:creationId xmlns:p14="http://schemas.microsoft.com/office/powerpoint/2010/main" val="18255154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Mouth</a:t>
            </a:r>
          </a:p>
          <a:p>
            <a:pPr marL="0" indent="0">
              <a:buNone/>
            </a:pPr>
            <a:endParaRPr lang="en-US" sz="2000" dirty="0"/>
          </a:p>
          <a:p>
            <a:pPr marL="0" indent="0">
              <a:buNone/>
            </a:pPr>
            <a:r>
              <a:rPr lang="en-US" sz="4800" dirty="0"/>
              <a:t>Thayer’s Definition …</a:t>
            </a:r>
          </a:p>
          <a:p>
            <a:pPr marL="0" indent="0">
              <a:buNone/>
            </a:pPr>
            <a:r>
              <a:rPr lang="en-US" sz="4400" i="1" dirty="0">
                <a:effectLst/>
                <a:latin typeface="Times New Roman" panose="02020603050405020304" pitchFamily="18" charset="0"/>
                <a:ea typeface="Calibri" panose="020F0502020204030204" pitchFamily="34" charset="0"/>
              </a:rPr>
              <a:t>“1. The mouth, as part of the body: of man, of animals, of fish, etc.”</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41875027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Mouth</a:t>
            </a:r>
          </a:p>
          <a:p>
            <a:pPr marL="0" indent="0">
              <a:buNone/>
            </a:pPr>
            <a:endParaRPr lang="en-US" sz="2000" dirty="0"/>
          </a:p>
          <a:p>
            <a:pPr marL="0" indent="0">
              <a:buNone/>
            </a:pPr>
            <a:r>
              <a:rPr lang="en-US" sz="4800" dirty="0"/>
              <a:t>Thayer’s Definition …</a:t>
            </a:r>
          </a:p>
          <a:p>
            <a:pPr marL="0" indent="0">
              <a:buNone/>
            </a:pPr>
            <a:r>
              <a:rPr lang="en-US" sz="4400" i="1" dirty="0">
                <a:effectLst/>
                <a:latin typeface="Times New Roman" panose="02020603050405020304" pitchFamily="18" charset="0"/>
                <a:ea typeface="Calibri" panose="020F0502020204030204" pitchFamily="34" charset="0"/>
              </a:rPr>
              <a:t>“1. The mouth, as part of the body: of man, of animals, of fish, etc.”</a:t>
            </a:r>
            <a:r>
              <a:rPr lang="en-US" sz="4400" dirty="0">
                <a:effectLst/>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“a. since thoughts of a man’s soul find verbal utterance by his mouth, the “heart” or “soul” and the mouth are distinguished.”</a:t>
            </a:r>
            <a:endParaRPr lang="en-US" sz="4400" dirty="0"/>
          </a:p>
        </p:txBody>
      </p:sp>
    </p:spTree>
    <p:extLst>
      <p:ext uri="{BB962C8B-B14F-4D97-AF65-F5344CB8AC3E}">
        <p14:creationId xmlns:p14="http://schemas.microsoft.com/office/powerpoint/2010/main" val="16110685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Matthew 7:18-23</a:t>
            </a:r>
          </a:p>
          <a:p>
            <a:pPr marL="0" indent="0">
              <a:buNone/>
            </a:pPr>
            <a:r>
              <a:rPr lang="en-US" sz="4800" b="1" i="1" dirty="0">
                <a:effectLst/>
                <a:latin typeface="Times New Roman" panose="02020603050405020304" pitchFamily="18" charset="0"/>
                <a:ea typeface="Calibri" panose="020F0502020204030204" pitchFamily="34" charset="0"/>
              </a:rPr>
              <a:t>“… Are you thus without understanding also?  Do you not perceive that whatever enters a man from outside cannot defile him, because it does not enter his heart but his stomach, and is eliminated, thus purifying all foods?”  And He said, “What comes out of a man, that defiles a</a:t>
            </a:r>
            <a:endParaRPr lang="en-US" sz="4800" dirty="0"/>
          </a:p>
        </p:txBody>
      </p:sp>
    </p:spTree>
    <p:extLst>
      <p:ext uri="{BB962C8B-B14F-4D97-AF65-F5344CB8AC3E}">
        <p14:creationId xmlns:p14="http://schemas.microsoft.com/office/powerpoint/2010/main" val="3370460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Matthew 7:18-23</a:t>
            </a:r>
          </a:p>
          <a:p>
            <a:pPr marL="0" indent="0">
              <a:buNone/>
            </a:pPr>
            <a:r>
              <a:rPr lang="en-US" sz="4800" b="1" i="1" dirty="0">
                <a:effectLst/>
                <a:latin typeface="Times New Roman" panose="02020603050405020304" pitchFamily="18" charset="0"/>
                <a:ea typeface="Calibri" panose="020F0502020204030204" pitchFamily="34" charset="0"/>
              </a:rPr>
              <a:t>man. For from within, out of the heart of men, proceed evil thoughts, adulteries, fornications, murders, thefts, covetousness, wickedness, deceit, lewdness, an evil eye, blasphemy, pride, foolishness.  All these evil things come from within and defile a man.”</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337293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rmAutofit/>
          </a:bodyPr>
          <a:lstStyle/>
          <a:p>
            <a:pPr marL="0" indent="0">
              <a:buNone/>
            </a:pPr>
            <a:endParaRPr lang="en-US" sz="2400" dirty="0"/>
          </a:p>
          <a:p>
            <a:pPr marL="0" indent="0">
              <a:buNone/>
            </a:pPr>
            <a:r>
              <a:rPr lang="en-US" sz="5400" dirty="0"/>
              <a:t>1 John 1:7</a:t>
            </a:r>
          </a:p>
          <a:p>
            <a:pPr marL="0" indent="0">
              <a:buNone/>
            </a:pPr>
            <a:r>
              <a:rPr lang="en-US" sz="5400" b="1" i="1" dirty="0">
                <a:effectLst/>
                <a:latin typeface="Times New Roman" panose="02020603050405020304" pitchFamily="18" charset="0"/>
                <a:ea typeface="Calibri" panose="020F0502020204030204" pitchFamily="34" charset="0"/>
              </a:rPr>
              <a:t>“</a:t>
            </a:r>
            <a:r>
              <a:rPr lang="en-US" sz="5400" b="1" i="1" dirty="0">
                <a:solidFill>
                  <a:srgbClr val="00B0F0"/>
                </a:solidFill>
                <a:effectLst/>
                <a:latin typeface="Times New Roman" panose="02020603050405020304" pitchFamily="18" charset="0"/>
                <a:ea typeface="Calibri" panose="020F0502020204030204" pitchFamily="34" charset="0"/>
              </a:rPr>
              <a:t>But if we walk </a:t>
            </a:r>
            <a:r>
              <a:rPr lang="en-US" sz="5400" b="1" i="1" dirty="0">
                <a:effectLst/>
                <a:latin typeface="Times New Roman" panose="02020603050405020304" pitchFamily="18" charset="0"/>
                <a:ea typeface="Calibri" panose="020F0502020204030204" pitchFamily="34" charset="0"/>
              </a:rPr>
              <a:t>in the light as He is in the light, we have </a:t>
            </a:r>
            <a:r>
              <a:rPr lang="en-US" sz="5400" b="1" i="1" dirty="0">
                <a:solidFill>
                  <a:srgbClr val="FFFF00"/>
                </a:solidFill>
                <a:effectLst/>
                <a:latin typeface="Times New Roman" panose="02020603050405020304" pitchFamily="18" charset="0"/>
                <a:ea typeface="Calibri" panose="020F0502020204030204" pitchFamily="34" charset="0"/>
              </a:rPr>
              <a:t>fellowship with one another</a:t>
            </a:r>
            <a:r>
              <a:rPr lang="en-US" sz="5400" b="1" i="1" dirty="0">
                <a:effectLst/>
                <a:latin typeface="Times New Roman" panose="02020603050405020304" pitchFamily="18" charset="0"/>
                <a:ea typeface="Calibri" panose="020F0502020204030204" pitchFamily="34" charset="0"/>
              </a:rPr>
              <a:t>, and the blood of Jesus Christ His Son cleanses us from all sin.”</a:t>
            </a:r>
            <a:r>
              <a:rPr lang="en-US" sz="5400"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40027868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endParaRPr lang="en-US" sz="6000" dirty="0"/>
          </a:p>
          <a:p>
            <a:pPr marL="0" indent="0">
              <a:buNone/>
            </a:pPr>
            <a:r>
              <a:rPr lang="en-US" sz="6000" dirty="0"/>
              <a:t>Jeremiah 17:9</a:t>
            </a:r>
          </a:p>
          <a:p>
            <a:pPr marL="0" indent="0">
              <a:buNone/>
            </a:pPr>
            <a:r>
              <a:rPr lang="en-US" sz="6000" b="1" i="1" dirty="0">
                <a:effectLst/>
                <a:latin typeface="Times New Roman" panose="02020603050405020304" pitchFamily="18" charset="0"/>
                <a:ea typeface="Calibri" panose="020F0502020204030204" pitchFamily="34" charset="0"/>
              </a:rPr>
              <a:t>“The heart is deceitful above all things, and desperately wicked; Who can know it?”</a:t>
            </a:r>
            <a:r>
              <a:rPr lang="en-US" sz="6000" dirty="0">
                <a:effectLst/>
                <a:latin typeface="Times New Roman" panose="02020603050405020304" pitchFamily="18" charset="0"/>
                <a:ea typeface="Calibri" panose="020F0502020204030204" pitchFamily="34" charset="0"/>
              </a:rPr>
              <a:t> </a:t>
            </a:r>
            <a:endParaRPr lang="en-US" sz="6000" dirty="0"/>
          </a:p>
        </p:txBody>
      </p:sp>
    </p:spTree>
    <p:extLst>
      <p:ext uri="{BB962C8B-B14F-4D97-AF65-F5344CB8AC3E}">
        <p14:creationId xmlns:p14="http://schemas.microsoft.com/office/powerpoint/2010/main" val="7681950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Ephesians 1:13-14</a:t>
            </a:r>
          </a:p>
          <a:p>
            <a:pPr marL="0" indent="0">
              <a:buNone/>
            </a:pPr>
            <a:r>
              <a:rPr lang="en-US" sz="4800" b="1" i="1" dirty="0">
                <a:effectLst/>
                <a:latin typeface="Times New Roman" panose="02020603050405020304" pitchFamily="18" charset="0"/>
                <a:ea typeface="Calibri" panose="020F0502020204030204" pitchFamily="34" charset="0"/>
              </a:rPr>
              <a:t>“In Him you also trusted … in whom also, having believed, you were sealed with the Holy Spirit of promise, who is the guarantee of our inheritance until the redemption of the purchased possession, to the praise of His glory.”</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5469592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endParaRPr lang="en-US" sz="4800" dirty="0"/>
          </a:p>
          <a:p>
            <a:pPr marL="0" indent="0">
              <a:buNone/>
            </a:pPr>
            <a:endParaRPr lang="en-US" sz="4800" dirty="0"/>
          </a:p>
          <a:p>
            <a:pPr marL="0" indent="0">
              <a:buNone/>
            </a:pPr>
            <a:r>
              <a:rPr lang="en-US" sz="4800" dirty="0"/>
              <a:t>Ephesians 4:30</a:t>
            </a:r>
          </a:p>
          <a:p>
            <a:pPr marL="0" indent="0">
              <a:buNone/>
            </a:pPr>
            <a:r>
              <a:rPr lang="en-US" sz="4800" b="1" i="1" dirty="0">
                <a:effectLst/>
                <a:latin typeface="Times New Roman" panose="02020603050405020304" pitchFamily="18" charset="0"/>
                <a:ea typeface="Calibri" panose="020F0502020204030204" pitchFamily="34" charset="0"/>
              </a:rPr>
              <a:t>“And do not grieve the Holy Spirit of God, by whom you were sealed for the day of redemption.”</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26045129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Romans 8:1-6</a:t>
            </a:r>
          </a:p>
          <a:p>
            <a:pPr marL="0" indent="0">
              <a:buNone/>
            </a:pPr>
            <a:r>
              <a:rPr lang="en-US" sz="4800" b="1" i="1" dirty="0">
                <a:effectLst/>
                <a:latin typeface="Times New Roman" panose="02020603050405020304" pitchFamily="18" charset="0"/>
                <a:ea typeface="Calibri" panose="020F0502020204030204" pitchFamily="34" charset="0"/>
              </a:rPr>
              <a:t>“There is therefore now no condemnation to those who are in Christ Jesus, who do not walk according to the flesh, but according to the Spirit.  For the law of the Spirit of life in Christ Jesus has made me free from the law of sin and death.  For what the law could</a:t>
            </a:r>
            <a:endParaRPr lang="en-US" sz="4800" dirty="0"/>
          </a:p>
        </p:txBody>
      </p:sp>
    </p:spTree>
    <p:extLst>
      <p:ext uri="{BB962C8B-B14F-4D97-AF65-F5344CB8AC3E}">
        <p14:creationId xmlns:p14="http://schemas.microsoft.com/office/powerpoint/2010/main" val="38727265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Romans 8:1-6</a:t>
            </a:r>
          </a:p>
          <a:p>
            <a:pPr marL="0" indent="0">
              <a:buNone/>
            </a:pPr>
            <a:r>
              <a:rPr lang="en-US" sz="4800" b="1" i="1" dirty="0">
                <a:effectLst/>
                <a:latin typeface="Times New Roman" panose="02020603050405020304" pitchFamily="18" charset="0"/>
                <a:ea typeface="Calibri" panose="020F0502020204030204" pitchFamily="34" charset="0"/>
              </a:rPr>
              <a:t>not do in that it was weak through the flesh, God did by sending His own Son in the likeness of sinful flesh, on account of sin: He condemned sin in the flesh, that the righteous requirement of the law might be fulfilled in us who do not walk according to the flesh but</a:t>
            </a:r>
            <a:endParaRPr lang="en-US" sz="4800" dirty="0"/>
          </a:p>
        </p:txBody>
      </p:sp>
    </p:spTree>
    <p:extLst>
      <p:ext uri="{BB962C8B-B14F-4D97-AF65-F5344CB8AC3E}">
        <p14:creationId xmlns:p14="http://schemas.microsoft.com/office/powerpoint/2010/main" val="6686458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Romans 8:1-6</a:t>
            </a:r>
          </a:p>
          <a:p>
            <a:pPr marL="0" indent="0">
              <a:buNone/>
            </a:pPr>
            <a:r>
              <a:rPr lang="en-US" sz="4800" b="1" i="1" dirty="0">
                <a:effectLst/>
                <a:latin typeface="Times New Roman" panose="02020603050405020304" pitchFamily="18" charset="0"/>
                <a:ea typeface="Calibri" panose="020F0502020204030204" pitchFamily="34" charset="0"/>
              </a:rPr>
              <a:t>according to the Spirit. For those who live according to the flesh set their minds on the things of the flesh, but those who live according to the Spirit, the things of the Spirit.  For to be carnally minded is death, but to be spiritually minded is life and peace.”</a:t>
            </a:r>
            <a:endParaRPr lang="en-US" sz="4800" dirty="0"/>
          </a:p>
        </p:txBody>
      </p:sp>
    </p:spTree>
    <p:extLst>
      <p:ext uri="{BB962C8B-B14F-4D97-AF65-F5344CB8AC3E}">
        <p14:creationId xmlns:p14="http://schemas.microsoft.com/office/powerpoint/2010/main" val="23367909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000" dirty="0"/>
              <a:t>Romans 8:5-6</a:t>
            </a:r>
          </a:p>
          <a:p>
            <a:pPr marL="0" indent="0">
              <a:buNone/>
            </a:pPr>
            <a:r>
              <a:rPr lang="en-US" sz="4000" b="1" i="1" dirty="0">
                <a:solidFill>
                  <a:srgbClr val="FFFF00"/>
                </a:solidFill>
                <a:effectLst/>
                <a:latin typeface="Times New Roman" panose="02020603050405020304" pitchFamily="18" charset="0"/>
                <a:ea typeface="Calibri" panose="020F0502020204030204" pitchFamily="34" charset="0"/>
              </a:rPr>
              <a:t>“For those who live according to the flesh set their minds on the things of the flesh, but those who live according to the Spirit, the things of the Spirit.  For to be carnally minded is death, but to be spiritually minded is life and peace.”</a:t>
            </a:r>
            <a:endParaRPr lang="en-US" sz="4000" dirty="0">
              <a:solidFill>
                <a:srgbClr val="FFFF00"/>
              </a:solidFill>
            </a:endParaRPr>
          </a:p>
        </p:txBody>
      </p:sp>
    </p:spTree>
    <p:extLst>
      <p:ext uri="{BB962C8B-B14F-4D97-AF65-F5344CB8AC3E}">
        <p14:creationId xmlns:p14="http://schemas.microsoft.com/office/powerpoint/2010/main" val="9871300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000" dirty="0"/>
              <a:t>Romans 8:5-6</a:t>
            </a:r>
          </a:p>
          <a:p>
            <a:pPr marL="0" indent="0">
              <a:buNone/>
            </a:pPr>
            <a:r>
              <a:rPr lang="en-US" sz="4000" b="1" i="1" dirty="0">
                <a:solidFill>
                  <a:srgbClr val="FFFF00"/>
                </a:solidFill>
                <a:effectLst/>
                <a:latin typeface="Times New Roman" panose="02020603050405020304" pitchFamily="18" charset="0"/>
                <a:ea typeface="Calibri" panose="020F0502020204030204" pitchFamily="34" charset="0"/>
              </a:rPr>
              <a:t>“For those who live according to the flesh set their minds on the things of the flesh, but those who live according to the Spirit, the things of the Spirit.  For to be carnally minded is death, but to be spiritually minded is life and peace.”</a:t>
            </a:r>
          </a:p>
          <a:p>
            <a:pPr marL="0" indent="0">
              <a:buNone/>
            </a:pPr>
            <a:r>
              <a:rPr lang="en-US" sz="4000" dirty="0">
                <a:latin typeface="Times New Roman" panose="02020603050405020304" pitchFamily="18" charset="0"/>
              </a:rPr>
              <a:t>Colossians 3:2</a:t>
            </a:r>
          </a:p>
          <a:p>
            <a:pPr marL="0" indent="0">
              <a:buNone/>
            </a:pPr>
            <a:r>
              <a:rPr lang="en-US" sz="4000" b="1" i="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“Set your mind on things above, not on things on the earth.”</a:t>
            </a:r>
            <a:r>
              <a:rPr lang="en-US" sz="40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endParaRPr lang="en-US" sz="4000" dirty="0"/>
          </a:p>
        </p:txBody>
      </p:sp>
    </p:spTree>
    <p:extLst>
      <p:ext uri="{BB962C8B-B14F-4D97-AF65-F5344CB8AC3E}">
        <p14:creationId xmlns:p14="http://schemas.microsoft.com/office/powerpoint/2010/main" val="2142703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endParaRPr lang="en-US" sz="5400" i="1" dirty="0">
              <a:effectLst/>
              <a:latin typeface="Times New Roman" panose="02020603050405020304" pitchFamily="18" charset="0"/>
              <a:ea typeface="Calibri" panose="020F0502020204030204" pitchFamily="34" charset="0"/>
            </a:endParaRPr>
          </a:p>
          <a:p>
            <a:pPr marL="0" indent="0">
              <a:buNone/>
            </a:pPr>
            <a:r>
              <a:rPr lang="en-US" sz="5400" i="1" dirty="0">
                <a:effectLst/>
                <a:latin typeface="Times New Roman" panose="02020603050405020304" pitchFamily="18" charset="0"/>
                <a:ea typeface="Calibri" panose="020F0502020204030204" pitchFamily="34" charset="0"/>
              </a:rPr>
              <a:t>“Since thoughts of a man’s soul find verbal utterance by his mouth, the “heart” or “soul” and the mouth are distinguished.”</a:t>
            </a:r>
            <a:r>
              <a:rPr lang="en-US" sz="5400"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393537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Autofit/>
          </a:bodyPr>
          <a:lstStyle/>
          <a:p>
            <a:pPr marL="0" indent="0">
              <a:buNone/>
            </a:pPr>
            <a:r>
              <a:rPr lang="en-US" sz="4800" dirty="0"/>
              <a:t>Colossians 3:8-11</a:t>
            </a:r>
          </a:p>
          <a:p>
            <a:pPr marL="0" indent="0">
              <a:buNone/>
            </a:pPr>
            <a:r>
              <a:rPr lang="en-US" sz="4800" b="1" i="1" dirty="0">
                <a:effectLst/>
                <a:latin typeface="Times New Roman" panose="02020603050405020304" pitchFamily="18" charset="0"/>
                <a:ea typeface="Calibri" panose="020F0502020204030204" pitchFamily="34" charset="0"/>
              </a:rPr>
              <a:t>“But now you yourselves are to put off all these: anger, wrath, malice, blasphemy, filthy language out of your mouth.  Do not lie to one another, since you have put off the old man with his deeds, and have put on the new man who is renewed in knowledge according to </a:t>
            </a:r>
            <a:endParaRPr lang="en-US" sz="4800" dirty="0"/>
          </a:p>
        </p:txBody>
      </p:sp>
    </p:spTree>
    <p:extLst>
      <p:ext uri="{BB962C8B-B14F-4D97-AF65-F5344CB8AC3E}">
        <p14:creationId xmlns:p14="http://schemas.microsoft.com/office/powerpoint/2010/main" val="1112209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rmAutofit/>
          </a:bodyPr>
          <a:lstStyle/>
          <a:p>
            <a:pPr marL="0" indent="0">
              <a:buNone/>
            </a:pPr>
            <a:r>
              <a:rPr lang="en-US" sz="4800" dirty="0"/>
              <a:t>Colossians 3:8-11</a:t>
            </a:r>
          </a:p>
          <a:p>
            <a:pPr marL="0" indent="0">
              <a:buNone/>
            </a:pPr>
            <a:r>
              <a:rPr lang="en-US" sz="4800" b="1" i="1" dirty="0">
                <a:effectLst/>
                <a:latin typeface="Times New Roman" panose="02020603050405020304" pitchFamily="18" charset="0"/>
                <a:ea typeface="Calibri" panose="020F0502020204030204" pitchFamily="34" charset="0"/>
              </a:rPr>
              <a:t>the image of Him who created him, where there is neither Greek nor Jew, circumcised nor uncircumcised, barbarian, Scythian, slave nor free, but Christ is all and in all.”</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035567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3"/>
            <a:ext cx="10515600" cy="5673380"/>
          </a:xfrm>
        </p:spPr>
        <p:txBody>
          <a:bodyPr>
            <a:normAutofit/>
          </a:bodyPr>
          <a:lstStyle/>
          <a:p>
            <a:pPr marL="0" indent="0">
              <a:buNone/>
            </a:pPr>
            <a:r>
              <a:rPr lang="en-US" sz="5400" dirty="0"/>
              <a:t>Matthew 5:27-28</a:t>
            </a:r>
          </a:p>
          <a:p>
            <a:pPr marL="0" indent="0">
              <a:buNone/>
            </a:pPr>
            <a:r>
              <a:rPr lang="en-US" sz="5400" b="1" i="1" dirty="0">
                <a:effectLst/>
                <a:latin typeface="Times New Roman" panose="02020603050405020304" pitchFamily="18" charset="0"/>
                <a:ea typeface="Calibri" panose="020F0502020204030204" pitchFamily="34" charset="0"/>
              </a:rPr>
              <a:t>“You have heard that it was said to those of old, ‘You shall not commit adultery.’  But I say to you that whoever looks at a woman to lust for her has already committed adultery with her in his heart.”</a:t>
            </a:r>
            <a:r>
              <a:rPr lang="en-US" sz="5400"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3474910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9B33E-2519-441F-37A0-0B9DB04B4C5B}"/>
              </a:ext>
            </a:extLst>
          </p:cNvPr>
          <p:cNvSpPr>
            <a:spLocks noGrp="1"/>
          </p:cNvSpPr>
          <p:nvPr>
            <p:ph idx="1"/>
          </p:nvPr>
        </p:nvSpPr>
        <p:spPr>
          <a:xfrm>
            <a:off x="838200" y="503582"/>
            <a:ext cx="10515600" cy="6034377"/>
          </a:xfrm>
        </p:spPr>
        <p:txBody>
          <a:bodyPr>
            <a:noAutofit/>
          </a:bodyPr>
          <a:lstStyle/>
          <a:p>
            <a:pPr marL="0" indent="0">
              <a:buNone/>
            </a:pPr>
            <a:endParaRPr lang="en-US" sz="4800" dirty="0"/>
          </a:p>
          <a:p>
            <a:pPr marL="0" indent="0">
              <a:buNone/>
            </a:pPr>
            <a:endParaRPr lang="en-US" sz="4800" dirty="0"/>
          </a:p>
          <a:p>
            <a:pPr marL="0" indent="0">
              <a:buNone/>
            </a:pPr>
            <a:endParaRPr lang="en-US" sz="4800" dirty="0"/>
          </a:p>
          <a:p>
            <a:pPr marL="0" indent="0">
              <a:buNone/>
            </a:pPr>
            <a:r>
              <a:rPr lang="en-US" sz="4800" dirty="0"/>
              <a:t>Colossians 3:8</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dirty="0">
                <a:solidFill>
                  <a:srgbClr val="FFFF00"/>
                </a:solidFill>
                <a:effectLst/>
                <a:latin typeface="Times New Roman" panose="02020603050405020304" pitchFamily="18" charset="0"/>
                <a:ea typeface="Calibri" panose="020F0502020204030204" pitchFamily="34" charset="0"/>
              </a:rPr>
              <a:t>But now you yourselves are to put off all these</a:t>
            </a:r>
            <a:r>
              <a:rPr lang="en-US" sz="4800" b="1" i="1" dirty="0">
                <a:effectLst/>
                <a:latin typeface="Times New Roman" panose="02020603050405020304" pitchFamily="18" charset="0"/>
                <a:ea typeface="Calibri" panose="020F0502020204030204" pitchFamily="34" charset="0"/>
              </a:rPr>
              <a:t>: anger, wrath, malice, blasphemy, filthy language out of your mouth.  </a:t>
            </a:r>
            <a:endParaRPr lang="en-US" sz="4800" dirty="0"/>
          </a:p>
        </p:txBody>
      </p:sp>
    </p:spTree>
    <p:extLst>
      <p:ext uri="{BB962C8B-B14F-4D97-AF65-F5344CB8AC3E}">
        <p14:creationId xmlns:p14="http://schemas.microsoft.com/office/powerpoint/2010/main" val="35518349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TotalTime>
  <Words>2302</Words>
  <Application>Microsoft Office PowerPoint</Application>
  <PresentationFormat>Widescreen</PresentationFormat>
  <Paragraphs>170</Paragraphs>
  <Slides>58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58</vt:i4>
      </vt:variant>
    </vt:vector>
  </HeadingPairs>
  <TitlesOfParts>
    <vt:vector size="63" baseType="lpstr">
      <vt:lpstr>Arial</vt:lpstr>
      <vt:lpstr>Calibri</vt:lpstr>
      <vt:lpstr>Calibri Light</vt:lpstr>
      <vt:lpstr>Times New Roman</vt:lpstr>
      <vt:lpstr>office theme</vt:lpstr>
      <vt:lpstr>Colossians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6</cp:revision>
  <dcterms:created xsi:type="dcterms:W3CDTF">2023-01-15T04:30:07Z</dcterms:created>
  <dcterms:modified xsi:type="dcterms:W3CDTF">2023-01-15T05:24:16Z</dcterms:modified>
</cp:coreProperties>
</file>